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3" r:id="rId4"/>
    <p:sldId id="258" r:id="rId5"/>
    <p:sldId id="259" r:id="rId6"/>
    <p:sldId id="260" r:id="rId7"/>
    <p:sldId id="261" r:id="rId8"/>
    <p:sldId id="264" r:id="rId9"/>
    <p:sldId id="265" r:id="rId10"/>
    <p:sldId id="266" r:id="rId11"/>
    <p:sldId id="267" r:id="rId12"/>
    <p:sldId id="269" r:id="rId13"/>
    <p:sldId id="268" r:id="rId14"/>
    <p:sldId id="270" r:id="rId15"/>
    <p:sldId id="271" r:id="rId16"/>
    <p:sldId id="272" r:id="rId17"/>
    <p:sldId id="273" r:id="rId18"/>
    <p:sldId id="274" r:id="rId19"/>
    <p:sldId id="275" r:id="rId20"/>
    <p:sldId id="276" r:id="rId21"/>
    <p:sldId id="277" r:id="rId22"/>
    <p:sldId id="278" r:id="rId23"/>
    <p:sldId id="283" r:id="rId24"/>
    <p:sldId id="279" r:id="rId25"/>
    <p:sldId id="281" r:id="rId26"/>
    <p:sldId id="282" r:id="rId27"/>
    <p:sldId id="280" r:id="rId28"/>
    <p:sldId id="284" r:id="rId29"/>
    <p:sldId id="285" r:id="rId30"/>
    <p:sldId id="294" r:id="rId31"/>
    <p:sldId id="287" r:id="rId32"/>
    <p:sldId id="296" r:id="rId33"/>
    <p:sldId id="295" r:id="rId34"/>
    <p:sldId id="288" r:id="rId35"/>
    <p:sldId id="289" r:id="rId36"/>
    <p:sldId id="291" r:id="rId37"/>
    <p:sldId id="292" r:id="rId38"/>
    <p:sldId id="298" r:id="rId39"/>
    <p:sldId id="293" r:id="rId40"/>
    <p:sldId id="299" r:id="rId41"/>
    <p:sldId id="300" r:id="rId42"/>
    <p:sldId id="301" r:id="rId43"/>
    <p:sldId id="302" r:id="rId44"/>
    <p:sldId id="303" r:id="rId45"/>
    <p:sldId id="304" r:id="rId46"/>
    <p:sldId id="305" r:id="rId47"/>
    <p:sldId id="309" r:id="rId48"/>
    <p:sldId id="310" r:id="rId49"/>
    <p:sldId id="311" r:id="rId50"/>
    <p:sldId id="313" r:id="rId51"/>
    <p:sldId id="312" r:id="rId52"/>
    <p:sldId id="307"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smtClean="0"/>
              <a:t>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2/28/2020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2/28/2020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1.jpe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78.gif"/></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2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3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4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129.png"/><Relationship Id="rId4" Type="http://schemas.openxmlformats.org/officeDocument/2006/relationships/image" Target="../media/image128.jpeg"/></Relationships>
</file>

<file path=ppt/slides/_rels/slide4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4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Image result for world war 2 wallpa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7017306"/>
          </a:xfrm>
          <a:prstGeom prst="rect">
            <a:avLst/>
          </a:prstGeom>
          <a:noFill/>
        </p:spPr>
        <p:txBody>
          <a:bodyPr wrap="square" rtlCol="0">
            <a:spAutoFit/>
          </a:bodyPr>
          <a:lstStyle/>
          <a:p>
            <a:pPr algn="ctr"/>
            <a:endParaRPr lang="en-US" sz="5400" b="1" dirty="0" smtClean="0">
              <a:solidFill>
                <a:srgbClr val="FF0000"/>
              </a:solidFill>
              <a:latin typeface="Bahnschrift" panose="020B0502040204020203" pitchFamily="34" charset="0"/>
            </a:endParaRPr>
          </a:p>
          <a:p>
            <a:pPr algn="ctr"/>
            <a:endParaRPr lang="en-US" sz="3600" b="1" dirty="0" smtClean="0">
              <a:solidFill>
                <a:srgbClr val="FF0000"/>
              </a:solidFill>
              <a:latin typeface="Bahnschrift" panose="020B0502040204020203" pitchFamily="34" charset="0"/>
            </a:endParaRPr>
          </a:p>
          <a:p>
            <a:pPr algn="ctr"/>
            <a:endParaRPr lang="en-US" sz="3600" b="1" dirty="0">
              <a:solidFill>
                <a:srgbClr val="FF0000"/>
              </a:solidFill>
              <a:latin typeface="Bahnschrift" panose="020B0502040204020203" pitchFamily="34" charset="0"/>
            </a:endParaRPr>
          </a:p>
          <a:p>
            <a:pPr algn="ctr"/>
            <a:endParaRPr lang="en-US" sz="3600" b="1" dirty="0" smtClean="0">
              <a:solidFill>
                <a:srgbClr val="FF0000"/>
              </a:solidFill>
              <a:latin typeface="Bahnschrift" panose="020B0502040204020203" pitchFamily="34" charset="0"/>
            </a:endParaRPr>
          </a:p>
          <a:p>
            <a:pPr algn="ctr"/>
            <a:endParaRPr lang="en-US" sz="3600" b="1" dirty="0">
              <a:solidFill>
                <a:srgbClr val="FF0000"/>
              </a:solidFill>
              <a:latin typeface="Bahnschrift" panose="020B0502040204020203" pitchFamily="34" charset="0"/>
            </a:endParaRPr>
          </a:p>
          <a:p>
            <a:pPr algn="ctr"/>
            <a:endParaRPr lang="en-US" sz="3600" b="1" dirty="0" smtClean="0">
              <a:solidFill>
                <a:srgbClr val="FF0000"/>
              </a:solidFill>
              <a:latin typeface="Bahnschrift" panose="020B0502040204020203" pitchFamily="34" charset="0"/>
            </a:endParaRPr>
          </a:p>
          <a:p>
            <a:pPr algn="ctr"/>
            <a:endParaRPr lang="en-US" sz="3600" b="1" dirty="0">
              <a:solidFill>
                <a:srgbClr val="FF0000"/>
              </a:solidFill>
              <a:latin typeface="Bahnschrift" panose="020B0502040204020203" pitchFamily="34" charset="0"/>
            </a:endParaRPr>
          </a:p>
          <a:p>
            <a:pPr algn="ctr"/>
            <a:endParaRPr lang="en-US" sz="3600" b="1" dirty="0" smtClean="0">
              <a:solidFill>
                <a:srgbClr val="FF0000"/>
              </a:solidFill>
              <a:latin typeface="Bahnschrift" panose="020B0502040204020203" pitchFamily="34" charset="0"/>
            </a:endParaRPr>
          </a:p>
          <a:p>
            <a:pPr algn="ctr"/>
            <a:endParaRPr lang="en-US" sz="3600" b="1" dirty="0">
              <a:solidFill>
                <a:srgbClr val="FF0000"/>
              </a:solidFill>
              <a:latin typeface="Bahnschrift" panose="020B0502040204020203" pitchFamily="34" charset="0"/>
            </a:endParaRPr>
          </a:p>
          <a:p>
            <a:pPr algn="ctr"/>
            <a:endParaRPr lang="en-US" sz="3600" b="1" dirty="0">
              <a:solidFill>
                <a:srgbClr val="FF0000"/>
              </a:solidFill>
              <a:latin typeface="Bahnschrift" panose="020B0502040204020203" pitchFamily="34" charset="0"/>
            </a:endParaRPr>
          </a:p>
          <a:p>
            <a:pPr algn="ctr"/>
            <a:r>
              <a:rPr lang="en-US" sz="7200" b="1" dirty="0" smtClean="0">
                <a:solidFill>
                  <a:srgbClr val="C00000"/>
                </a:solidFill>
                <a:latin typeface="Bahnschrift" panose="020B0502040204020203" pitchFamily="34" charset="0"/>
              </a:rPr>
              <a:t>GLOBAL CONFLICT</a:t>
            </a:r>
            <a:endParaRPr lang="en-US" sz="7200" b="1" dirty="0">
              <a:solidFill>
                <a:srgbClr val="C00000"/>
              </a:solidFill>
              <a:latin typeface="Bahnschrift" panose="020B0502040204020203" pitchFamily="34" charset="0"/>
            </a:endParaRPr>
          </a:p>
        </p:txBody>
      </p:sp>
    </p:spTree>
    <p:extLst>
      <p:ext uri="{BB962C8B-B14F-4D97-AF65-F5344CB8AC3E}">
        <p14:creationId xmlns:p14="http://schemas.microsoft.com/office/powerpoint/2010/main" val="3272724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028" y="0"/>
            <a:ext cx="6574971" cy="1306286"/>
          </a:xfrm>
        </p:spPr>
        <p:txBody>
          <a:bodyPr>
            <a:normAutofit/>
          </a:bodyPr>
          <a:lstStyle/>
          <a:p>
            <a:pPr algn="ctr"/>
            <a:r>
              <a:rPr lang="en-US" sz="5400" b="1" dirty="0" smtClean="0"/>
              <a:t>Great depression</a:t>
            </a:r>
            <a:endParaRPr lang="en-US" sz="5400" b="1" dirty="0"/>
          </a:p>
        </p:txBody>
      </p:sp>
      <p:sp>
        <p:nvSpPr>
          <p:cNvPr id="3" name="Content Placeholder 2"/>
          <p:cNvSpPr>
            <a:spLocks noGrp="1"/>
          </p:cNvSpPr>
          <p:nvPr>
            <p:ph idx="1"/>
          </p:nvPr>
        </p:nvSpPr>
        <p:spPr>
          <a:xfrm>
            <a:off x="5617027" y="1175657"/>
            <a:ext cx="6574971" cy="2338252"/>
          </a:xfrm>
        </p:spPr>
        <p:txBody>
          <a:bodyPr>
            <a:normAutofit/>
          </a:bodyPr>
          <a:lstStyle/>
          <a:p>
            <a:pPr marL="0" indent="0" algn="ctr">
              <a:buNone/>
            </a:pPr>
            <a:r>
              <a:rPr lang="en-US" sz="2800" dirty="0" smtClean="0"/>
              <a:t>USA turns to </a:t>
            </a:r>
            <a:r>
              <a:rPr lang="en-US" sz="2800" b="1" dirty="0" smtClean="0">
                <a:solidFill>
                  <a:srgbClr val="FFFF00"/>
                </a:solidFill>
              </a:rPr>
              <a:t>Keynesian Economics </a:t>
            </a:r>
            <a:r>
              <a:rPr lang="en-US" sz="2800" dirty="0" smtClean="0"/>
              <a:t>(Government deficit spends to stimulate economic growth) thru </a:t>
            </a:r>
            <a:r>
              <a:rPr lang="en-US" sz="2800" b="1" dirty="0" smtClean="0">
                <a:solidFill>
                  <a:srgbClr val="FFFF00"/>
                </a:solidFill>
              </a:rPr>
              <a:t>New Deal </a:t>
            </a:r>
            <a:r>
              <a:rPr lang="en-US" sz="2800" dirty="0" smtClean="0"/>
              <a:t>Programs to help end crisis. Money brought </a:t>
            </a:r>
            <a:r>
              <a:rPr lang="en-US" sz="2800" dirty="0" smtClean="0">
                <a:solidFill>
                  <a:srgbClr val="FFFF00"/>
                </a:solidFill>
              </a:rPr>
              <a:t>relief, recovery &amp; reform.</a:t>
            </a:r>
            <a:endParaRPr lang="en-US" sz="2800" dirty="0" smtClean="0"/>
          </a:p>
        </p:txBody>
      </p:sp>
      <p:pic>
        <p:nvPicPr>
          <p:cNvPr id="1026" name="Picture 2" descr="Image result for keynesian economi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7029" cy="2824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 result for new deal alphabet agencies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24971"/>
            <a:ext cx="5617026" cy="40330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17026" y="3513909"/>
            <a:ext cx="6574974" cy="3539430"/>
          </a:xfrm>
          <a:prstGeom prst="rect">
            <a:avLst/>
          </a:prstGeom>
          <a:noFill/>
        </p:spPr>
        <p:txBody>
          <a:bodyPr wrap="square" rtlCol="0">
            <a:spAutoFit/>
          </a:bodyPr>
          <a:lstStyle/>
          <a:p>
            <a:endParaRPr lang="en-US" dirty="0" smtClean="0">
              <a:latin typeface="Arial Narrow" panose="020B0606020202030204" pitchFamily="34" charset="0"/>
            </a:endParaRPr>
          </a:p>
          <a:p>
            <a:r>
              <a:rPr lang="en-US" sz="2400" dirty="0" smtClean="0">
                <a:latin typeface="Arial Narrow" panose="020B0606020202030204" pitchFamily="34" charset="0"/>
              </a:rPr>
              <a:t>*</a:t>
            </a:r>
            <a:r>
              <a:rPr lang="en-US" sz="2400" dirty="0">
                <a:latin typeface="Arial Narrow" panose="020B0606020202030204" pitchFamily="34" charset="0"/>
              </a:rPr>
              <a:t>Stock market crash</a:t>
            </a:r>
            <a:r>
              <a:rPr lang="en-US" sz="2400" dirty="0">
                <a:latin typeface="Arial Narrow" panose="020B0606020202030204" pitchFamily="34" charset="0"/>
                <a:sym typeface="Wingdings" panose="05000000000000000000" pitchFamily="2" charset="2"/>
              </a:rPr>
              <a:t> loss of homes closed business  loss of jobs  closure of banks  world collapse.</a:t>
            </a:r>
            <a:endParaRPr lang="en-US" sz="2400" dirty="0">
              <a:latin typeface="Arial Narrow" panose="020B0606020202030204" pitchFamily="34" charset="0"/>
            </a:endParaRPr>
          </a:p>
          <a:p>
            <a:endParaRPr lang="en-US" sz="1000" dirty="0">
              <a:latin typeface="Arial Narrow" panose="020B0606020202030204" pitchFamily="34" charset="0"/>
            </a:endParaRPr>
          </a:p>
          <a:p>
            <a:r>
              <a:rPr lang="en-US" sz="2400" dirty="0">
                <a:latin typeface="Arial Narrow" panose="020B0606020202030204" pitchFamily="34" charset="0"/>
              </a:rPr>
              <a:t>*As USA collapses economically any hope Germany had is gone, USA bank loans were Germany’s recovery hope.</a:t>
            </a:r>
          </a:p>
          <a:p>
            <a:endParaRPr lang="en-US" sz="1000" dirty="0">
              <a:latin typeface="Arial Narrow" panose="020B0606020202030204" pitchFamily="34" charset="0"/>
            </a:endParaRPr>
          </a:p>
          <a:p>
            <a:r>
              <a:rPr lang="en-US" sz="2400" dirty="0">
                <a:latin typeface="Arial Narrow" panose="020B0606020202030204" pitchFamily="34" charset="0"/>
              </a:rPr>
              <a:t>*Billions of dollars were earned by workers through gov’t jobs but nothing seemed to end the unemployment. Hope was restored but technically WWII officially ends GD.</a:t>
            </a:r>
          </a:p>
          <a:p>
            <a:endParaRPr lang="en-US" dirty="0"/>
          </a:p>
        </p:txBody>
      </p:sp>
      <p:pic>
        <p:nvPicPr>
          <p:cNvPr id="1030" name="Picture 6" descr="Image result for ye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5617025" y="3644538"/>
            <a:ext cx="6574975"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121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hitler comes to p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8"/>
            <a:ext cx="12239835" cy="689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2666999"/>
            <a:ext cx="4885509" cy="1446550"/>
          </a:xfrm>
          <a:prstGeom prst="rect">
            <a:avLst/>
          </a:prstGeom>
          <a:noFill/>
        </p:spPr>
        <p:txBody>
          <a:bodyPr wrap="square" rtlCol="0">
            <a:spAutoFit/>
          </a:bodyPr>
          <a:lstStyle/>
          <a:p>
            <a:pPr algn="ctr"/>
            <a:endParaRPr lang="en-US" sz="4400" b="1" dirty="0" smtClean="0">
              <a:solidFill>
                <a:srgbClr val="C00000"/>
              </a:solidFill>
            </a:endParaRPr>
          </a:p>
          <a:p>
            <a:pPr algn="ctr"/>
            <a:r>
              <a:rPr lang="en-US" sz="4400" b="1" dirty="0" smtClean="0">
                <a:solidFill>
                  <a:srgbClr val="C00000"/>
                </a:solidFill>
              </a:rPr>
              <a:t>CAUSES OF WWII</a:t>
            </a:r>
            <a:endParaRPr lang="en-US" sz="4400" b="1" dirty="0">
              <a:solidFill>
                <a:srgbClr val="C00000"/>
              </a:solidFill>
            </a:endParaRPr>
          </a:p>
        </p:txBody>
      </p:sp>
    </p:spTree>
    <p:extLst>
      <p:ext uri="{BB962C8B-B14F-4D97-AF65-F5344CB8AC3E}">
        <p14:creationId xmlns:p14="http://schemas.microsoft.com/office/powerpoint/2010/main" val="9070868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513356" cy="1123406"/>
          </a:xfrm>
        </p:spPr>
        <p:txBody>
          <a:bodyPr>
            <a:normAutofit/>
          </a:bodyPr>
          <a:lstStyle/>
          <a:p>
            <a:pPr algn="ctr"/>
            <a:r>
              <a:rPr lang="en-US" sz="4800" b="1" dirty="0" smtClean="0">
                <a:solidFill>
                  <a:schemeClr val="tx1"/>
                </a:solidFill>
              </a:rPr>
              <a:t>SOVIET UNION</a:t>
            </a:r>
            <a:endParaRPr lang="en-US" sz="4800" b="1" dirty="0">
              <a:solidFill>
                <a:schemeClr val="tx1"/>
              </a:solidFill>
            </a:endParaRPr>
          </a:p>
        </p:txBody>
      </p:sp>
      <p:sp>
        <p:nvSpPr>
          <p:cNvPr id="3" name="Content Placeholder 2"/>
          <p:cNvSpPr>
            <a:spLocks noGrp="1"/>
          </p:cNvSpPr>
          <p:nvPr>
            <p:ph idx="1"/>
          </p:nvPr>
        </p:nvSpPr>
        <p:spPr>
          <a:xfrm>
            <a:off x="0" y="962460"/>
            <a:ext cx="9130937" cy="2041997"/>
          </a:xfrm>
        </p:spPr>
        <p:txBody>
          <a:bodyPr>
            <a:normAutofit/>
          </a:bodyPr>
          <a:lstStyle/>
          <a:p>
            <a:pPr marL="0" indent="0" algn="ctr">
              <a:buNone/>
            </a:pPr>
            <a:r>
              <a:rPr lang="en-US" sz="2800" b="1" dirty="0">
                <a:solidFill>
                  <a:srgbClr val="FF0000"/>
                </a:solidFill>
                <a:latin typeface="Arial Narrow" pitchFamily="34" charset="0"/>
              </a:rPr>
              <a:t>Soviet Union </a:t>
            </a:r>
            <a:r>
              <a:rPr lang="en-US" sz="2800" dirty="0">
                <a:latin typeface="Arial Narrow" pitchFamily="34" charset="0"/>
              </a:rPr>
              <a:t>transfers communist power from </a:t>
            </a:r>
            <a:r>
              <a:rPr lang="en-US" sz="2800" b="1" dirty="0">
                <a:solidFill>
                  <a:srgbClr val="FF0000"/>
                </a:solidFill>
                <a:latin typeface="Arial Narrow" pitchFamily="34" charset="0"/>
              </a:rPr>
              <a:t>Vladimir Lenin </a:t>
            </a:r>
            <a:r>
              <a:rPr lang="en-US" sz="2800" dirty="0">
                <a:latin typeface="Arial Narrow" pitchFamily="34" charset="0"/>
              </a:rPr>
              <a:t>to (believe it or not) an even worse murderer named </a:t>
            </a:r>
            <a:r>
              <a:rPr lang="en-US" sz="2800" b="1" dirty="0">
                <a:solidFill>
                  <a:srgbClr val="FF0000"/>
                </a:solidFill>
                <a:latin typeface="Arial Narrow" pitchFamily="34" charset="0"/>
              </a:rPr>
              <a:t>Joseph Stalin</a:t>
            </a:r>
            <a:r>
              <a:rPr lang="en-US" sz="2800" dirty="0">
                <a:latin typeface="Arial Narrow" pitchFamily="34" charset="0"/>
              </a:rPr>
              <a:t>. Stalin will </a:t>
            </a:r>
            <a:r>
              <a:rPr lang="en-US" sz="2800" dirty="0" smtClean="0">
                <a:latin typeface="Arial Narrow" pitchFamily="34" charset="0"/>
              </a:rPr>
              <a:t>kill 20M (millions went to gulags) while industrializing (2</a:t>
            </a:r>
            <a:r>
              <a:rPr lang="en-US" sz="2800" baseline="30000" dirty="0" smtClean="0">
                <a:latin typeface="Arial Narrow" pitchFamily="34" charset="0"/>
              </a:rPr>
              <a:t>nd</a:t>
            </a:r>
            <a:r>
              <a:rPr lang="en-US" sz="2800" dirty="0" smtClean="0">
                <a:latin typeface="Arial Narrow" pitchFamily="34" charset="0"/>
              </a:rPr>
              <a:t> greatest killer in world history).</a:t>
            </a:r>
            <a:endParaRPr lang="en-US" sz="2800" dirty="0">
              <a:latin typeface="Arial Narrow" pitchFamily="34" charset="0"/>
            </a:endParaRPr>
          </a:p>
          <a:p>
            <a:pPr marL="0" indent="0">
              <a:buNone/>
            </a:pP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30937" y="-1"/>
            <a:ext cx="3061063" cy="392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soviet gulag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5833" y="3892761"/>
            <a:ext cx="4346167" cy="29652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oviet gula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2761"/>
            <a:ext cx="3544978" cy="296523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oviet gulag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4978" y="3892761"/>
            <a:ext cx="4300855" cy="2965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2677886"/>
            <a:ext cx="9130937" cy="1200329"/>
          </a:xfrm>
          <a:prstGeom prst="rect">
            <a:avLst/>
          </a:prstGeom>
          <a:noFill/>
        </p:spPr>
        <p:txBody>
          <a:bodyPr wrap="square" rtlCol="0">
            <a:spAutoFit/>
          </a:bodyPr>
          <a:lstStyle/>
          <a:p>
            <a:r>
              <a:rPr lang="en-US" sz="2400" dirty="0" smtClean="0">
                <a:latin typeface="Arial Narrow" panose="020B0606020202030204" pitchFamily="34" charset="0"/>
              </a:rPr>
              <a:t>*</a:t>
            </a:r>
            <a:r>
              <a:rPr lang="en-US" sz="2400" dirty="0">
                <a:latin typeface="Arial Narrow" panose="020B0606020202030204" pitchFamily="34" charset="0"/>
              </a:rPr>
              <a:t>D</a:t>
            </a:r>
            <a:r>
              <a:rPr lang="en-US" sz="2400" dirty="0" smtClean="0">
                <a:latin typeface="Arial Narrow" panose="020B0606020202030204" pitchFamily="34" charset="0"/>
              </a:rPr>
              <a:t>eath totals could be 40M. 10M died in Ukraine region as </a:t>
            </a:r>
            <a:r>
              <a:rPr lang="en-US" sz="2400" b="1" dirty="0" smtClean="0">
                <a:solidFill>
                  <a:srgbClr val="FF0000"/>
                </a:solidFill>
                <a:latin typeface="Arial Narrow" panose="020B0606020202030204" pitchFamily="34" charset="0"/>
              </a:rPr>
              <a:t>Great Purge </a:t>
            </a:r>
            <a:r>
              <a:rPr lang="en-US" sz="2400" dirty="0" smtClean="0">
                <a:latin typeface="Arial Narrow" panose="020B0606020202030204" pitchFamily="34" charset="0"/>
              </a:rPr>
              <a:t>forced farmers to work at factories. There’s a lot to it, but essentially USSR profited by exporting food in exchange for industrial supplies as people starved to death.</a:t>
            </a:r>
            <a:endParaRPr lang="en-US" sz="2400" dirty="0">
              <a:latin typeface="Arial Narrow" panose="020B0606020202030204" pitchFamily="34" charset="0"/>
            </a:endParaRPr>
          </a:p>
        </p:txBody>
      </p:sp>
    </p:spTree>
    <p:extLst>
      <p:ext uri="{BB962C8B-B14F-4D97-AF65-F5344CB8AC3E}">
        <p14:creationId xmlns:p14="http://schemas.microsoft.com/office/powerpoint/2010/main" val="2794818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473450" cy="1436914"/>
          </a:xfrm>
        </p:spPr>
        <p:txBody>
          <a:bodyPr>
            <a:normAutofit/>
          </a:bodyPr>
          <a:lstStyle/>
          <a:p>
            <a:pPr algn="ctr"/>
            <a:r>
              <a:rPr lang="en-US" sz="6600" b="1" dirty="0" smtClean="0"/>
              <a:t>JAPAN</a:t>
            </a:r>
            <a:endParaRPr lang="en-US" sz="6600" b="1" dirty="0"/>
          </a:p>
        </p:txBody>
      </p:sp>
      <p:sp>
        <p:nvSpPr>
          <p:cNvPr id="3" name="Content Placeholder 2"/>
          <p:cNvSpPr>
            <a:spLocks noGrp="1"/>
          </p:cNvSpPr>
          <p:nvPr>
            <p:ph idx="1"/>
          </p:nvPr>
        </p:nvSpPr>
        <p:spPr>
          <a:xfrm>
            <a:off x="1" y="1031967"/>
            <a:ext cx="4480560" cy="3775164"/>
          </a:xfrm>
        </p:spPr>
        <p:txBody>
          <a:bodyPr/>
          <a:lstStyle/>
          <a:p>
            <a:pPr marL="0" indent="0" algn="ctr">
              <a:buNone/>
            </a:pPr>
            <a:r>
              <a:rPr lang="en-US" sz="2800" dirty="0">
                <a:latin typeface="Arial Narrow" pitchFamily="34" charset="0"/>
              </a:rPr>
              <a:t>Military takes over </a:t>
            </a:r>
            <a:r>
              <a:rPr lang="en-US" sz="2800" dirty="0" smtClean="0">
                <a:latin typeface="Arial Narrow" pitchFamily="34" charset="0"/>
              </a:rPr>
              <a:t>leadership over  </a:t>
            </a:r>
            <a:r>
              <a:rPr lang="en-US" sz="2800" dirty="0" smtClean="0">
                <a:solidFill>
                  <a:srgbClr val="FFFF00"/>
                </a:solidFill>
                <a:latin typeface="Arial Narrow" pitchFamily="34" charset="0"/>
              </a:rPr>
              <a:t>Emperor </a:t>
            </a:r>
            <a:r>
              <a:rPr lang="en-US" sz="2800" dirty="0">
                <a:solidFill>
                  <a:srgbClr val="FFFF00"/>
                </a:solidFill>
                <a:latin typeface="Arial Narrow" pitchFamily="34" charset="0"/>
              </a:rPr>
              <a:t>Hirohito </a:t>
            </a:r>
            <a:r>
              <a:rPr lang="en-US" sz="2800" dirty="0" smtClean="0">
                <a:latin typeface="Arial Narrow" pitchFamily="34" charset="0"/>
              </a:rPr>
              <a:t>as </a:t>
            </a:r>
            <a:r>
              <a:rPr lang="en-US" sz="2800" dirty="0">
                <a:solidFill>
                  <a:srgbClr val="FFFF00"/>
                </a:solidFill>
                <a:latin typeface="Arial Narrow" pitchFamily="34" charset="0"/>
              </a:rPr>
              <a:t>Hideki </a:t>
            </a:r>
            <a:r>
              <a:rPr lang="en-US" sz="2800" dirty="0" err="1">
                <a:solidFill>
                  <a:srgbClr val="FFFF00"/>
                </a:solidFill>
                <a:latin typeface="Arial Narrow" pitchFamily="34" charset="0"/>
              </a:rPr>
              <a:t>Tojo</a:t>
            </a:r>
            <a:r>
              <a:rPr lang="en-US" sz="2800" dirty="0">
                <a:solidFill>
                  <a:srgbClr val="FFFF00"/>
                </a:solidFill>
                <a:latin typeface="Arial Narrow" pitchFamily="34" charset="0"/>
              </a:rPr>
              <a:t> </a:t>
            </a:r>
            <a:r>
              <a:rPr lang="en-US" sz="2800" dirty="0">
                <a:latin typeface="Arial Narrow" pitchFamily="34" charset="0"/>
              </a:rPr>
              <a:t>gives </a:t>
            </a:r>
            <a:r>
              <a:rPr lang="en-US" sz="2800" dirty="0" smtClean="0">
                <a:latin typeface="Arial Narrow" pitchFamily="34" charset="0"/>
              </a:rPr>
              <a:t>orders</a:t>
            </a:r>
            <a:r>
              <a:rPr lang="en-US" sz="2800" dirty="0">
                <a:latin typeface="Arial Narrow" pitchFamily="34" charset="0"/>
              </a:rPr>
              <a:t>, Japan continues to build military and conquer </a:t>
            </a:r>
            <a:r>
              <a:rPr lang="en-US" sz="2800" dirty="0" smtClean="0">
                <a:latin typeface="Arial Narrow" pitchFamily="34" charset="0"/>
              </a:rPr>
              <a:t>Northern parts of China.</a:t>
            </a:r>
            <a:endParaRPr lang="en-US" sz="2800" dirty="0">
              <a:latin typeface="Arial Narrow" pitchFamily="34" charset="0"/>
            </a:endParaRPr>
          </a:p>
          <a:p>
            <a:pPr marL="0" indent="0">
              <a:buNone/>
            </a:pP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10743"/>
            <a:ext cx="4245428" cy="254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5724" y="4310743"/>
            <a:ext cx="4143100" cy="2547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japan soldiers train w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28" y="4310743"/>
            <a:ext cx="3800296" cy="25472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emperor hirohit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0562" y="0"/>
            <a:ext cx="1828798" cy="225987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hideki toj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7674" y="2063931"/>
            <a:ext cx="1821686" cy="224681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anchukuo ma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5724" y="-1"/>
            <a:ext cx="4143100" cy="431074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japan militarism fl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09361" y="0"/>
            <a:ext cx="1736364" cy="206393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japan militarism patriotis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6472" y="2063930"/>
            <a:ext cx="1736364" cy="226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568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227" y="3204183"/>
            <a:ext cx="6117772" cy="1265753"/>
          </a:xfrm>
        </p:spPr>
        <p:txBody>
          <a:bodyPr>
            <a:normAutofit fontScale="90000"/>
          </a:bodyPr>
          <a:lstStyle/>
          <a:p>
            <a:pPr algn="ctr"/>
            <a:r>
              <a:rPr lang="en-US" sz="8000" b="1" dirty="0" smtClean="0">
                <a:solidFill>
                  <a:schemeClr val="tx1"/>
                </a:solidFill>
              </a:rPr>
              <a:t>ITALY</a:t>
            </a:r>
            <a:endParaRPr lang="en-US" sz="8000" b="1" dirty="0">
              <a:solidFill>
                <a:schemeClr val="tx1"/>
              </a:solidFill>
            </a:endParaRPr>
          </a:p>
        </p:txBody>
      </p:sp>
      <p:sp>
        <p:nvSpPr>
          <p:cNvPr id="3" name="Content Placeholder 2"/>
          <p:cNvSpPr>
            <a:spLocks noGrp="1"/>
          </p:cNvSpPr>
          <p:nvPr>
            <p:ph idx="1"/>
          </p:nvPr>
        </p:nvSpPr>
        <p:spPr>
          <a:xfrm>
            <a:off x="0" y="-30215"/>
            <a:ext cx="6068071" cy="3962136"/>
          </a:xfrm>
        </p:spPr>
        <p:txBody>
          <a:bodyPr>
            <a:normAutofit/>
          </a:bodyPr>
          <a:lstStyle/>
          <a:p>
            <a:pPr marL="0" indent="0" algn="ctr">
              <a:buNone/>
            </a:pPr>
            <a:r>
              <a:rPr lang="en-US" sz="3200" dirty="0" smtClean="0"/>
              <a:t>Angry at being lied to, Italians turn to </a:t>
            </a:r>
            <a:r>
              <a:rPr lang="en-US" sz="3200" b="1" dirty="0" smtClean="0">
                <a:solidFill>
                  <a:srgbClr val="FFFF00"/>
                </a:solidFill>
              </a:rPr>
              <a:t>Fascism </a:t>
            </a:r>
            <a:r>
              <a:rPr lang="en-US" sz="3200" dirty="0" smtClean="0"/>
              <a:t>led by </a:t>
            </a:r>
            <a:r>
              <a:rPr lang="en-US" sz="3200" b="1" dirty="0" smtClean="0">
                <a:solidFill>
                  <a:srgbClr val="FFFF00"/>
                </a:solidFill>
              </a:rPr>
              <a:t>Benito Mussolini</a:t>
            </a:r>
            <a:r>
              <a:rPr lang="en-US" sz="3200" dirty="0" smtClean="0"/>
              <a:t>. Re-education begins as </a:t>
            </a:r>
            <a:r>
              <a:rPr lang="en-US" sz="3200" b="1" dirty="0" smtClean="0">
                <a:solidFill>
                  <a:srgbClr val="FFFF00"/>
                </a:solidFill>
              </a:rPr>
              <a:t>hyper-nationalism</a:t>
            </a:r>
            <a:r>
              <a:rPr lang="en-US" sz="3200" b="1" dirty="0" smtClean="0"/>
              <a:t> </a:t>
            </a:r>
            <a:r>
              <a:rPr lang="en-US" sz="3200" dirty="0" smtClean="0"/>
              <a:t>occurs.</a:t>
            </a:r>
          </a:p>
          <a:p>
            <a:pPr marL="0" indent="0" algn="ctr">
              <a:buNone/>
            </a:pPr>
            <a:endParaRPr lang="en-US" sz="400" dirty="0"/>
          </a:p>
          <a:p>
            <a:pPr marL="0" indent="0" algn="ctr">
              <a:buNone/>
            </a:pPr>
            <a:r>
              <a:rPr lang="en-US" sz="3200" dirty="0" smtClean="0"/>
              <a:t>Military moves into </a:t>
            </a:r>
            <a:r>
              <a:rPr lang="en-US" sz="3200" b="1" dirty="0" smtClean="0">
                <a:solidFill>
                  <a:srgbClr val="FFFF00"/>
                </a:solidFill>
              </a:rPr>
              <a:t>Ethiopia</a:t>
            </a:r>
            <a:r>
              <a:rPr lang="en-US" sz="3200" dirty="0" smtClean="0"/>
              <a:t> to avenge previous loss, </a:t>
            </a:r>
            <a:r>
              <a:rPr lang="en-US" sz="3200" b="1" dirty="0" smtClean="0">
                <a:solidFill>
                  <a:srgbClr val="FFFF00"/>
                </a:solidFill>
              </a:rPr>
              <a:t>league of nations </a:t>
            </a:r>
            <a:r>
              <a:rPr lang="en-US" sz="3200" dirty="0" smtClean="0"/>
              <a:t>classifies this as illegal.</a:t>
            </a:r>
          </a:p>
          <a:p>
            <a:pPr marL="0" indent="0" algn="ctr">
              <a:buNone/>
            </a:pPr>
            <a:endParaRPr lang="en-US" sz="1000" dirty="0"/>
          </a:p>
        </p:txBody>
      </p:sp>
      <p:pic>
        <p:nvPicPr>
          <p:cNvPr id="3074" name="Picture 2" descr="Image result for rise of mussoli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4228" y="0"/>
            <a:ext cx="6117771" cy="32041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rise of mussol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227" y="4545874"/>
            <a:ext cx="3113975" cy="231212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mussolini rise to 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8202" y="4545875"/>
            <a:ext cx="3009952" cy="23423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 y="3739559"/>
            <a:ext cx="6074228"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071" y="3173966"/>
            <a:ext cx="45719" cy="14284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8071" y="3147090"/>
            <a:ext cx="6177656" cy="5709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yell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099374" y="4500153"/>
            <a:ext cx="6115050" cy="45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785278"/>
            <a:ext cx="6068071" cy="3046988"/>
          </a:xfrm>
          <a:prstGeom prst="rect">
            <a:avLst/>
          </a:prstGeom>
          <a:noFill/>
        </p:spPr>
        <p:txBody>
          <a:bodyPr wrap="square" rtlCol="0">
            <a:spAutoFit/>
          </a:bodyPr>
          <a:lstStyle/>
          <a:p>
            <a:r>
              <a:rPr lang="en-US" sz="2200" dirty="0" smtClean="0">
                <a:latin typeface="Arial Narrow" panose="020B0606020202030204" pitchFamily="34" charset="0"/>
              </a:rPr>
              <a:t>*Italy can’t quite claim to be a world power after loss to </a:t>
            </a:r>
            <a:r>
              <a:rPr lang="en-US" sz="2200" dirty="0" smtClean="0">
                <a:solidFill>
                  <a:srgbClr val="FFFF00"/>
                </a:solidFill>
                <a:latin typeface="Arial Narrow" panose="020B0606020202030204" pitchFamily="34" charset="0"/>
              </a:rPr>
              <a:t>Ethiopia (Abyssinia) </a:t>
            </a:r>
            <a:r>
              <a:rPr lang="en-US" sz="2200" dirty="0" smtClean="0">
                <a:latin typeface="Arial Narrow" panose="020B0606020202030204" pitchFamily="34" charset="0"/>
              </a:rPr>
              <a:t>so using machine guns/poison gas/ tanks to guarantee victory made sense to Italy.</a:t>
            </a:r>
          </a:p>
          <a:p>
            <a:endParaRPr lang="en-US" sz="800" dirty="0">
              <a:latin typeface="Arial Narrow" panose="020B0606020202030204" pitchFamily="34" charset="0"/>
            </a:endParaRPr>
          </a:p>
          <a:p>
            <a:r>
              <a:rPr lang="en-US" sz="2200" dirty="0" smtClean="0">
                <a:latin typeface="Arial Narrow" panose="020B0606020202030204" pitchFamily="34" charset="0"/>
              </a:rPr>
              <a:t>*The thought was once the League made a ruling and war would stop. Italy’s response was “illegal…so what?” With no military backing </a:t>
            </a:r>
            <a:r>
              <a:rPr lang="en-US" sz="2200" dirty="0" smtClean="0">
                <a:solidFill>
                  <a:srgbClr val="FFFF00"/>
                </a:solidFill>
                <a:latin typeface="Arial Narrow" panose="020B0606020202030204" pitchFamily="34" charset="0"/>
              </a:rPr>
              <a:t>League of Nations </a:t>
            </a:r>
            <a:r>
              <a:rPr lang="en-US" sz="2200" dirty="0" smtClean="0">
                <a:latin typeface="Arial Narrow" panose="020B0606020202030204" pitchFamily="34" charset="0"/>
              </a:rPr>
              <a:t>is a major failure.</a:t>
            </a:r>
          </a:p>
          <a:p>
            <a:endParaRPr lang="en-US" sz="800" dirty="0" smtClean="0">
              <a:latin typeface="Arial Narrow" panose="020B0606020202030204" pitchFamily="34" charset="0"/>
            </a:endParaRPr>
          </a:p>
          <a:p>
            <a:r>
              <a:rPr lang="en-US" sz="2200" dirty="0" smtClean="0">
                <a:latin typeface="Arial Narrow" panose="020B0606020202030204" pitchFamily="34" charset="0"/>
              </a:rPr>
              <a:t>*</a:t>
            </a:r>
            <a:r>
              <a:rPr lang="en-US" sz="2200" dirty="0" smtClean="0">
                <a:solidFill>
                  <a:srgbClr val="FFFF00"/>
                </a:solidFill>
                <a:latin typeface="Arial Narrow" panose="020B0606020202030204" pitchFamily="34" charset="0"/>
              </a:rPr>
              <a:t>Fascism</a:t>
            </a:r>
            <a:r>
              <a:rPr lang="en-US" sz="2200" dirty="0" smtClean="0">
                <a:latin typeface="Arial Narrow" panose="020B0606020202030204" pitchFamily="34" charset="0"/>
              </a:rPr>
              <a:t> is coined by Mussolini, involves corporatism: unions, employers, state officials are organs of the state.</a:t>
            </a:r>
            <a:endParaRPr lang="en-US" sz="2200" dirty="0">
              <a:latin typeface="Arial Narrow" panose="020B0606020202030204" pitchFamily="34" charset="0"/>
            </a:endParaRPr>
          </a:p>
        </p:txBody>
      </p:sp>
    </p:spTree>
    <p:extLst>
      <p:ext uri="{BB962C8B-B14F-4D97-AF65-F5344CB8AC3E}">
        <p14:creationId xmlns:p14="http://schemas.microsoft.com/office/powerpoint/2010/main" val="1370175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4550" y="3113696"/>
            <a:ext cx="3557450" cy="1314611"/>
          </a:xfrm>
        </p:spPr>
        <p:txBody>
          <a:bodyPr>
            <a:normAutofit/>
          </a:bodyPr>
          <a:lstStyle/>
          <a:p>
            <a:pPr algn="ctr"/>
            <a:r>
              <a:rPr lang="en-US" sz="4800" b="1" dirty="0" smtClean="0"/>
              <a:t>GERMANY</a:t>
            </a:r>
            <a:endParaRPr lang="en-US" sz="4800" b="1" dirty="0"/>
          </a:p>
        </p:txBody>
      </p:sp>
      <p:sp>
        <p:nvSpPr>
          <p:cNvPr id="3" name="Content Placeholder 2"/>
          <p:cNvSpPr>
            <a:spLocks noGrp="1"/>
          </p:cNvSpPr>
          <p:nvPr>
            <p:ph idx="1"/>
          </p:nvPr>
        </p:nvSpPr>
        <p:spPr>
          <a:xfrm>
            <a:off x="1" y="2"/>
            <a:ext cx="8634548" cy="3004455"/>
          </a:xfrm>
        </p:spPr>
        <p:txBody>
          <a:bodyPr>
            <a:normAutofit/>
          </a:bodyPr>
          <a:lstStyle/>
          <a:p>
            <a:pPr marL="0" indent="0" algn="ctr">
              <a:buNone/>
            </a:pPr>
            <a:r>
              <a:rPr lang="en-US" sz="2800" b="1" dirty="0" smtClean="0">
                <a:solidFill>
                  <a:srgbClr val="FFFF00"/>
                </a:solidFill>
              </a:rPr>
              <a:t>Hitler</a:t>
            </a:r>
            <a:r>
              <a:rPr lang="en-US" sz="2800" dirty="0" smtClean="0"/>
              <a:t> fails to take over </a:t>
            </a:r>
            <a:r>
              <a:rPr lang="en-US" sz="2800" b="1" dirty="0" smtClean="0">
                <a:solidFill>
                  <a:srgbClr val="FFFF00"/>
                </a:solidFill>
              </a:rPr>
              <a:t>Weimar Republic </a:t>
            </a:r>
            <a:r>
              <a:rPr lang="en-US" sz="2800" dirty="0" smtClean="0"/>
              <a:t>in a </a:t>
            </a:r>
            <a:r>
              <a:rPr lang="en-US" sz="2800" b="1" dirty="0" smtClean="0">
                <a:solidFill>
                  <a:srgbClr val="FFFF00"/>
                </a:solidFill>
              </a:rPr>
              <a:t>Beer Hall Putsch </a:t>
            </a:r>
            <a:r>
              <a:rPr lang="en-US" sz="2800" dirty="0" smtClean="0"/>
              <a:t>but gains popularity after publication of </a:t>
            </a:r>
            <a:r>
              <a:rPr lang="en-US" sz="2800" b="1" dirty="0" smtClean="0">
                <a:solidFill>
                  <a:srgbClr val="FFFF00"/>
                </a:solidFill>
              </a:rPr>
              <a:t>Mein </a:t>
            </a:r>
            <a:r>
              <a:rPr lang="en-US" sz="2800" b="1" dirty="0" err="1" smtClean="0">
                <a:solidFill>
                  <a:srgbClr val="FFFF00"/>
                </a:solidFill>
              </a:rPr>
              <a:t>Kampf</a:t>
            </a:r>
            <a:r>
              <a:rPr lang="en-US" sz="2800" dirty="0" smtClean="0"/>
              <a:t>. After Nazi party did well in 1932 elections, Hitler becomes president after leader dies.</a:t>
            </a:r>
          </a:p>
          <a:p>
            <a:pPr marL="0" indent="0" algn="ctr">
              <a:buNone/>
            </a:pPr>
            <a:endParaRPr lang="en-US" sz="200" dirty="0"/>
          </a:p>
          <a:p>
            <a:pPr marL="0" indent="0" algn="ctr">
              <a:buNone/>
            </a:pPr>
            <a:r>
              <a:rPr lang="en-US" sz="2800" b="1" dirty="0" smtClean="0">
                <a:solidFill>
                  <a:srgbClr val="FFFF00"/>
                </a:solidFill>
              </a:rPr>
              <a:t>Nazis </a:t>
            </a:r>
            <a:r>
              <a:rPr lang="en-US" sz="2800" dirty="0" smtClean="0"/>
              <a:t>burn down parliament building in </a:t>
            </a:r>
            <a:r>
              <a:rPr lang="en-US" sz="2800" b="1" dirty="0" smtClean="0">
                <a:solidFill>
                  <a:srgbClr val="FFFF00"/>
                </a:solidFill>
              </a:rPr>
              <a:t>Reichstag Fire </a:t>
            </a:r>
            <a:r>
              <a:rPr lang="en-US" sz="2800" dirty="0" smtClean="0"/>
              <a:t>&amp; blame communists, Germans go nuts.</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4550" y="1"/>
            <a:ext cx="3557450" cy="3113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6198" y="4428309"/>
            <a:ext cx="3025802" cy="24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Image result for hitler rise to pow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320" y="4443979"/>
            <a:ext cx="3239588" cy="24140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eople cheering hitl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909" y="4428309"/>
            <a:ext cx="3366288" cy="242969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eople cheering hitl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6" y="4443979"/>
            <a:ext cx="2563495" cy="24140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yell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1" y="3020126"/>
            <a:ext cx="8634549" cy="9356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3113694"/>
            <a:ext cx="8634548" cy="1323439"/>
          </a:xfrm>
          <a:prstGeom prst="rect">
            <a:avLst/>
          </a:prstGeom>
          <a:noFill/>
        </p:spPr>
        <p:txBody>
          <a:bodyPr wrap="square" rtlCol="0">
            <a:spAutoFit/>
          </a:bodyPr>
          <a:lstStyle/>
          <a:p>
            <a:r>
              <a:rPr lang="en-US" sz="2000" dirty="0" smtClean="0">
                <a:latin typeface="Arial Narrow" panose="020B0606020202030204" pitchFamily="34" charset="0"/>
              </a:rPr>
              <a:t>*Hitler was a war hero who vowed to NOT pay back Treaty of Versailles, he also promised to keep communists out of power so he was loved—not just by Germany but by the world. </a:t>
            </a:r>
          </a:p>
          <a:p>
            <a:r>
              <a:rPr lang="en-US" sz="2000" dirty="0" smtClean="0">
                <a:latin typeface="Arial Narrow" panose="020B0606020202030204" pitchFamily="34" charset="0"/>
              </a:rPr>
              <a:t>*His plan to kill Jews was clear from the beginning, German citizens either did not believe he was serious, OR did not care if Jews were killed (</a:t>
            </a:r>
            <a:r>
              <a:rPr lang="en-US" sz="2000" dirty="0" smtClean="0">
                <a:solidFill>
                  <a:srgbClr val="FFFF00"/>
                </a:solidFill>
                <a:latin typeface="Arial Narrow" panose="020B0606020202030204" pitchFamily="34" charset="0"/>
              </a:rPr>
              <a:t>Jewish Banking Conspiracy Theory</a:t>
            </a:r>
            <a:r>
              <a:rPr lang="en-US" sz="2000" dirty="0" smtClean="0">
                <a:latin typeface="Arial Narrow" panose="020B0606020202030204" pitchFamily="34" charset="0"/>
              </a:rPr>
              <a:t>).</a:t>
            </a:r>
            <a:endParaRPr lang="en-US" sz="2000" dirty="0">
              <a:latin typeface="Arial Narrow" panose="020B0606020202030204" pitchFamily="34" charset="0"/>
            </a:endParaRPr>
          </a:p>
        </p:txBody>
      </p:sp>
    </p:spTree>
    <p:extLst>
      <p:ext uri="{BB962C8B-B14F-4D97-AF65-F5344CB8AC3E}">
        <p14:creationId xmlns:p14="http://schemas.microsoft.com/office/powerpoint/2010/main" val="13206368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1136469"/>
          </a:xfrm>
        </p:spPr>
        <p:txBody>
          <a:bodyPr>
            <a:normAutofit/>
          </a:bodyPr>
          <a:lstStyle/>
          <a:p>
            <a:pPr algn="ctr"/>
            <a:r>
              <a:rPr lang="en-US" sz="6000" b="1" dirty="0" smtClean="0"/>
              <a:t>INTERNATIONAL ISSUES</a:t>
            </a:r>
            <a:endParaRPr lang="en-US" sz="6000" b="1" dirty="0"/>
          </a:p>
        </p:txBody>
      </p:sp>
      <p:sp>
        <p:nvSpPr>
          <p:cNvPr id="3" name="Content Placeholder 2"/>
          <p:cNvSpPr>
            <a:spLocks noGrp="1"/>
          </p:cNvSpPr>
          <p:nvPr>
            <p:ph idx="1"/>
          </p:nvPr>
        </p:nvSpPr>
        <p:spPr>
          <a:xfrm>
            <a:off x="-1" y="919732"/>
            <a:ext cx="12191999" cy="3383279"/>
          </a:xfrm>
        </p:spPr>
        <p:txBody>
          <a:bodyPr>
            <a:normAutofit/>
          </a:bodyPr>
          <a:lstStyle/>
          <a:p>
            <a:pPr marL="0" indent="0">
              <a:buNone/>
            </a:pPr>
            <a:r>
              <a:rPr lang="en-US" sz="2800" b="1" dirty="0" smtClean="0">
                <a:solidFill>
                  <a:srgbClr val="FFFF00"/>
                </a:solidFill>
              </a:rPr>
              <a:t>India: </a:t>
            </a:r>
            <a:r>
              <a:rPr lang="en-US" sz="2800" dirty="0" smtClean="0"/>
              <a:t>To protest Britain, </a:t>
            </a:r>
            <a:r>
              <a:rPr lang="en-US" sz="2800" dirty="0">
                <a:solidFill>
                  <a:srgbClr val="FFFF00"/>
                </a:solidFill>
              </a:rPr>
              <a:t>M</a:t>
            </a:r>
            <a:r>
              <a:rPr lang="en-US" sz="2800" dirty="0" smtClean="0">
                <a:solidFill>
                  <a:srgbClr val="FFFF00"/>
                </a:solidFill>
              </a:rPr>
              <a:t>ahatma Gandhi </a:t>
            </a:r>
            <a:r>
              <a:rPr lang="en-US" sz="2800" dirty="0" smtClean="0"/>
              <a:t>uses </a:t>
            </a:r>
            <a:r>
              <a:rPr lang="en-US" sz="2800" dirty="0" smtClean="0">
                <a:solidFill>
                  <a:srgbClr val="FFFF00"/>
                </a:solidFill>
              </a:rPr>
              <a:t>civil disobedience  </a:t>
            </a:r>
            <a:r>
              <a:rPr lang="en-US" sz="2800" dirty="0" smtClean="0"/>
              <a:t>resisting authorities (</a:t>
            </a:r>
            <a:r>
              <a:rPr lang="en-US" sz="2800" dirty="0" smtClean="0">
                <a:solidFill>
                  <a:srgbClr val="FFFF00"/>
                </a:solidFill>
              </a:rPr>
              <a:t>salt march, </a:t>
            </a:r>
            <a:r>
              <a:rPr lang="en-US" sz="2800" dirty="0" smtClean="0"/>
              <a:t>1000s walked to ocean to pick up a few grains).</a:t>
            </a:r>
          </a:p>
          <a:p>
            <a:pPr marL="0" indent="0">
              <a:buNone/>
            </a:pPr>
            <a:r>
              <a:rPr lang="en-US" sz="2800" b="1" dirty="0" smtClean="0">
                <a:solidFill>
                  <a:srgbClr val="FFFF00"/>
                </a:solidFill>
              </a:rPr>
              <a:t>Spain: </a:t>
            </a:r>
            <a:r>
              <a:rPr lang="en-US" sz="2800" dirty="0" smtClean="0"/>
              <a:t>Civil war breaks out as </a:t>
            </a:r>
            <a:r>
              <a:rPr lang="en-US" sz="2800" dirty="0" smtClean="0">
                <a:solidFill>
                  <a:srgbClr val="FFFF00"/>
                </a:solidFill>
              </a:rPr>
              <a:t>fascists battle democracy</a:t>
            </a:r>
            <a:r>
              <a:rPr lang="en-US" sz="2800" dirty="0" smtClean="0"/>
              <a:t>. Oddly, only communist </a:t>
            </a:r>
            <a:r>
              <a:rPr lang="en-US" sz="2800" dirty="0"/>
              <a:t>R</a:t>
            </a:r>
            <a:r>
              <a:rPr lang="en-US" sz="2800" dirty="0" smtClean="0"/>
              <a:t>ussia sends help as Germany &amp; Italy turn Spain to fascism.</a:t>
            </a:r>
          </a:p>
          <a:p>
            <a:pPr marL="0" indent="0">
              <a:buNone/>
            </a:pPr>
            <a:r>
              <a:rPr lang="en-US" sz="2800" b="1" dirty="0" smtClean="0">
                <a:solidFill>
                  <a:srgbClr val="FFFF00"/>
                </a:solidFill>
              </a:rPr>
              <a:t>China: </a:t>
            </a:r>
            <a:r>
              <a:rPr lang="en-US" sz="2800" dirty="0" smtClean="0"/>
              <a:t>Communist protest poverty &amp; go on a </a:t>
            </a:r>
            <a:r>
              <a:rPr lang="en-US" sz="2800" dirty="0" smtClean="0">
                <a:solidFill>
                  <a:srgbClr val="FFFF00"/>
                </a:solidFill>
              </a:rPr>
              <a:t>long march </a:t>
            </a:r>
            <a:r>
              <a:rPr lang="en-US" sz="2800" dirty="0" smtClean="0"/>
              <a:t>over years (Communists gain sympathy from population, sets tone for future fight).</a:t>
            </a:r>
            <a:endParaRPr lang="en-US" sz="2800" dirty="0"/>
          </a:p>
        </p:txBody>
      </p:sp>
      <p:pic>
        <p:nvPicPr>
          <p:cNvPr id="3074" name="Picture 2" descr="Image result for gandhi salt m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23806"/>
            <a:ext cx="3819162" cy="25341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pain civil w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162" y="4324077"/>
            <a:ext cx="4123054" cy="252338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hina long mar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2216" y="4313545"/>
            <a:ext cx="4249783" cy="2533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776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mage result for d-day invas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368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
            <a:ext cx="12192000" cy="1200329"/>
          </a:xfrm>
          <a:prstGeom prst="rect">
            <a:avLst/>
          </a:prstGeom>
          <a:noFill/>
        </p:spPr>
        <p:txBody>
          <a:bodyPr wrap="square" rtlCol="0">
            <a:spAutoFit/>
          </a:bodyPr>
          <a:lstStyle/>
          <a:p>
            <a:pPr algn="ctr"/>
            <a:r>
              <a:rPr lang="en-US" sz="7200" b="1" dirty="0" smtClean="0">
                <a:solidFill>
                  <a:schemeClr val="bg1"/>
                </a:solidFill>
                <a:latin typeface="Franklin Gothic Medium Cond" panose="020B0606030402020204" pitchFamily="34" charset="0"/>
              </a:rPr>
              <a:t>WORLD WAR II</a:t>
            </a:r>
            <a:endParaRPr lang="en-US" sz="7200" b="1" dirty="0">
              <a:solidFill>
                <a:schemeClr val="bg1"/>
              </a:solidFill>
              <a:latin typeface="Franklin Gothic Medium Cond" panose="020B0606030402020204" pitchFamily="34" charset="0"/>
            </a:endParaRPr>
          </a:p>
        </p:txBody>
      </p:sp>
    </p:spTree>
    <p:extLst>
      <p:ext uri="{BB962C8B-B14F-4D97-AF65-F5344CB8AC3E}">
        <p14:creationId xmlns:p14="http://schemas.microsoft.com/office/powerpoint/2010/main" val="57745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6822" y="-3404"/>
            <a:ext cx="4955177" cy="1231314"/>
          </a:xfrm>
        </p:spPr>
        <p:txBody>
          <a:bodyPr>
            <a:normAutofit/>
          </a:bodyPr>
          <a:lstStyle/>
          <a:p>
            <a:pPr algn="ctr"/>
            <a:r>
              <a:rPr lang="en-US" sz="5400" b="1" dirty="0" smtClean="0"/>
              <a:t>appeasement</a:t>
            </a:r>
            <a:endParaRPr lang="en-US" sz="5400" b="1" dirty="0"/>
          </a:p>
        </p:txBody>
      </p:sp>
      <p:sp>
        <p:nvSpPr>
          <p:cNvPr id="3" name="Content Placeholder 2"/>
          <p:cNvSpPr>
            <a:spLocks noGrp="1"/>
          </p:cNvSpPr>
          <p:nvPr>
            <p:ph idx="1"/>
          </p:nvPr>
        </p:nvSpPr>
        <p:spPr>
          <a:xfrm>
            <a:off x="7236821" y="1123407"/>
            <a:ext cx="4955177" cy="3540033"/>
          </a:xfrm>
        </p:spPr>
        <p:txBody>
          <a:bodyPr>
            <a:normAutofit/>
          </a:bodyPr>
          <a:lstStyle/>
          <a:p>
            <a:pPr marL="0" indent="0" algn="ctr">
              <a:buNone/>
            </a:pPr>
            <a:r>
              <a:rPr lang="en-US" sz="2800" dirty="0" smtClean="0"/>
              <a:t>Hitler demanded </a:t>
            </a:r>
            <a:r>
              <a:rPr lang="en-US" sz="2800" dirty="0" smtClean="0">
                <a:solidFill>
                  <a:srgbClr val="FFFF00"/>
                </a:solidFill>
              </a:rPr>
              <a:t>Sudetenland</a:t>
            </a:r>
            <a:r>
              <a:rPr lang="en-US" sz="2800" dirty="0" smtClean="0"/>
              <a:t> returned to them &amp; other issues to be repealed from tov </a:t>
            </a:r>
            <a:r>
              <a:rPr lang="en-US" sz="2800" dirty="0"/>
              <a:t>F</a:t>
            </a:r>
            <a:r>
              <a:rPr lang="en-US" sz="2800" dirty="0" smtClean="0"/>
              <a:t>rance &amp; Britain leadership met w/ </a:t>
            </a:r>
            <a:r>
              <a:rPr lang="en-US" sz="2800" dirty="0" err="1" smtClean="0"/>
              <a:t>hitler</a:t>
            </a:r>
            <a:r>
              <a:rPr lang="en-US" sz="2800" dirty="0" smtClean="0"/>
              <a:t> &amp; agreed to his demands, thus Germany was legally given authority to take it in </a:t>
            </a:r>
            <a:r>
              <a:rPr lang="en-US" sz="2800" dirty="0">
                <a:solidFill>
                  <a:srgbClr val="FFFF00"/>
                </a:solidFill>
              </a:rPr>
              <a:t>M</a:t>
            </a:r>
            <a:r>
              <a:rPr lang="en-US" sz="2800" dirty="0" smtClean="0">
                <a:solidFill>
                  <a:srgbClr val="FFFF00"/>
                </a:solidFill>
              </a:rPr>
              <a:t>unich Pact.</a:t>
            </a:r>
            <a:endParaRPr lang="en-US" sz="2800" dirty="0">
              <a:solidFill>
                <a:srgbClr val="FFFF00"/>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725" y="2503715"/>
            <a:ext cx="3553097" cy="4354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hitler demands sudetenland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 y="-1"/>
            <a:ext cx="3686902" cy="36664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unich pact powerpoi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6" y="3666421"/>
            <a:ext cx="3686902" cy="31915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ppeas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3727" y="-3405"/>
            <a:ext cx="3553096" cy="24973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36821" y="4663440"/>
            <a:ext cx="4955177" cy="2123658"/>
          </a:xfrm>
          <a:prstGeom prst="rect">
            <a:avLst/>
          </a:prstGeom>
          <a:noFill/>
        </p:spPr>
        <p:txBody>
          <a:bodyPr wrap="square" rtlCol="0">
            <a:spAutoFit/>
          </a:bodyPr>
          <a:lstStyle/>
          <a:p>
            <a:r>
              <a:rPr lang="en-US" sz="2200" dirty="0" smtClean="0">
                <a:solidFill>
                  <a:srgbClr val="FFFF00"/>
                </a:solidFill>
                <a:latin typeface="Arial Narrow" panose="020B0606020202030204" pitchFamily="34" charset="0"/>
              </a:rPr>
              <a:t>*Appeasement </a:t>
            </a:r>
            <a:r>
              <a:rPr lang="en-US" sz="2200" dirty="0" smtClean="0">
                <a:latin typeface="Arial Narrow" panose="020B0606020202030204" pitchFamily="34" charset="0"/>
              </a:rPr>
              <a:t>means to give in to demands of a leader hoping no more demands would come. Ironically, </a:t>
            </a:r>
            <a:r>
              <a:rPr lang="en-US" sz="2200" dirty="0" smtClean="0">
                <a:solidFill>
                  <a:srgbClr val="FFFF00"/>
                </a:solidFill>
                <a:latin typeface="Arial Narrow" panose="020B0606020202030204" pitchFamily="34" charset="0"/>
              </a:rPr>
              <a:t>Czechoslovakia </a:t>
            </a:r>
            <a:r>
              <a:rPr lang="en-US" sz="2200" dirty="0" smtClean="0">
                <a:latin typeface="Arial Narrow" panose="020B0606020202030204" pitchFamily="34" charset="0"/>
              </a:rPr>
              <a:t>(who owned Sudetenland) was not even invited to the meeting. GB leader </a:t>
            </a:r>
            <a:r>
              <a:rPr lang="en-US" sz="2200" dirty="0" smtClean="0">
                <a:solidFill>
                  <a:srgbClr val="FFFF00"/>
                </a:solidFill>
                <a:latin typeface="Arial Narrow" panose="020B0606020202030204" pitchFamily="34" charset="0"/>
              </a:rPr>
              <a:t>Neville Chamberlain </a:t>
            </a:r>
            <a:r>
              <a:rPr lang="en-US" sz="2200" dirty="0" smtClean="0">
                <a:latin typeface="Arial Narrow" panose="020B0606020202030204" pitchFamily="34" charset="0"/>
              </a:rPr>
              <a:t>was given a heroes parade for this agreement.</a:t>
            </a:r>
            <a:endParaRPr lang="en-US" sz="2200" dirty="0">
              <a:latin typeface="Arial Narrow" panose="020B0606020202030204" pitchFamily="34" charset="0"/>
            </a:endParaRPr>
          </a:p>
        </p:txBody>
      </p:sp>
    </p:spTree>
    <p:extLst>
      <p:ext uri="{BB962C8B-B14F-4D97-AF65-F5344CB8AC3E}">
        <p14:creationId xmlns:p14="http://schemas.microsoft.com/office/powerpoint/2010/main" val="2586273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596922"/>
            <a:ext cx="8843554" cy="1139056"/>
          </a:xfrm>
        </p:spPr>
        <p:txBody>
          <a:bodyPr>
            <a:normAutofit/>
          </a:bodyPr>
          <a:lstStyle/>
          <a:p>
            <a:pPr algn="ctr"/>
            <a:r>
              <a:rPr lang="en-US" sz="5400" b="1" dirty="0" smtClean="0"/>
              <a:t>NONAGGRESSION PACT</a:t>
            </a:r>
            <a:endParaRPr lang="en-US" sz="5400" b="1" dirty="0"/>
          </a:p>
        </p:txBody>
      </p:sp>
      <p:sp>
        <p:nvSpPr>
          <p:cNvPr id="3" name="Content Placeholder 2"/>
          <p:cNvSpPr>
            <a:spLocks noGrp="1"/>
          </p:cNvSpPr>
          <p:nvPr>
            <p:ph idx="1"/>
          </p:nvPr>
        </p:nvSpPr>
        <p:spPr>
          <a:xfrm>
            <a:off x="0" y="3448594"/>
            <a:ext cx="8843553" cy="2168435"/>
          </a:xfrm>
        </p:spPr>
        <p:txBody>
          <a:bodyPr>
            <a:normAutofit/>
          </a:bodyPr>
          <a:lstStyle/>
          <a:p>
            <a:pPr marL="0" indent="0" algn="ctr">
              <a:buNone/>
            </a:pPr>
            <a:r>
              <a:rPr lang="en-US" sz="2800" dirty="0" smtClean="0">
                <a:solidFill>
                  <a:srgbClr val="FFFF00"/>
                </a:solidFill>
              </a:rPr>
              <a:t>Communists</a:t>
            </a:r>
            <a:r>
              <a:rPr lang="en-US" sz="2800" dirty="0" smtClean="0"/>
              <a:t> &amp; </a:t>
            </a:r>
            <a:r>
              <a:rPr lang="en-US" sz="2800" dirty="0" smtClean="0">
                <a:solidFill>
                  <a:srgbClr val="FFFF00"/>
                </a:solidFill>
              </a:rPr>
              <a:t>Nazis </a:t>
            </a:r>
            <a:r>
              <a:rPr lang="en-US" sz="2800" dirty="0" smtClean="0"/>
              <a:t>hate each other. But Hitler &amp; Stalin put aside those feelings &amp; promised </a:t>
            </a:r>
            <a:r>
              <a:rPr lang="en-US" sz="2800" b="1" u="sng" dirty="0" smtClean="0">
                <a:solidFill>
                  <a:srgbClr val="FFFF00"/>
                </a:solidFill>
              </a:rPr>
              <a:t>NOT</a:t>
            </a:r>
            <a:r>
              <a:rPr lang="en-US" sz="2800" dirty="0" smtClean="0"/>
              <a:t> to Fight each other for 10 Years. The result is every nation located between them will be destroyed. </a:t>
            </a:r>
            <a:endParaRPr lang="en-US" sz="2800" dirty="0"/>
          </a:p>
        </p:txBody>
      </p:sp>
      <p:pic>
        <p:nvPicPr>
          <p:cNvPr id="2050" name="Picture 2" descr="Image result for nonaggression pact carto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43554" y="3997234"/>
            <a:ext cx="3348446" cy="28607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nonaggression pact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3554" y="10475"/>
            <a:ext cx="3348446" cy="39867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erman hate russi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5428" y="10475"/>
            <a:ext cx="4598126" cy="258644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german hate russi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476"/>
            <a:ext cx="4245428" cy="25924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525589"/>
            <a:ext cx="8843553" cy="1384995"/>
          </a:xfrm>
          <a:prstGeom prst="rect">
            <a:avLst/>
          </a:prstGeom>
          <a:noFill/>
        </p:spPr>
        <p:txBody>
          <a:bodyPr wrap="square" rtlCol="0">
            <a:spAutoFit/>
          </a:bodyPr>
          <a:lstStyle/>
          <a:p>
            <a:r>
              <a:rPr lang="en-US" sz="2100" dirty="0" smtClean="0">
                <a:latin typeface="Arial Narrow" panose="020B0606020202030204" pitchFamily="34" charset="0"/>
              </a:rPr>
              <a:t>*Most historians believe both sides planned to turn on the other. Regardless, the world was correct to be in fear as two superpowers who had plans for world domination were now working together. *GB &amp; France still failed to recognize the threat as both nations were hoping to diplomatically stop war from happening.</a:t>
            </a:r>
            <a:endParaRPr lang="en-US" sz="2100" dirty="0">
              <a:latin typeface="Arial Narrow" panose="020B0606020202030204" pitchFamily="34" charset="0"/>
            </a:endParaRPr>
          </a:p>
        </p:txBody>
      </p:sp>
    </p:spTree>
    <p:extLst>
      <p:ext uri="{BB962C8B-B14F-4D97-AF65-F5344CB8AC3E}">
        <p14:creationId xmlns:p14="http://schemas.microsoft.com/office/powerpoint/2010/main" val="2936198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Image result for PALACE OF VERSAIL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90011" y="0"/>
            <a:ext cx="7201989" cy="1384995"/>
          </a:xfrm>
          <a:prstGeom prst="rect">
            <a:avLst/>
          </a:prstGeom>
          <a:noFill/>
        </p:spPr>
        <p:txBody>
          <a:bodyPr wrap="square" rtlCol="0">
            <a:spAutoFit/>
          </a:bodyPr>
          <a:lstStyle/>
          <a:p>
            <a:pPr algn="ctr"/>
            <a:endParaRPr lang="en-US" sz="3600" b="1" dirty="0" smtClean="0">
              <a:latin typeface="Bahnschrift" panose="020B0502040204020203" pitchFamily="34" charset="0"/>
            </a:endParaRPr>
          </a:p>
          <a:p>
            <a:pPr algn="ctr"/>
            <a:r>
              <a:rPr lang="en-US" sz="4800" b="1" dirty="0" smtClean="0">
                <a:latin typeface="Bahnschrift" panose="020B0502040204020203" pitchFamily="34" charset="0"/>
              </a:rPr>
              <a:t>THE INTERWAR PERIOD</a:t>
            </a:r>
            <a:endParaRPr lang="en-US" sz="4800" b="1" dirty="0">
              <a:latin typeface="Bahnschrift" panose="020B0502040204020203" pitchFamily="34" charset="0"/>
            </a:endParaRPr>
          </a:p>
        </p:txBody>
      </p:sp>
    </p:spTree>
    <p:extLst>
      <p:ext uri="{BB962C8B-B14F-4D97-AF65-F5344CB8AC3E}">
        <p14:creationId xmlns:p14="http://schemas.microsoft.com/office/powerpoint/2010/main" val="3493402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3446" y="0"/>
            <a:ext cx="4508553" cy="1018903"/>
          </a:xfrm>
        </p:spPr>
        <p:txBody>
          <a:bodyPr>
            <a:normAutofit/>
          </a:bodyPr>
          <a:lstStyle/>
          <a:p>
            <a:pPr algn="ctr"/>
            <a:r>
              <a:rPr lang="en-US" sz="5400" b="1" dirty="0" smtClean="0"/>
              <a:t>BLITZKRIEG</a:t>
            </a:r>
            <a:endParaRPr lang="en-US" sz="5400" b="1" dirty="0"/>
          </a:p>
        </p:txBody>
      </p:sp>
      <p:sp>
        <p:nvSpPr>
          <p:cNvPr id="3" name="Content Placeholder 2"/>
          <p:cNvSpPr>
            <a:spLocks noGrp="1"/>
          </p:cNvSpPr>
          <p:nvPr>
            <p:ph idx="1"/>
          </p:nvPr>
        </p:nvSpPr>
        <p:spPr>
          <a:xfrm>
            <a:off x="1" y="5499463"/>
            <a:ext cx="12191998" cy="1358536"/>
          </a:xfrm>
        </p:spPr>
        <p:txBody>
          <a:bodyPr>
            <a:normAutofit/>
          </a:bodyPr>
          <a:lstStyle/>
          <a:p>
            <a:pPr marL="0" indent="0" algn="ctr">
              <a:buNone/>
            </a:pPr>
            <a:r>
              <a:rPr lang="en-US" sz="2800" b="1" dirty="0" smtClean="0">
                <a:solidFill>
                  <a:srgbClr val="FFFF00"/>
                </a:solidFill>
              </a:rPr>
              <a:t>Germany &amp; Soviets </a:t>
            </a:r>
            <a:r>
              <a:rPr lang="en-US" sz="2800" dirty="0" smtClean="0"/>
              <a:t>conquer every nation between them, Germany used </a:t>
            </a:r>
            <a:r>
              <a:rPr lang="en-US" sz="2800" b="1" dirty="0" smtClean="0">
                <a:solidFill>
                  <a:srgbClr val="FFFF00"/>
                </a:solidFill>
              </a:rPr>
              <a:t>blitzkrieg</a:t>
            </a:r>
            <a:r>
              <a:rPr lang="en-US" sz="2800" dirty="0" smtClean="0">
                <a:solidFill>
                  <a:srgbClr val="FFFF00"/>
                </a:solidFill>
              </a:rPr>
              <a:t> </a:t>
            </a:r>
            <a:r>
              <a:rPr lang="en-US" sz="2800" dirty="0" smtClean="0"/>
              <a:t>(lightning war) strategy of taking out Poland &amp; others quickly.</a:t>
            </a:r>
            <a:endParaRPr lang="en-US" sz="2800" dirty="0"/>
          </a:p>
        </p:txBody>
      </p:sp>
      <p:pic>
        <p:nvPicPr>
          <p:cNvPr id="1026" name="Picture 2" descr="Eastern Europe after the German-Soviet Pact, 1939-1940 [LCID: eeu71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83446" cy="54994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83446" y="1018903"/>
            <a:ext cx="4508553" cy="4616648"/>
          </a:xfrm>
          <a:prstGeom prst="rect">
            <a:avLst/>
          </a:prstGeom>
          <a:noFill/>
        </p:spPr>
        <p:txBody>
          <a:bodyPr wrap="square" rtlCol="0">
            <a:spAutoFit/>
          </a:bodyPr>
          <a:lstStyle/>
          <a:p>
            <a:r>
              <a:rPr lang="en-US" sz="2400" dirty="0" smtClean="0">
                <a:latin typeface="Arial Narrow" panose="020B0606020202030204" pitchFamily="34" charset="0"/>
              </a:rPr>
              <a:t>*Blitzkrieg is an intense, swift attack by using every available resource at one time (planes, tanks, trucks, guns, </a:t>
            </a:r>
            <a:r>
              <a:rPr lang="en-US" sz="2400" dirty="0" err="1" smtClean="0">
                <a:latin typeface="Arial Narrow" panose="020B0606020202030204" pitchFamily="34" charset="0"/>
              </a:rPr>
              <a:t>etc</a:t>
            </a:r>
            <a:r>
              <a:rPr lang="en-US" sz="2400" dirty="0" smtClean="0">
                <a:latin typeface="Arial Narrow" panose="020B0606020202030204" pitchFamily="34" charset="0"/>
              </a:rPr>
              <a:t>).</a:t>
            </a:r>
          </a:p>
          <a:p>
            <a:endParaRPr lang="en-US" sz="1200" dirty="0">
              <a:latin typeface="Arial Narrow" panose="020B0606020202030204" pitchFamily="34" charset="0"/>
            </a:endParaRPr>
          </a:p>
          <a:p>
            <a:r>
              <a:rPr lang="en-US" sz="2200" dirty="0" smtClean="0">
                <a:latin typeface="Arial Narrow" panose="020B0606020202030204" pitchFamily="34" charset="0"/>
              </a:rPr>
              <a:t>*Soviets take over Estonia, Lithuania, Latvia, Finland in the </a:t>
            </a:r>
            <a:r>
              <a:rPr lang="en-US" sz="2200" dirty="0" err="1" smtClean="0">
                <a:latin typeface="Arial Narrow" panose="020B0606020202030204" pitchFamily="34" charset="0"/>
              </a:rPr>
              <a:t>Batlics</a:t>
            </a:r>
            <a:r>
              <a:rPr lang="en-US" sz="2200" dirty="0" smtClean="0">
                <a:latin typeface="Arial Narrow" panose="020B0606020202030204" pitchFamily="34" charset="0"/>
              </a:rPr>
              <a:t>, Germany takes Czechoslovakia, Hungary, Romania, Denmark, Poland, etc.</a:t>
            </a:r>
          </a:p>
          <a:p>
            <a:endParaRPr lang="en-US" sz="1200" dirty="0">
              <a:latin typeface="Arial Narrow" panose="020B0606020202030204" pitchFamily="34" charset="0"/>
            </a:endParaRPr>
          </a:p>
          <a:p>
            <a:r>
              <a:rPr lang="en-US" sz="2200" dirty="0" smtClean="0">
                <a:latin typeface="Arial Narrow" panose="020B0606020202030204" pitchFamily="34" charset="0"/>
              </a:rPr>
              <a:t>*WWII does not have an official start. Some say Germany invasion of Poland 1939. But, Japan into Manchuria 1931, OR Italy into Ethiopia, OR Pearl Harbor OR Treaty of Versailles OR whatever.</a:t>
            </a:r>
            <a:endParaRPr lang="en-US" sz="2200" dirty="0">
              <a:latin typeface="Arial Narrow" panose="020B0606020202030204" pitchFamily="34" charset="0"/>
            </a:endParaRPr>
          </a:p>
        </p:txBody>
      </p:sp>
    </p:spTree>
    <p:extLst>
      <p:ext uri="{BB962C8B-B14F-4D97-AF65-F5344CB8AC3E}">
        <p14:creationId xmlns:p14="http://schemas.microsoft.com/office/powerpoint/2010/main" val="33424878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591550" cy="1436917"/>
          </a:xfrm>
        </p:spPr>
        <p:txBody>
          <a:bodyPr>
            <a:normAutofit/>
          </a:bodyPr>
          <a:lstStyle/>
          <a:p>
            <a:pPr algn="ctr"/>
            <a:r>
              <a:rPr lang="en-US" sz="6000" b="1" dirty="0" smtClean="0"/>
              <a:t>INVASION OF FRANCE</a:t>
            </a:r>
            <a:endParaRPr lang="en-US" sz="6000" b="1" dirty="0"/>
          </a:p>
        </p:txBody>
      </p:sp>
      <p:sp>
        <p:nvSpPr>
          <p:cNvPr id="3" name="Content Placeholder 2"/>
          <p:cNvSpPr>
            <a:spLocks noGrp="1"/>
          </p:cNvSpPr>
          <p:nvPr>
            <p:ph idx="1"/>
          </p:nvPr>
        </p:nvSpPr>
        <p:spPr>
          <a:xfrm>
            <a:off x="1" y="1136470"/>
            <a:ext cx="8591549" cy="1645920"/>
          </a:xfrm>
        </p:spPr>
        <p:txBody>
          <a:bodyPr>
            <a:normAutofit/>
          </a:bodyPr>
          <a:lstStyle/>
          <a:p>
            <a:pPr marL="0" indent="0" algn="ctr">
              <a:buNone/>
            </a:pPr>
            <a:r>
              <a:rPr lang="en-US" sz="2800" b="1" dirty="0" smtClean="0">
                <a:solidFill>
                  <a:srgbClr val="FFFF00"/>
                </a:solidFill>
              </a:rPr>
              <a:t>France </a:t>
            </a:r>
            <a:r>
              <a:rPr lang="en-US" sz="2800" dirty="0" smtClean="0"/>
              <a:t>thought they were safe behind </a:t>
            </a:r>
            <a:r>
              <a:rPr lang="en-US" sz="2800" b="1" dirty="0" err="1" smtClean="0">
                <a:solidFill>
                  <a:srgbClr val="FFFF00"/>
                </a:solidFill>
              </a:rPr>
              <a:t>maginot</a:t>
            </a:r>
            <a:r>
              <a:rPr lang="en-US" sz="2800" b="1" dirty="0" smtClean="0">
                <a:solidFill>
                  <a:srgbClr val="FFFF00"/>
                </a:solidFill>
              </a:rPr>
              <a:t> line </a:t>
            </a:r>
            <a:r>
              <a:rPr lang="en-US" sz="2800" dirty="0" smtClean="0"/>
              <a:t>(underground fortress designed to win trench war) but </a:t>
            </a:r>
            <a:r>
              <a:rPr lang="en-US" sz="2800" b="1" dirty="0" smtClean="0">
                <a:solidFill>
                  <a:srgbClr val="FFFF00"/>
                </a:solidFill>
              </a:rPr>
              <a:t>airplane bombers </a:t>
            </a:r>
            <a:r>
              <a:rPr lang="en-US" sz="2800" dirty="0" smtClean="0"/>
              <a:t>destroyed it easily.</a:t>
            </a:r>
            <a:endParaRPr lang="en-US" sz="2800"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1550" y="-1"/>
            <a:ext cx="3600450" cy="225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1550" y="2229966"/>
            <a:ext cx="3600450" cy="223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1550" y="4468582"/>
            <a:ext cx="360045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560" y="5159612"/>
            <a:ext cx="1824990" cy="17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737836"/>
            <a:ext cx="3536658" cy="242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Image result for dunkirk rescu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6658" y="2737836"/>
            <a:ext cx="5054892" cy="24217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0" y="5159612"/>
            <a:ext cx="6766560" cy="1569660"/>
          </a:xfrm>
          <a:prstGeom prst="rect">
            <a:avLst/>
          </a:prstGeom>
          <a:noFill/>
        </p:spPr>
        <p:txBody>
          <a:bodyPr wrap="square" rtlCol="0">
            <a:spAutoFit/>
          </a:bodyPr>
          <a:lstStyle/>
          <a:p>
            <a:pPr algn="ctr"/>
            <a:r>
              <a:rPr lang="en-US" sz="2400" dirty="0" smtClean="0">
                <a:effectLst>
                  <a:outerShdw blurRad="38100" dist="38100" dir="2700000" algn="tl">
                    <a:srgbClr val="000000">
                      <a:alpha val="43137"/>
                    </a:srgbClr>
                  </a:outerShdw>
                </a:effectLst>
              </a:rPr>
              <a:t>Hitler does make a major mistake by letting 350K troops to escape in </a:t>
            </a:r>
            <a:r>
              <a:rPr lang="en-US" sz="2400" b="1" dirty="0" smtClean="0">
                <a:solidFill>
                  <a:srgbClr val="FFFF00"/>
                </a:solidFill>
                <a:effectLst>
                  <a:outerShdw blurRad="38100" dist="38100" dir="2700000" algn="tl">
                    <a:srgbClr val="000000">
                      <a:alpha val="43137"/>
                    </a:srgbClr>
                  </a:outerShdw>
                </a:effectLst>
              </a:rPr>
              <a:t>Dunkirk Rescue</a:t>
            </a:r>
            <a:r>
              <a:rPr lang="en-US" sz="2400" dirty="0" smtClean="0">
                <a:effectLst>
                  <a:outerShdw blurRad="38100" dist="38100" dir="2700000" algn="tl">
                    <a:srgbClr val="000000">
                      <a:alpha val="43137"/>
                    </a:srgbClr>
                  </a:outerShdw>
                </a:effectLst>
              </a:rPr>
              <a:t>. French set up a new pro-Nazi government in </a:t>
            </a:r>
            <a:r>
              <a:rPr lang="en-US" sz="2400" b="1" dirty="0" smtClean="0">
                <a:solidFill>
                  <a:srgbClr val="FFFF00"/>
                </a:solidFill>
                <a:effectLst>
                  <a:outerShdw blurRad="38100" dist="38100" dir="2700000" algn="tl">
                    <a:srgbClr val="000000">
                      <a:alpha val="43137"/>
                    </a:srgbClr>
                  </a:outerShdw>
                </a:effectLst>
              </a:rPr>
              <a:t>Vichy, France </a:t>
            </a:r>
            <a:r>
              <a:rPr lang="en-US" sz="2400" dirty="0" smtClean="0">
                <a:effectLst>
                  <a:outerShdw blurRad="38100" dist="38100" dir="2700000" algn="tl">
                    <a:srgbClr val="000000">
                      <a:alpha val="43137"/>
                    </a:srgbClr>
                  </a:outerShdw>
                </a:effectLst>
              </a:rPr>
              <a:t>led by WWI war hero.</a:t>
            </a:r>
            <a:endParaRPr lang="en-US"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0953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611187" y="2505171"/>
            <a:ext cx="7577636" cy="2275836"/>
          </a:xfrm>
        </p:spPr>
        <p:txBody>
          <a:bodyPr>
            <a:normAutofit/>
          </a:bodyPr>
          <a:lstStyle/>
          <a:p>
            <a:pPr marL="0" indent="0" algn="ctr">
              <a:buNone/>
            </a:pPr>
            <a:r>
              <a:rPr lang="en-US" sz="2800" dirty="0" smtClean="0"/>
              <a:t>Against the advice of his generals, </a:t>
            </a:r>
            <a:r>
              <a:rPr lang="en-US" sz="2800" dirty="0" smtClean="0">
                <a:solidFill>
                  <a:srgbClr val="FFFF00"/>
                </a:solidFill>
              </a:rPr>
              <a:t>Hitler </a:t>
            </a:r>
            <a:r>
              <a:rPr lang="en-US" sz="2800" dirty="0" smtClean="0"/>
              <a:t>orders air raid attack called a </a:t>
            </a:r>
            <a:r>
              <a:rPr lang="en-US" sz="2800" dirty="0" smtClean="0">
                <a:solidFill>
                  <a:srgbClr val="FFFF00"/>
                </a:solidFill>
              </a:rPr>
              <a:t>blitz</a:t>
            </a:r>
            <a:r>
              <a:rPr lang="en-US" sz="2800" dirty="0" smtClean="0"/>
              <a:t>. Prime Minister </a:t>
            </a:r>
            <a:r>
              <a:rPr lang="en-US" sz="2800" dirty="0" smtClean="0">
                <a:solidFill>
                  <a:srgbClr val="FFFF00"/>
                </a:solidFill>
              </a:rPr>
              <a:t>Winston Churchill </a:t>
            </a:r>
            <a:r>
              <a:rPr lang="en-US" sz="2800" dirty="0" smtClean="0"/>
              <a:t>will call this the </a:t>
            </a:r>
            <a:r>
              <a:rPr lang="en-US" sz="2800" dirty="0" smtClean="0">
                <a:solidFill>
                  <a:srgbClr val="FFFF00"/>
                </a:solidFill>
              </a:rPr>
              <a:t>Finest Hour </a:t>
            </a:r>
            <a:r>
              <a:rPr lang="en-US" sz="2800" dirty="0" smtClean="0"/>
              <a:t>in defending Britain as civilians are bombed nightly for months.   </a:t>
            </a:r>
            <a:endParaRPr lang="en-US" sz="2800" dirty="0"/>
          </a:p>
        </p:txBody>
      </p:sp>
      <p:pic>
        <p:nvPicPr>
          <p:cNvPr id="2050" name="Picture 2" descr="Image result for battle of bri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611187"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attle of britain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514601"/>
            <a:ext cx="4611189"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187" y="0"/>
            <a:ext cx="3280980" cy="2436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Image result for battle of britain winston churchill quo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2167" y="-18649"/>
            <a:ext cx="4296656" cy="25332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11187" y="4781007"/>
            <a:ext cx="7580813" cy="1938992"/>
          </a:xfrm>
          <a:prstGeom prst="rect">
            <a:avLst/>
          </a:prstGeom>
          <a:noFill/>
        </p:spPr>
        <p:txBody>
          <a:bodyPr wrap="square" rtlCol="0">
            <a:spAutoFit/>
          </a:bodyPr>
          <a:lstStyle/>
          <a:p>
            <a:endParaRPr lang="en-US" sz="2400" dirty="0" smtClean="0">
              <a:latin typeface="Arial Narrow" panose="020B0606020202030204" pitchFamily="34" charset="0"/>
            </a:endParaRPr>
          </a:p>
          <a:p>
            <a:r>
              <a:rPr lang="en-US" sz="2400" dirty="0" smtClean="0">
                <a:latin typeface="Arial Narrow" panose="020B0606020202030204" pitchFamily="34" charset="0"/>
              </a:rPr>
              <a:t>*Ultimately Britain will win despite inferior air numbers because of incredible pilots &amp; the new technology of </a:t>
            </a:r>
            <a:r>
              <a:rPr lang="en-US" sz="2400" dirty="0" smtClean="0">
                <a:solidFill>
                  <a:srgbClr val="FFFF00"/>
                </a:solidFill>
                <a:latin typeface="Arial Narrow" panose="020B0606020202030204" pitchFamily="34" charset="0"/>
              </a:rPr>
              <a:t>radar</a:t>
            </a:r>
            <a:r>
              <a:rPr lang="en-US" sz="2400" dirty="0" smtClean="0">
                <a:latin typeface="Arial Narrow" panose="020B0606020202030204" pitchFamily="34" charset="0"/>
              </a:rPr>
              <a:t>. It is estimated that GB lost 1000 planes and had very few left in Germany’s </a:t>
            </a:r>
            <a:r>
              <a:rPr lang="en-US" sz="2400" dirty="0" smtClean="0">
                <a:solidFill>
                  <a:srgbClr val="FFFF00"/>
                </a:solidFill>
                <a:latin typeface="Arial Narrow" panose="020B0606020202030204" pitchFamily="34" charset="0"/>
              </a:rPr>
              <a:t>Operation Sea Lion </a:t>
            </a:r>
            <a:r>
              <a:rPr lang="en-US" sz="2400" dirty="0" smtClean="0">
                <a:latin typeface="Arial Narrow" panose="020B0606020202030204" pitchFamily="34" charset="0"/>
              </a:rPr>
              <a:t>which ultimately failed.  </a:t>
            </a:r>
            <a:r>
              <a:rPr lang="en-US" sz="2400" dirty="0" smtClean="0">
                <a:solidFill>
                  <a:srgbClr val="FFFF00"/>
                </a:solidFill>
                <a:latin typeface="Arial Narrow" panose="020B0606020202030204" pitchFamily="34" charset="0"/>
              </a:rPr>
              <a:t>Royal Air Force </a:t>
            </a:r>
            <a:r>
              <a:rPr lang="en-US" sz="2400" dirty="0" smtClean="0">
                <a:latin typeface="Arial Narrow" panose="020B0606020202030204" pitchFamily="34" charset="0"/>
              </a:rPr>
              <a:t>beats </a:t>
            </a:r>
            <a:r>
              <a:rPr lang="en-US" sz="2400" dirty="0" err="1" smtClean="0">
                <a:solidFill>
                  <a:srgbClr val="FFFF00"/>
                </a:solidFill>
                <a:latin typeface="Arial Narrow" panose="020B0606020202030204" pitchFamily="34" charset="0"/>
              </a:rPr>
              <a:t>Lutwaffe</a:t>
            </a:r>
            <a:r>
              <a:rPr lang="en-US" sz="2400" dirty="0" smtClean="0">
                <a:latin typeface="Arial Narrow" panose="020B0606020202030204" pitchFamily="34" charset="0"/>
              </a:rPr>
              <a:t>. </a:t>
            </a:r>
            <a:endParaRPr lang="en-US" sz="2400" dirty="0">
              <a:latin typeface="Arial Narrow" panose="020B0606020202030204" pitchFamily="34" charset="0"/>
            </a:endParaRPr>
          </a:p>
        </p:txBody>
      </p:sp>
    </p:spTree>
    <p:extLst>
      <p:ext uri="{BB962C8B-B14F-4D97-AF65-F5344CB8AC3E}">
        <p14:creationId xmlns:p14="http://schemas.microsoft.com/office/powerpoint/2010/main" val="89499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297679" cy="2024744"/>
          </a:xfrm>
        </p:spPr>
        <p:txBody>
          <a:bodyPr>
            <a:normAutofit/>
          </a:bodyPr>
          <a:lstStyle/>
          <a:p>
            <a:pPr algn="ctr"/>
            <a:r>
              <a:rPr lang="en-US" sz="5400" b="1" dirty="0" smtClean="0"/>
              <a:t>USA </a:t>
            </a:r>
            <a:r>
              <a:rPr lang="en-US" sz="4400" b="1" dirty="0" smtClean="0"/>
              <a:t>isolationism</a:t>
            </a:r>
            <a:endParaRPr lang="en-US" sz="4400" b="1" dirty="0"/>
          </a:p>
        </p:txBody>
      </p:sp>
      <p:sp>
        <p:nvSpPr>
          <p:cNvPr id="3" name="Content Placeholder 2"/>
          <p:cNvSpPr>
            <a:spLocks noGrp="1"/>
          </p:cNvSpPr>
          <p:nvPr>
            <p:ph idx="1"/>
          </p:nvPr>
        </p:nvSpPr>
        <p:spPr>
          <a:xfrm>
            <a:off x="4297678" y="2782389"/>
            <a:ext cx="7894321" cy="2651760"/>
          </a:xfrm>
        </p:spPr>
        <p:txBody>
          <a:bodyPr>
            <a:normAutofit/>
          </a:bodyPr>
          <a:lstStyle/>
          <a:p>
            <a:pPr marL="0" indent="0">
              <a:buNone/>
            </a:pPr>
            <a:r>
              <a:rPr lang="en-US" sz="2800" dirty="0" smtClean="0"/>
              <a:t>USA citizen wished desired isolation from the war so </a:t>
            </a:r>
            <a:r>
              <a:rPr lang="en-US" sz="2800" b="1" dirty="0" smtClean="0">
                <a:solidFill>
                  <a:srgbClr val="FFFF00"/>
                </a:solidFill>
              </a:rPr>
              <a:t>FDR</a:t>
            </a:r>
            <a:r>
              <a:rPr lang="en-US" sz="2800" dirty="0" smtClean="0"/>
              <a:t> had to be creative in helping GB:</a:t>
            </a:r>
          </a:p>
          <a:p>
            <a:pPr marL="0" indent="0">
              <a:buNone/>
            </a:pPr>
            <a:r>
              <a:rPr lang="en-US" sz="2800" b="1" dirty="0" smtClean="0">
                <a:solidFill>
                  <a:srgbClr val="FFFF00"/>
                </a:solidFill>
              </a:rPr>
              <a:t>Destroyers for Bases Trade: </a:t>
            </a:r>
            <a:r>
              <a:rPr lang="en-US" sz="2800" dirty="0" smtClean="0"/>
              <a:t>Gave GB 50 older ships they needed for 8 unnecessary bases.</a:t>
            </a:r>
          </a:p>
          <a:p>
            <a:pPr marL="0" indent="0">
              <a:buNone/>
            </a:pPr>
            <a:r>
              <a:rPr lang="en-US" sz="2800" b="1" dirty="0" smtClean="0">
                <a:solidFill>
                  <a:srgbClr val="FFFF00"/>
                </a:solidFill>
              </a:rPr>
              <a:t>Lend-lease Act: </a:t>
            </a:r>
            <a:r>
              <a:rPr lang="en-US" sz="2800" dirty="0" smtClean="0"/>
              <a:t>gave war supplies for free.</a:t>
            </a:r>
            <a:endParaRPr lang="en-US" sz="2800" dirty="0"/>
          </a:p>
        </p:txBody>
      </p:sp>
      <p:pic>
        <p:nvPicPr>
          <p:cNvPr id="4098" name="Picture 2" descr="Image result for lend lease 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24745"/>
            <a:ext cx="4297680" cy="48332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destroyers for bases d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2489" y="-1"/>
            <a:ext cx="3199512" cy="278238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destroyers for bases de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7679" y="-222067"/>
            <a:ext cx="4694809" cy="30044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97678" y="5434149"/>
            <a:ext cx="7894322" cy="1323439"/>
          </a:xfrm>
          <a:prstGeom prst="rect">
            <a:avLst/>
          </a:prstGeom>
          <a:noFill/>
        </p:spPr>
        <p:txBody>
          <a:bodyPr wrap="square" rtlCol="0">
            <a:spAutoFit/>
          </a:bodyPr>
          <a:lstStyle/>
          <a:p>
            <a:r>
              <a:rPr lang="en-US" sz="2000" dirty="0" smtClean="0">
                <a:latin typeface="Arial Narrow" panose="020B0606020202030204" pitchFamily="34" charset="0"/>
              </a:rPr>
              <a:t>*WHY? USA just saved the world during WWI &amp; then was unappreciated &amp; NOT paid back for our loans. In fact, many European nations had people stating USA help was NOT necessary for war was going to be over with soon anyway. So, USA was like, “fine, don’t appreciate us, then we’re not helping you again, not sorry.”</a:t>
            </a:r>
            <a:endParaRPr lang="en-US" sz="2000" dirty="0">
              <a:latin typeface="Arial Narrow" panose="020B0606020202030204" pitchFamily="34" charset="0"/>
            </a:endParaRPr>
          </a:p>
        </p:txBody>
      </p:sp>
    </p:spTree>
    <p:extLst>
      <p:ext uri="{BB962C8B-B14F-4D97-AF65-F5344CB8AC3E}">
        <p14:creationId xmlns:p14="http://schemas.microsoft.com/office/powerpoint/2010/main" val="568497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5167" y="0"/>
            <a:ext cx="4282812" cy="1854926"/>
          </a:xfrm>
        </p:spPr>
        <p:txBody>
          <a:bodyPr>
            <a:normAutofit/>
          </a:bodyPr>
          <a:lstStyle/>
          <a:p>
            <a:pPr algn="ctr"/>
            <a:r>
              <a:rPr lang="en-US" sz="4800" b="1" dirty="0" smtClean="0"/>
              <a:t>INVASION OF RUSSIA</a:t>
            </a:r>
            <a:endParaRPr lang="en-US" sz="4800" b="1" dirty="0"/>
          </a:p>
        </p:txBody>
      </p:sp>
      <p:sp>
        <p:nvSpPr>
          <p:cNvPr id="3" name="Content Placeholder 2"/>
          <p:cNvSpPr>
            <a:spLocks noGrp="1"/>
          </p:cNvSpPr>
          <p:nvPr>
            <p:ph idx="1"/>
          </p:nvPr>
        </p:nvSpPr>
        <p:spPr>
          <a:xfrm>
            <a:off x="0" y="4190964"/>
            <a:ext cx="12192000" cy="1465254"/>
          </a:xfrm>
        </p:spPr>
        <p:txBody>
          <a:bodyPr>
            <a:normAutofit/>
          </a:bodyPr>
          <a:lstStyle/>
          <a:p>
            <a:pPr marL="0" indent="0" algn="ctr">
              <a:buNone/>
            </a:pPr>
            <a:r>
              <a:rPr lang="en-US" sz="2800" dirty="0" smtClean="0">
                <a:solidFill>
                  <a:srgbClr val="FFFF00"/>
                </a:solidFill>
              </a:rPr>
              <a:t>Hitler </a:t>
            </a:r>
            <a:r>
              <a:rPr lang="en-US" sz="2800" dirty="0" smtClean="0"/>
              <a:t>turns east &amp; breaks pact w/ soviets, wants to eliminate communism &amp; re-establish the lands for </a:t>
            </a:r>
            <a:r>
              <a:rPr lang="en-US" sz="2800" dirty="0" err="1" smtClean="0"/>
              <a:t>german</a:t>
            </a:r>
            <a:r>
              <a:rPr lang="en-US" sz="2800" dirty="0" smtClean="0"/>
              <a:t> </a:t>
            </a:r>
            <a:r>
              <a:rPr lang="en-US" sz="2800" dirty="0" smtClean="0">
                <a:solidFill>
                  <a:srgbClr val="FFFF00"/>
                </a:solidFill>
              </a:rPr>
              <a:t>Lebensraum </a:t>
            </a:r>
            <a:r>
              <a:rPr lang="en-US" sz="2800" dirty="0" smtClean="0"/>
              <a:t>(Living Space). Soviets respond by using </a:t>
            </a:r>
            <a:r>
              <a:rPr lang="en-US" sz="2800" dirty="0" smtClean="0">
                <a:solidFill>
                  <a:srgbClr val="FFFF00"/>
                </a:solidFill>
              </a:rPr>
              <a:t>Scorched Earth Policy </a:t>
            </a:r>
            <a:r>
              <a:rPr lang="en-US" sz="2800" dirty="0" smtClean="0"/>
              <a:t>(burning everything &amp; retreat).</a:t>
            </a:r>
            <a:endParaRPr lang="en-US" sz="28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7979" y="0"/>
            <a:ext cx="4134022" cy="419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Image result for invasion of russia world war 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3775166" cy="206454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invasion of russia world war 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64543"/>
            <a:ext cx="3775167" cy="21264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775167" y="1685109"/>
            <a:ext cx="4282812" cy="2554545"/>
          </a:xfrm>
          <a:prstGeom prst="rect">
            <a:avLst/>
          </a:prstGeom>
          <a:noFill/>
        </p:spPr>
        <p:txBody>
          <a:bodyPr wrap="square" rtlCol="0">
            <a:spAutoFit/>
          </a:bodyPr>
          <a:lstStyle/>
          <a:p>
            <a:r>
              <a:rPr lang="en-US" sz="2000" dirty="0" smtClean="0">
                <a:latin typeface="Arial Narrow" panose="020B0606020202030204" pitchFamily="34" charset="0"/>
              </a:rPr>
              <a:t>*The German attack was awesome: 2500 aircraft, 3000 tanks, 600K trucks, 600K horses &amp; 3M soldiers to smash Soviets, largest invasion in the history of the world.</a:t>
            </a:r>
          </a:p>
          <a:p>
            <a:endParaRPr lang="en-US" sz="2000" dirty="0">
              <a:latin typeface="Arial Narrow" panose="020B0606020202030204" pitchFamily="34" charset="0"/>
            </a:endParaRPr>
          </a:p>
          <a:p>
            <a:r>
              <a:rPr lang="en-US" sz="2000" dirty="0" smtClean="0">
                <a:latin typeface="Arial Narrow" panose="020B0606020202030204" pitchFamily="34" charset="0"/>
              </a:rPr>
              <a:t>*At issue was food &amp; resources. German farms were small so massive land would be required to feed the population. </a:t>
            </a:r>
            <a:endParaRPr lang="en-US" sz="2000" dirty="0">
              <a:latin typeface="Arial Narrow" panose="020B0606020202030204" pitchFamily="34" charset="0"/>
            </a:endParaRPr>
          </a:p>
        </p:txBody>
      </p:sp>
      <p:sp>
        <p:nvSpPr>
          <p:cNvPr id="8" name="TextBox 7"/>
          <p:cNvSpPr txBox="1"/>
          <p:nvPr/>
        </p:nvSpPr>
        <p:spPr>
          <a:xfrm>
            <a:off x="0" y="5656218"/>
            <a:ext cx="12192000" cy="1154162"/>
          </a:xfrm>
          <a:prstGeom prst="rect">
            <a:avLst/>
          </a:prstGeom>
          <a:noFill/>
        </p:spPr>
        <p:txBody>
          <a:bodyPr wrap="square" rtlCol="0">
            <a:spAutoFit/>
          </a:bodyPr>
          <a:lstStyle/>
          <a:p>
            <a:endParaRPr lang="en-US" sz="900" dirty="0" smtClean="0">
              <a:latin typeface="Arial Narrow" panose="020B0606020202030204" pitchFamily="34" charset="0"/>
            </a:endParaRPr>
          </a:p>
          <a:p>
            <a:r>
              <a:rPr lang="en-US" sz="2000" dirty="0" smtClean="0">
                <a:latin typeface="Arial Narrow" panose="020B0606020202030204" pitchFamily="34" charset="0"/>
              </a:rPr>
              <a:t>*The Germans obviously ignored Napoleon’s mistakes. But also, they attacked as conquerors instead of liberators. The Soviet people hated Stalin, if the Germans had come in to grant freedom they would have been celebrated. But instead they had to fight Slavic civilian populations which we evaluate later ends badly for the Germans when winter hits. </a:t>
            </a:r>
            <a:endParaRPr lang="en-US" sz="2000" dirty="0">
              <a:latin typeface="Arial Narrow" panose="020B0606020202030204" pitchFamily="34" charset="0"/>
            </a:endParaRPr>
          </a:p>
        </p:txBody>
      </p:sp>
    </p:spTree>
    <p:extLst>
      <p:ext uri="{BB962C8B-B14F-4D97-AF65-F5344CB8AC3E}">
        <p14:creationId xmlns:p14="http://schemas.microsoft.com/office/powerpoint/2010/main" val="3094028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12191999" cy="682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537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65587" cy="1188720"/>
          </a:xfrm>
        </p:spPr>
        <p:txBody>
          <a:bodyPr>
            <a:normAutofit/>
          </a:bodyPr>
          <a:lstStyle/>
          <a:p>
            <a:pPr algn="ctr"/>
            <a:r>
              <a:rPr lang="en-US" sz="6000" b="1" dirty="0" smtClean="0"/>
              <a:t>PEARL HARBOR</a:t>
            </a:r>
            <a:endParaRPr lang="en-US" sz="6000" b="1" dirty="0"/>
          </a:p>
        </p:txBody>
      </p:sp>
      <p:sp>
        <p:nvSpPr>
          <p:cNvPr id="3" name="Content Placeholder 2"/>
          <p:cNvSpPr>
            <a:spLocks noGrp="1"/>
          </p:cNvSpPr>
          <p:nvPr>
            <p:ph idx="1"/>
          </p:nvPr>
        </p:nvSpPr>
        <p:spPr>
          <a:xfrm>
            <a:off x="0" y="966651"/>
            <a:ext cx="6965587" cy="2390504"/>
          </a:xfrm>
        </p:spPr>
        <p:txBody>
          <a:bodyPr>
            <a:normAutofit/>
          </a:bodyPr>
          <a:lstStyle/>
          <a:p>
            <a:pPr marL="0" indent="0" algn="ctr">
              <a:buNone/>
            </a:pPr>
            <a:r>
              <a:rPr lang="en-US" sz="2800" dirty="0" smtClean="0">
                <a:solidFill>
                  <a:srgbClr val="FFFF00"/>
                </a:solidFill>
              </a:rPr>
              <a:t>December 7, 1941</a:t>
            </a:r>
            <a:r>
              <a:rPr lang="en-US" sz="2800" dirty="0" smtClean="0"/>
              <a:t>, Japan launches surprise attack on naval base hoping to weaken USA so they can take over their </a:t>
            </a:r>
            <a:r>
              <a:rPr lang="en-US" sz="2800" dirty="0" smtClean="0">
                <a:solidFill>
                  <a:srgbClr val="FFFF00"/>
                </a:solidFill>
              </a:rPr>
              <a:t>greater east </a:t>
            </a:r>
            <a:r>
              <a:rPr lang="en-US" sz="2800" dirty="0" err="1" smtClean="0">
                <a:solidFill>
                  <a:srgbClr val="FFFF00"/>
                </a:solidFill>
              </a:rPr>
              <a:t>asia</a:t>
            </a:r>
            <a:r>
              <a:rPr lang="en-US" sz="2800" dirty="0" smtClean="0">
                <a:solidFill>
                  <a:srgbClr val="FFFF00"/>
                </a:solidFill>
              </a:rPr>
              <a:t> co-prosperity sphere</a:t>
            </a:r>
            <a:r>
              <a:rPr lang="en-US" sz="2800" dirty="0" smtClean="0"/>
              <a:t>. 8 battleships were damaged, 200 planes hit.</a:t>
            </a:r>
            <a:endParaRPr lang="en-US" sz="2800" dirty="0"/>
          </a:p>
        </p:txBody>
      </p:sp>
      <p:pic>
        <p:nvPicPr>
          <p:cNvPr id="1026" name="Picture 2" descr="Image result for pearl harbor in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5587" y="0"/>
            <a:ext cx="5226413" cy="33571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earl harbor in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587" y="3357155"/>
            <a:ext cx="5226413" cy="35008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ye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3324500"/>
            <a:ext cx="6965587" cy="457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3370219"/>
            <a:ext cx="6965587" cy="3354765"/>
          </a:xfrm>
          <a:prstGeom prst="rect">
            <a:avLst/>
          </a:prstGeom>
          <a:noFill/>
        </p:spPr>
        <p:txBody>
          <a:bodyPr wrap="square" rtlCol="0">
            <a:spAutoFit/>
          </a:bodyPr>
          <a:lstStyle/>
          <a:p>
            <a:r>
              <a:rPr lang="en-US" sz="2000" dirty="0" smtClean="0">
                <a:latin typeface="Arial Narrow" panose="020B0606020202030204" pitchFamily="34" charset="0"/>
              </a:rPr>
              <a:t>*</a:t>
            </a:r>
            <a:r>
              <a:rPr lang="en-US" sz="2200" dirty="0" smtClean="0">
                <a:latin typeface="Arial Narrow" panose="020B0606020202030204" pitchFamily="34" charset="0"/>
              </a:rPr>
              <a:t>Japan had practiced this attack until they had an 80% hit rate then went forward w/ attack on Sunday morning shocking soldiers.</a:t>
            </a:r>
          </a:p>
          <a:p>
            <a:endParaRPr lang="en-US" sz="1200" dirty="0" smtClean="0">
              <a:latin typeface="Arial Narrow" panose="020B0606020202030204" pitchFamily="34" charset="0"/>
            </a:endParaRPr>
          </a:p>
          <a:p>
            <a:r>
              <a:rPr lang="en-US" sz="2200" dirty="0" smtClean="0">
                <a:latin typeface="Arial Narrow" panose="020B0606020202030204" pitchFamily="34" charset="0"/>
              </a:rPr>
              <a:t>*Japan carried out 2 waves, the 1</a:t>
            </a:r>
            <a:r>
              <a:rPr lang="en-US" sz="2200" baseline="30000" dirty="0" smtClean="0">
                <a:latin typeface="Arial Narrow" panose="020B0606020202030204" pitchFamily="34" charset="0"/>
              </a:rPr>
              <a:t>st</a:t>
            </a:r>
            <a:r>
              <a:rPr lang="en-US" sz="2200" dirty="0" smtClean="0">
                <a:latin typeface="Arial Narrow" panose="020B0606020202030204" pitchFamily="34" charset="0"/>
              </a:rPr>
              <a:t> targeting </a:t>
            </a:r>
            <a:r>
              <a:rPr lang="en-US" sz="2200" dirty="0" smtClean="0">
                <a:solidFill>
                  <a:srgbClr val="FFFF00"/>
                </a:solidFill>
                <a:latin typeface="Arial Narrow" panose="020B0606020202030204" pitchFamily="34" charset="0"/>
              </a:rPr>
              <a:t>Battleship Row </a:t>
            </a:r>
            <a:r>
              <a:rPr lang="en-US" sz="2200" dirty="0" smtClean="0">
                <a:latin typeface="Arial Narrow" panose="020B0606020202030204" pitchFamily="34" charset="0"/>
              </a:rPr>
              <a:t>&amp; 2</a:t>
            </a:r>
            <a:r>
              <a:rPr lang="en-US" sz="2200" baseline="30000" dirty="0" smtClean="0">
                <a:latin typeface="Arial Narrow" panose="020B0606020202030204" pitchFamily="34" charset="0"/>
              </a:rPr>
              <a:t>nd</a:t>
            </a:r>
            <a:r>
              <a:rPr lang="en-US" sz="2200" dirty="0" smtClean="0">
                <a:latin typeface="Arial Narrow" panose="020B0606020202030204" pitchFamily="34" charset="0"/>
              </a:rPr>
              <a:t> the airfields, decided to NOT carry out 3</a:t>
            </a:r>
            <a:r>
              <a:rPr lang="en-US" sz="2200" baseline="30000" dirty="0" smtClean="0">
                <a:latin typeface="Arial Narrow" panose="020B0606020202030204" pitchFamily="34" charset="0"/>
              </a:rPr>
              <a:t>rd</a:t>
            </a:r>
            <a:r>
              <a:rPr lang="en-US" sz="2200" dirty="0" smtClean="0">
                <a:latin typeface="Arial Narrow" panose="020B0606020202030204" pitchFamily="34" charset="0"/>
              </a:rPr>
              <a:t> wave (lost surprise).</a:t>
            </a:r>
          </a:p>
          <a:p>
            <a:endParaRPr lang="en-US" sz="1200" dirty="0" smtClean="0">
              <a:latin typeface="Arial Narrow" panose="020B0606020202030204" pitchFamily="34" charset="0"/>
            </a:endParaRPr>
          </a:p>
          <a:p>
            <a:r>
              <a:rPr lang="en-US" sz="2200" dirty="0" smtClean="0">
                <a:latin typeface="Arial Narrow" panose="020B0606020202030204" pitchFamily="34" charset="0"/>
              </a:rPr>
              <a:t>*Japan thought that after they crushed USA military that USA would desire isolationism so badly that USA would beg for a settlement just like weak Britain &amp; France did with Hitler.</a:t>
            </a:r>
          </a:p>
          <a:p>
            <a:endParaRPr lang="en-US" sz="1200" dirty="0" smtClean="0">
              <a:latin typeface="Arial Narrow" panose="020B0606020202030204" pitchFamily="34" charset="0"/>
            </a:endParaRPr>
          </a:p>
          <a:p>
            <a:r>
              <a:rPr lang="en-US" sz="2200" dirty="0" smtClean="0">
                <a:latin typeface="Arial Narrow" panose="020B0606020202030204" pitchFamily="34" charset="0"/>
              </a:rPr>
              <a:t>*1100 of the 2471 Americans killed were aboard the </a:t>
            </a:r>
            <a:r>
              <a:rPr lang="en-US" sz="2200" dirty="0" smtClean="0">
                <a:solidFill>
                  <a:srgbClr val="FFFF00"/>
                </a:solidFill>
                <a:latin typeface="Arial Narrow" panose="020B0606020202030204" pitchFamily="34" charset="0"/>
              </a:rPr>
              <a:t>USS Arizona</a:t>
            </a:r>
            <a:r>
              <a:rPr lang="en-US" sz="2200" dirty="0" smtClean="0">
                <a:latin typeface="Arial Narrow" panose="020B0606020202030204" pitchFamily="34" charset="0"/>
              </a:rPr>
              <a:t>. </a:t>
            </a:r>
            <a:endParaRPr lang="en-US" sz="2000" dirty="0">
              <a:latin typeface="Arial Narrow" panose="020B0606020202030204" pitchFamily="34" charset="0"/>
            </a:endParaRPr>
          </a:p>
        </p:txBody>
      </p:sp>
    </p:spTree>
    <p:extLst>
      <p:ext uri="{BB962C8B-B14F-4D97-AF65-F5344CB8AC3E}">
        <p14:creationId xmlns:p14="http://schemas.microsoft.com/office/powerpoint/2010/main" val="22641727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8496" y="1"/>
            <a:ext cx="7810327" cy="1600198"/>
          </a:xfrm>
        </p:spPr>
        <p:txBody>
          <a:bodyPr>
            <a:normAutofit/>
          </a:bodyPr>
          <a:lstStyle/>
          <a:p>
            <a:pPr algn="ctr"/>
            <a:r>
              <a:rPr lang="en-US" sz="4400" b="1" dirty="0" smtClean="0"/>
              <a:t>Japanese occupation </a:t>
            </a:r>
            <a:br>
              <a:rPr lang="en-US" sz="4400" b="1" dirty="0" smtClean="0"/>
            </a:br>
            <a:r>
              <a:rPr lang="en-US" sz="4400" b="1" dirty="0" smtClean="0"/>
              <a:t>of the </a:t>
            </a:r>
            <a:r>
              <a:rPr lang="en-US" sz="4400" b="1" dirty="0" err="1" smtClean="0"/>
              <a:t>philippines</a:t>
            </a:r>
            <a:endParaRPr lang="en-US" sz="4400" b="1" dirty="0"/>
          </a:p>
        </p:txBody>
      </p:sp>
      <p:sp>
        <p:nvSpPr>
          <p:cNvPr id="3" name="Content Placeholder 2"/>
          <p:cNvSpPr>
            <a:spLocks noGrp="1"/>
          </p:cNvSpPr>
          <p:nvPr>
            <p:ph idx="1"/>
          </p:nvPr>
        </p:nvSpPr>
        <p:spPr>
          <a:xfrm>
            <a:off x="4378495" y="1502230"/>
            <a:ext cx="7810328" cy="1724296"/>
          </a:xfrm>
        </p:spPr>
        <p:txBody>
          <a:bodyPr>
            <a:normAutofit lnSpcReduction="10000"/>
          </a:bodyPr>
          <a:lstStyle/>
          <a:p>
            <a:pPr marL="0" indent="0" algn="ctr">
              <a:buNone/>
            </a:pPr>
            <a:r>
              <a:rPr lang="en-US" sz="2800" dirty="0" smtClean="0"/>
              <a:t>10 hours after pearl harbor, japan invades </a:t>
            </a:r>
            <a:r>
              <a:rPr lang="en-US" sz="2800" b="1" dirty="0" smtClean="0">
                <a:solidFill>
                  <a:srgbClr val="FFFF00"/>
                </a:solidFill>
              </a:rPr>
              <a:t>Philippines</a:t>
            </a:r>
            <a:r>
              <a:rPr lang="en-US" sz="2800" b="1" dirty="0" smtClean="0"/>
              <a:t> </a:t>
            </a:r>
            <a:r>
              <a:rPr lang="en-US" sz="2800" dirty="0" smtClean="0"/>
              <a:t>to wipe USA out of pacific. Once captured, Japanese torture </a:t>
            </a:r>
            <a:r>
              <a:rPr lang="en-US" sz="2800" dirty="0" err="1" smtClean="0"/>
              <a:t>americans</a:t>
            </a:r>
            <a:r>
              <a:rPr lang="en-US" sz="2800" dirty="0" smtClean="0"/>
              <a:t> on </a:t>
            </a:r>
            <a:r>
              <a:rPr lang="en-US" sz="2800" b="1" dirty="0" err="1" smtClean="0">
                <a:solidFill>
                  <a:srgbClr val="FFFF00"/>
                </a:solidFill>
              </a:rPr>
              <a:t>bataan</a:t>
            </a:r>
            <a:r>
              <a:rPr lang="en-US" sz="2800" b="1" dirty="0" smtClean="0">
                <a:solidFill>
                  <a:srgbClr val="FFFF00"/>
                </a:solidFill>
              </a:rPr>
              <a:t> death march </a:t>
            </a:r>
            <a:r>
              <a:rPr lang="en-US" sz="2800" dirty="0" smtClean="0"/>
              <a:t>(16K die on jungle trek).</a:t>
            </a:r>
            <a:endParaRPr lang="en-US" sz="2800" dirty="0"/>
          </a:p>
        </p:txBody>
      </p:sp>
      <p:pic>
        <p:nvPicPr>
          <p:cNvPr id="2050" name="Picture 2" descr="Image result for japan invades phillip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78496" cy="38671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japan torture americans in phillipin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67150"/>
            <a:ext cx="4378496" cy="29908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7079" y="4491906"/>
            <a:ext cx="1971745" cy="236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378495" y="3226526"/>
            <a:ext cx="7813505" cy="1200329"/>
          </a:xfrm>
          <a:prstGeom prst="rect">
            <a:avLst/>
          </a:prstGeom>
          <a:noFill/>
        </p:spPr>
        <p:txBody>
          <a:bodyPr wrap="square" rtlCol="0">
            <a:spAutoFit/>
          </a:bodyPr>
          <a:lstStyle/>
          <a:p>
            <a:r>
              <a:rPr lang="en-US" sz="2000" dirty="0" smtClean="0">
                <a:latin typeface="Arial Narrow" panose="020B0606020202030204" pitchFamily="34" charset="0"/>
              </a:rPr>
              <a:t>*Japan takes out Dutch East Indies, British Malaya, Burma, French Indochina, Malaysia, Singapore, </a:t>
            </a:r>
            <a:r>
              <a:rPr lang="en-US" sz="2000" dirty="0" smtClean="0">
                <a:solidFill>
                  <a:srgbClr val="FFFF00"/>
                </a:solidFill>
                <a:latin typeface="Arial Narrow" panose="020B0606020202030204" pitchFamily="34" charset="0"/>
              </a:rPr>
              <a:t>Wake, Guam</a:t>
            </a:r>
            <a:r>
              <a:rPr lang="en-US" sz="2000" dirty="0" smtClean="0">
                <a:latin typeface="Arial Narrow" panose="020B0606020202030204" pitchFamily="34" charset="0"/>
              </a:rPr>
              <a:t>…everything in 4500 miles of territory.</a:t>
            </a:r>
          </a:p>
          <a:p>
            <a:endParaRPr lang="en-US" sz="1200" dirty="0" smtClean="0">
              <a:latin typeface="Arial Narrow" panose="020B0606020202030204" pitchFamily="34" charset="0"/>
            </a:endParaRPr>
          </a:p>
          <a:p>
            <a:r>
              <a:rPr lang="en-US" sz="2000" dirty="0" smtClean="0">
                <a:latin typeface="Arial Narrow" panose="020B0606020202030204" pitchFamily="34" charset="0"/>
              </a:rPr>
              <a:t>*USA concern of an invasion of </a:t>
            </a:r>
            <a:r>
              <a:rPr lang="en-US" sz="2000" dirty="0" smtClean="0">
                <a:solidFill>
                  <a:srgbClr val="FFFF00"/>
                </a:solidFill>
                <a:latin typeface="Arial Narrow" panose="020B0606020202030204" pitchFamily="34" charset="0"/>
              </a:rPr>
              <a:t>California</a:t>
            </a:r>
            <a:r>
              <a:rPr lang="en-US" sz="2000" dirty="0" smtClean="0">
                <a:latin typeface="Arial Narrow" panose="020B0606020202030204" pitchFamily="34" charset="0"/>
              </a:rPr>
              <a:t> was very real to people living back then.</a:t>
            </a:r>
            <a:endParaRPr lang="en-US" sz="2000" dirty="0">
              <a:latin typeface="Arial Narrow" panose="020B0606020202030204" pitchFamily="34" charset="0"/>
            </a:endParaRPr>
          </a:p>
        </p:txBody>
      </p:sp>
      <p:pic>
        <p:nvPicPr>
          <p:cNvPr id="2054" name="Picture 6" descr="Image result for japan torture americans in phillipi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8495" y="4491906"/>
            <a:ext cx="2875915" cy="236609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world war 2 japan soldier in col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4410" y="4491907"/>
            <a:ext cx="2962669" cy="2366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7500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Image result for japan expansion world war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0"/>
            <a:ext cx="1217121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549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8160" y="0"/>
            <a:ext cx="4053840" cy="2220686"/>
          </a:xfrm>
        </p:spPr>
        <p:txBody>
          <a:bodyPr>
            <a:normAutofit/>
          </a:bodyPr>
          <a:lstStyle/>
          <a:p>
            <a:pPr algn="ctr"/>
            <a:r>
              <a:rPr lang="en-US" sz="4800" b="1" dirty="0" smtClean="0"/>
              <a:t>American HOMEFRONT</a:t>
            </a:r>
            <a:endParaRPr lang="en-US" sz="4800" b="1" dirty="0"/>
          </a:p>
        </p:txBody>
      </p:sp>
      <p:sp>
        <p:nvSpPr>
          <p:cNvPr id="3" name="Content Placeholder 2"/>
          <p:cNvSpPr>
            <a:spLocks noGrp="1"/>
          </p:cNvSpPr>
          <p:nvPr>
            <p:ph idx="1"/>
          </p:nvPr>
        </p:nvSpPr>
        <p:spPr>
          <a:xfrm>
            <a:off x="0" y="1"/>
            <a:ext cx="8268789" cy="2220685"/>
          </a:xfrm>
        </p:spPr>
        <p:txBody>
          <a:bodyPr>
            <a:normAutofit/>
          </a:bodyPr>
          <a:lstStyle/>
          <a:p>
            <a:pPr marL="0" indent="0" algn="ctr">
              <a:buNone/>
            </a:pPr>
            <a:r>
              <a:rPr lang="en-US" sz="2800" dirty="0" smtClean="0"/>
              <a:t>USA labor force was awesome as women went to factories to make tons of weapons. USA military saw 15M people serve including 1m African-</a:t>
            </a:r>
            <a:r>
              <a:rPr lang="en-US" sz="2800" dirty="0" err="1" smtClean="0"/>
              <a:t>americans</a:t>
            </a:r>
            <a:r>
              <a:rPr lang="en-US" sz="2800" dirty="0" smtClean="0"/>
              <a:t>, 350K Hispanics, &amp; 350K women.</a:t>
            </a:r>
            <a:endParaRPr lang="en-US" sz="2800" dirty="0"/>
          </a:p>
        </p:txBody>
      </p:sp>
      <p:pic>
        <p:nvPicPr>
          <p:cNvPr id="3074" name="Picture 2" descr="Image result for american women in world war 2 fact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20686"/>
            <a:ext cx="3581197" cy="46137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american women in world war 2 factory in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197" y="2220684"/>
            <a:ext cx="4556963" cy="274790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american women in world war 2 factory in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8161" y="2220685"/>
            <a:ext cx="4053840" cy="27479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81197" y="4968593"/>
            <a:ext cx="8610803" cy="1938992"/>
          </a:xfrm>
          <a:prstGeom prst="rect">
            <a:avLst/>
          </a:prstGeom>
          <a:noFill/>
        </p:spPr>
        <p:txBody>
          <a:bodyPr wrap="square" rtlCol="0">
            <a:spAutoFit/>
          </a:bodyPr>
          <a:lstStyle/>
          <a:p>
            <a:r>
              <a:rPr lang="en-US" sz="2400" dirty="0" smtClean="0">
                <a:latin typeface="Arial Narrow" panose="020B0606020202030204" pitchFamily="34" charset="0"/>
              </a:rPr>
              <a:t>*Factories produced 250,000 planes, 100,000 armored cars, 75,000 tanks, &amp; millions of tons of bombs &amp; shells. The contrast of this to Germany who relied on forced concentration camps can go overlooked. Japan, who had told their people thousands of lies during the war, decided NOT to use women in any aspect but instead to have women keep traditional roles. </a:t>
            </a:r>
            <a:endParaRPr lang="en-US" sz="2400" dirty="0">
              <a:latin typeface="Arial Narrow" panose="020B0606020202030204" pitchFamily="34" charset="0"/>
            </a:endParaRPr>
          </a:p>
        </p:txBody>
      </p:sp>
    </p:spTree>
    <p:extLst>
      <p:ext uri="{BB962C8B-B14F-4D97-AF65-F5344CB8AC3E}">
        <p14:creationId xmlns:p14="http://schemas.microsoft.com/office/powerpoint/2010/main" val="3665696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788229"/>
            <a:ext cx="8142081" cy="3056211"/>
          </a:xfrm>
        </p:spPr>
        <p:txBody>
          <a:bodyPr>
            <a:normAutofit fontScale="92500" lnSpcReduction="20000"/>
          </a:bodyPr>
          <a:lstStyle/>
          <a:p>
            <a:pPr marL="0" indent="0" algn="ctr">
              <a:buNone/>
            </a:pPr>
            <a:r>
              <a:rPr lang="en-US" sz="3500" dirty="0">
                <a:latin typeface="Arial Narrow" pitchFamily="34" charset="0"/>
              </a:rPr>
              <a:t>2</a:t>
            </a:r>
            <a:r>
              <a:rPr lang="en-US" sz="3500" baseline="30000" dirty="0">
                <a:latin typeface="Arial Narrow" pitchFamily="34" charset="0"/>
              </a:rPr>
              <a:t>nd</a:t>
            </a:r>
            <a:r>
              <a:rPr lang="en-US" sz="3500" dirty="0">
                <a:latin typeface="Arial Narrow" pitchFamily="34" charset="0"/>
              </a:rPr>
              <a:t> greatest plague in world history hits as almost 5% of the world’s population dies in one year due to a rare strain of </a:t>
            </a:r>
            <a:r>
              <a:rPr lang="en-US" sz="3500" b="1" dirty="0">
                <a:solidFill>
                  <a:srgbClr val="FF0000"/>
                </a:solidFill>
                <a:latin typeface="Arial Narrow" pitchFamily="34" charset="0"/>
              </a:rPr>
              <a:t>influenza</a:t>
            </a:r>
            <a:r>
              <a:rPr lang="en-US" sz="3500" dirty="0">
                <a:latin typeface="Arial Narrow" pitchFamily="34" charset="0"/>
              </a:rPr>
              <a:t>.</a:t>
            </a:r>
          </a:p>
          <a:p>
            <a:pPr marL="0" indent="0" algn="ctr">
              <a:buNone/>
            </a:pPr>
            <a:endParaRPr lang="en-US" sz="900" dirty="0" smtClean="0">
              <a:latin typeface="Arial Narrow" pitchFamily="34" charset="0"/>
            </a:endParaRPr>
          </a:p>
          <a:p>
            <a:pPr marL="0" indent="0" algn="ctr">
              <a:buNone/>
            </a:pPr>
            <a:endParaRPr lang="en-US" sz="900" dirty="0">
              <a:latin typeface="Arial Narrow" pitchFamily="34" charset="0"/>
            </a:endParaRPr>
          </a:p>
          <a:p>
            <a:pPr marL="0" indent="0" algn="ctr">
              <a:buNone/>
            </a:pPr>
            <a:r>
              <a:rPr lang="en-US" sz="2400" dirty="0" smtClean="0">
                <a:latin typeface="Arial Narrow" pitchFamily="34" charset="0"/>
              </a:rPr>
              <a:t>*Named </a:t>
            </a:r>
            <a:r>
              <a:rPr lang="en-US" sz="2400" dirty="0">
                <a:latin typeface="Arial Narrow" pitchFamily="34" charset="0"/>
              </a:rPr>
              <a:t>the </a:t>
            </a:r>
            <a:r>
              <a:rPr lang="en-US" sz="2400" b="1" dirty="0">
                <a:solidFill>
                  <a:srgbClr val="FF0000"/>
                </a:solidFill>
                <a:latin typeface="Arial Narrow" pitchFamily="34" charset="0"/>
              </a:rPr>
              <a:t>Spanish Flu </a:t>
            </a:r>
            <a:r>
              <a:rPr lang="en-US" sz="2400" dirty="0">
                <a:latin typeface="Arial Narrow" pitchFamily="34" charset="0"/>
              </a:rPr>
              <a:t>because Spain was one of the few nations that didn’t censor news of the illness, for 2 years about every public building was shut down (schools, theaters, sporting events, </a:t>
            </a:r>
            <a:r>
              <a:rPr lang="en-US" sz="2400" dirty="0" err="1">
                <a:latin typeface="Arial Narrow" pitchFamily="34" charset="0"/>
              </a:rPr>
              <a:t>etc</a:t>
            </a:r>
            <a:r>
              <a:rPr lang="en-US" sz="2400" dirty="0">
                <a:latin typeface="Arial Narrow" pitchFamily="34" charset="0"/>
              </a:rPr>
              <a:t>) &amp; those stricken with it were put in </a:t>
            </a:r>
            <a:r>
              <a:rPr lang="en-US" sz="2400" b="1" dirty="0">
                <a:solidFill>
                  <a:srgbClr val="FF0000"/>
                </a:solidFill>
                <a:latin typeface="Arial Narrow" pitchFamily="34" charset="0"/>
              </a:rPr>
              <a:t>quarantine</a:t>
            </a:r>
            <a:r>
              <a:rPr lang="en-US" sz="2400" dirty="0">
                <a:latin typeface="Arial Narrow" pitchFamily="34" charset="0"/>
              </a:rPr>
              <a:t>. </a:t>
            </a:r>
          </a:p>
          <a:p>
            <a:pPr marL="0" indent="0">
              <a:buNone/>
            </a:pPr>
            <a:endParaRPr 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265347" cy="3618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173818"/>
            <a:ext cx="3962400" cy="259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5345" y="1820331"/>
            <a:ext cx="1964253" cy="179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8480" y="4251721"/>
            <a:ext cx="4033520" cy="2592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7677" y="2438400"/>
            <a:ext cx="1224324" cy="179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5346" y="11125"/>
            <a:ext cx="1964254" cy="1798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Image result for re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172890"/>
            <a:ext cx="8158480" cy="457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flu death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599" y="2423158"/>
            <a:ext cx="2738078" cy="181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217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845527"/>
            <a:ext cx="5248414" cy="1164769"/>
          </a:xfrm>
        </p:spPr>
        <p:txBody>
          <a:bodyPr>
            <a:normAutofit/>
          </a:bodyPr>
          <a:lstStyle/>
          <a:p>
            <a:pPr algn="ctr"/>
            <a:r>
              <a:rPr lang="en-US" sz="4000" b="1" dirty="0" smtClean="0"/>
              <a:t>EUROPEAN THEATER</a:t>
            </a:r>
            <a:endParaRPr lang="en-US" sz="4000" b="1" dirty="0"/>
          </a:p>
        </p:txBody>
      </p:sp>
      <p:sp>
        <p:nvSpPr>
          <p:cNvPr id="3" name="Content Placeholder 2"/>
          <p:cNvSpPr>
            <a:spLocks noGrp="1"/>
          </p:cNvSpPr>
          <p:nvPr>
            <p:ph idx="1"/>
          </p:nvPr>
        </p:nvSpPr>
        <p:spPr>
          <a:xfrm>
            <a:off x="5248414" y="1"/>
            <a:ext cx="6943586" cy="4010295"/>
          </a:xfrm>
        </p:spPr>
        <p:txBody>
          <a:bodyPr>
            <a:normAutofit/>
          </a:bodyPr>
          <a:lstStyle/>
          <a:p>
            <a:pPr marL="0" indent="0" algn="ctr">
              <a:buNone/>
            </a:pPr>
            <a:r>
              <a:rPr lang="en-US" sz="2800" dirty="0" smtClean="0">
                <a:solidFill>
                  <a:srgbClr val="FFFF00"/>
                </a:solidFill>
                <a:latin typeface="Arial Narrow" panose="020B0606020202030204" pitchFamily="34" charset="0"/>
              </a:rPr>
              <a:t>Allied Troops </a:t>
            </a:r>
            <a:r>
              <a:rPr lang="en-US" sz="2800" dirty="0" smtClean="0">
                <a:latin typeface="Arial Narrow" panose="020B0606020202030204" pitchFamily="34" charset="0"/>
              </a:rPr>
              <a:t>led by GB &amp; USA stop Germany’s African advance at the </a:t>
            </a:r>
            <a:r>
              <a:rPr lang="en-US" sz="2800" dirty="0" smtClean="0">
                <a:solidFill>
                  <a:srgbClr val="FFFF00"/>
                </a:solidFill>
                <a:latin typeface="Arial Narrow" panose="020B0606020202030204" pitchFamily="34" charset="0"/>
              </a:rPr>
              <a:t>Battle of Alamein </a:t>
            </a:r>
            <a:r>
              <a:rPr lang="en-US" sz="2800" dirty="0" smtClean="0">
                <a:latin typeface="Arial Narrow" panose="020B0606020202030204" pitchFamily="34" charset="0"/>
              </a:rPr>
              <a:t>when Allies beat </a:t>
            </a:r>
            <a:r>
              <a:rPr lang="en-US" sz="2800" dirty="0" smtClean="0">
                <a:solidFill>
                  <a:srgbClr val="FFFF00"/>
                </a:solidFill>
                <a:latin typeface="Arial Narrow" panose="020B0606020202030204" pitchFamily="34" charset="0"/>
              </a:rPr>
              <a:t>“Desert Fox” Erwin Rommel</a:t>
            </a:r>
            <a:r>
              <a:rPr lang="en-US" sz="2800" dirty="0" smtClean="0">
                <a:latin typeface="Arial Narrow" panose="020B0606020202030204" pitchFamily="34" charset="0"/>
              </a:rPr>
              <a:t>.</a:t>
            </a:r>
          </a:p>
          <a:p>
            <a:pPr marL="0" indent="0" algn="ctr">
              <a:buNone/>
            </a:pPr>
            <a:r>
              <a:rPr lang="en-US" sz="2800" dirty="0" smtClean="0">
                <a:latin typeface="Arial Narrow" panose="020B0606020202030204" pitchFamily="34" charset="0"/>
              </a:rPr>
              <a:t>Then  Allies entered Europe after the </a:t>
            </a:r>
            <a:r>
              <a:rPr lang="en-US" sz="2800" dirty="0" smtClean="0">
                <a:solidFill>
                  <a:srgbClr val="FFFF00"/>
                </a:solidFill>
                <a:latin typeface="Arial Narrow" panose="020B0606020202030204" pitchFamily="34" charset="0"/>
              </a:rPr>
              <a:t>Invasion of Italy </a:t>
            </a:r>
            <a:r>
              <a:rPr lang="en-US" sz="2800" dirty="0" smtClean="0">
                <a:latin typeface="Arial Narrow" panose="020B0606020202030204" pitchFamily="34" charset="0"/>
              </a:rPr>
              <a:t>which ended in the surrender and conviction of </a:t>
            </a:r>
            <a:r>
              <a:rPr lang="en-US" sz="2800" dirty="0" smtClean="0">
                <a:solidFill>
                  <a:srgbClr val="FFFF00"/>
                </a:solidFill>
                <a:latin typeface="Arial Narrow" panose="020B0606020202030204" pitchFamily="34" charset="0"/>
              </a:rPr>
              <a:t>Benito Mussolini</a:t>
            </a:r>
            <a:r>
              <a:rPr lang="en-US" sz="2800" dirty="0" smtClean="0">
                <a:latin typeface="Arial Narrow" panose="020B0606020202030204" pitchFamily="34" charset="0"/>
              </a:rPr>
              <a:t>. </a:t>
            </a:r>
          </a:p>
          <a:p>
            <a:pPr marL="0" indent="0" algn="ctr">
              <a:buNone/>
            </a:pPr>
            <a:r>
              <a:rPr lang="en-US" sz="2800" dirty="0" smtClean="0">
                <a:solidFill>
                  <a:srgbClr val="FFFF00"/>
                </a:solidFill>
                <a:latin typeface="Arial Narrow" panose="020B0606020202030204" pitchFamily="34" charset="0"/>
              </a:rPr>
              <a:t>Generals Eisenhower &amp; Patton </a:t>
            </a:r>
            <a:r>
              <a:rPr lang="en-US" sz="2800" dirty="0" smtClean="0">
                <a:latin typeface="Arial Narrow" panose="020B0606020202030204" pitchFamily="34" charset="0"/>
              </a:rPr>
              <a:t>lead victory.</a:t>
            </a:r>
            <a:endParaRPr lang="en-US" sz="2800" dirty="0">
              <a:latin typeface="Arial Narrow" panose="020B0606020202030204" pitchFamily="34" charset="0"/>
            </a:endParaRPr>
          </a:p>
        </p:txBody>
      </p:sp>
      <p:pic>
        <p:nvPicPr>
          <p:cNvPr id="1028" name="Picture 4" descr="Image result for battle of alamein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10297"/>
            <a:ext cx="5248414" cy="2847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battle of north africa w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248414" cy="28455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MERICAN TANKS WORLD WAR 2 africa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8413" y="4010296"/>
            <a:ext cx="5097369" cy="28477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patton world war 2 africa co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5783" y="4028549"/>
            <a:ext cx="1846217" cy="282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620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26301"/>
            <a:ext cx="7302137" cy="1110568"/>
          </a:xfrm>
        </p:spPr>
        <p:txBody>
          <a:bodyPr>
            <a:normAutofit/>
          </a:bodyPr>
          <a:lstStyle/>
          <a:p>
            <a:pPr algn="ctr"/>
            <a:r>
              <a:rPr lang="en-US" sz="4800" b="1" dirty="0" smtClean="0"/>
              <a:t>BATTLE OF STALINGRAD</a:t>
            </a:r>
            <a:endParaRPr lang="en-US" sz="4800" b="1" dirty="0"/>
          </a:p>
        </p:txBody>
      </p:sp>
      <p:sp>
        <p:nvSpPr>
          <p:cNvPr id="3" name="Content Placeholder 2"/>
          <p:cNvSpPr>
            <a:spLocks noGrp="1"/>
          </p:cNvSpPr>
          <p:nvPr>
            <p:ph idx="1"/>
          </p:nvPr>
        </p:nvSpPr>
        <p:spPr>
          <a:xfrm>
            <a:off x="0" y="4088675"/>
            <a:ext cx="7302137" cy="2769325"/>
          </a:xfrm>
        </p:spPr>
        <p:txBody>
          <a:bodyPr>
            <a:normAutofit/>
          </a:bodyPr>
          <a:lstStyle/>
          <a:p>
            <a:pPr marL="0" indent="0" algn="ctr">
              <a:buNone/>
            </a:pPr>
            <a:r>
              <a:rPr lang="en-US" sz="2800" dirty="0" smtClean="0">
                <a:latin typeface="Arial Narrow" panose="020B0606020202030204" pitchFamily="34" charset="0"/>
              </a:rPr>
              <a:t>On </a:t>
            </a:r>
            <a:r>
              <a:rPr lang="en-US" sz="2800" dirty="0" smtClean="0">
                <a:solidFill>
                  <a:srgbClr val="FFFF00"/>
                </a:solidFill>
                <a:latin typeface="Arial Narrow" panose="020B0606020202030204" pitchFamily="34" charset="0"/>
              </a:rPr>
              <a:t>Eastern Front</a:t>
            </a:r>
            <a:r>
              <a:rPr lang="en-US" sz="2800" dirty="0" smtClean="0">
                <a:latin typeface="Arial Narrow" panose="020B0606020202030204" pitchFamily="34" charset="0"/>
              </a:rPr>
              <a:t>, </a:t>
            </a:r>
            <a:r>
              <a:rPr lang="en-US" sz="2800" dirty="0" smtClean="0">
                <a:solidFill>
                  <a:srgbClr val="FFFF00"/>
                </a:solidFill>
                <a:latin typeface="Arial Narrow" panose="020B0606020202030204" pitchFamily="34" charset="0"/>
              </a:rPr>
              <a:t>Soviet Union </a:t>
            </a:r>
            <a:r>
              <a:rPr lang="en-US" sz="2800" dirty="0" smtClean="0">
                <a:latin typeface="Arial Narrow" panose="020B0606020202030204" pitchFamily="34" charset="0"/>
              </a:rPr>
              <a:t>used </a:t>
            </a:r>
            <a:r>
              <a:rPr lang="en-US" sz="2800" dirty="0" smtClean="0">
                <a:solidFill>
                  <a:srgbClr val="FFFF00"/>
                </a:solidFill>
                <a:latin typeface="Arial Narrow" panose="020B0606020202030204" pitchFamily="34" charset="0"/>
              </a:rPr>
              <a:t>Scorched Earth Policy </a:t>
            </a:r>
            <a:r>
              <a:rPr lang="en-US" sz="2800" dirty="0" smtClean="0">
                <a:latin typeface="Arial Narrow" panose="020B0606020202030204" pitchFamily="34" charset="0"/>
              </a:rPr>
              <a:t>(destroying everything during retreat, like Napoleon). Soviets won After months of frozen fighting (</a:t>
            </a:r>
            <a:r>
              <a:rPr lang="en-US" sz="2800" dirty="0" smtClean="0">
                <a:solidFill>
                  <a:srgbClr val="FFFF00"/>
                </a:solidFill>
                <a:latin typeface="Arial Narrow" panose="020B0606020202030204" pitchFamily="34" charset="0"/>
              </a:rPr>
              <a:t>Battle of Kursk </a:t>
            </a:r>
            <a:r>
              <a:rPr lang="en-US" sz="2800" dirty="0" smtClean="0">
                <a:latin typeface="Arial Narrow" panose="020B0606020202030204" pitchFamily="34" charset="0"/>
              </a:rPr>
              <a:t>is largest Tank Battle in history).</a:t>
            </a:r>
            <a:endParaRPr lang="en-US" sz="2800" dirty="0">
              <a:latin typeface="Arial Narrow" panose="020B0606020202030204" pitchFamily="34" charset="0"/>
            </a:endParaRPr>
          </a:p>
        </p:txBody>
      </p:sp>
      <p:pic>
        <p:nvPicPr>
          <p:cNvPr id="2050" name="Picture 2" descr="Image result for battle of stalingrad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11939" cy="32263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battle of stalingrad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137" y="1"/>
            <a:ext cx="4889862" cy="32263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battle of stalingrad col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137" y="3226301"/>
            <a:ext cx="4889863" cy="36316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11939" y="0"/>
            <a:ext cx="2490198" cy="3293209"/>
          </a:xfrm>
          <a:prstGeom prst="rect">
            <a:avLst/>
          </a:prstGeom>
          <a:noFill/>
        </p:spPr>
        <p:txBody>
          <a:bodyPr wrap="square" rtlCol="0">
            <a:spAutoFit/>
          </a:bodyPr>
          <a:lstStyle/>
          <a:p>
            <a:r>
              <a:rPr lang="en-US" sz="1600" dirty="0" smtClean="0">
                <a:latin typeface="Arial Narrow" panose="020B0606020202030204" pitchFamily="34" charset="0"/>
              </a:rPr>
              <a:t>*Over 1M civilian casualties as both sides committed war crimes on the people.</a:t>
            </a:r>
          </a:p>
          <a:p>
            <a:endParaRPr lang="en-US" sz="1600" dirty="0" smtClean="0">
              <a:latin typeface="Arial Narrow" panose="020B0606020202030204" pitchFamily="34" charset="0"/>
            </a:endParaRPr>
          </a:p>
          <a:p>
            <a:r>
              <a:rPr lang="en-US" sz="1600" dirty="0" smtClean="0">
                <a:latin typeface="Arial Narrow" panose="020B0606020202030204" pitchFamily="34" charset="0"/>
              </a:rPr>
              <a:t>*Stalin gave orders that any captured soldiers returned to USSR would be executed, &amp; made No One Step Backward law, Soviet women served.</a:t>
            </a:r>
          </a:p>
          <a:p>
            <a:endParaRPr lang="en-US" sz="1600" dirty="0">
              <a:latin typeface="Arial Narrow" panose="020B0606020202030204" pitchFamily="34" charset="0"/>
            </a:endParaRPr>
          </a:p>
          <a:p>
            <a:r>
              <a:rPr lang="en-US" sz="1600" dirty="0" smtClean="0">
                <a:latin typeface="Arial Narrow" panose="020B0606020202030204" pitchFamily="34" charset="0"/>
              </a:rPr>
              <a:t>*Germans froze! Over 15K limbs were amputated due to frostbite on top of deaths. </a:t>
            </a:r>
            <a:endParaRPr lang="en-US" sz="1600" dirty="0">
              <a:latin typeface="Arial Narrow" panose="020B0606020202030204" pitchFamily="34" charset="0"/>
            </a:endParaRPr>
          </a:p>
        </p:txBody>
      </p:sp>
    </p:spTree>
    <p:extLst>
      <p:ext uri="{BB962C8B-B14F-4D97-AF65-F5344CB8AC3E}">
        <p14:creationId xmlns:p14="http://schemas.microsoft.com/office/powerpoint/2010/main" val="2600418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257" y="0"/>
            <a:ext cx="2813083" cy="3644537"/>
          </a:xfrm>
        </p:spPr>
        <p:txBody>
          <a:bodyPr>
            <a:normAutofit/>
          </a:bodyPr>
          <a:lstStyle/>
          <a:p>
            <a:pPr algn="ctr"/>
            <a:r>
              <a:rPr lang="en-US" sz="6000" b="1" dirty="0" smtClean="0"/>
              <a:t>D-DAY</a:t>
            </a:r>
            <a:br>
              <a:rPr lang="en-US" sz="6000" b="1" dirty="0" smtClean="0"/>
            </a:br>
            <a:r>
              <a:rPr lang="en-US" sz="2400" b="1" dirty="0" smtClean="0"/>
              <a:t>Invasion of Normandy</a:t>
            </a:r>
            <a:endParaRPr lang="en-US" sz="6000" b="1" dirty="0"/>
          </a:p>
        </p:txBody>
      </p:sp>
      <p:sp>
        <p:nvSpPr>
          <p:cNvPr id="3" name="Content Placeholder 2"/>
          <p:cNvSpPr>
            <a:spLocks noGrp="1"/>
          </p:cNvSpPr>
          <p:nvPr>
            <p:ph idx="1"/>
          </p:nvPr>
        </p:nvSpPr>
        <p:spPr>
          <a:xfrm>
            <a:off x="0" y="3644538"/>
            <a:ext cx="12191999" cy="1789612"/>
          </a:xfrm>
        </p:spPr>
        <p:txBody>
          <a:bodyPr>
            <a:normAutofit lnSpcReduction="10000"/>
          </a:bodyPr>
          <a:lstStyle/>
          <a:p>
            <a:pPr marL="0" indent="0" algn="ctr">
              <a:buNone/>
            </a:pPr>
            <a:r>
              <a:rPr lang="en-US" sz="2800" dirty="0" smtClean="0">
                <a:solidFill>
                  <a:srgbClr val="FFFF00"/>
                </a:solidFill>
                <a:latin typeface="Arial Narrow" panose="020B0606020202030204" pitchFamily="34" charset="0"/>
              </a:rPr>
              <a:t>June 6, 1944 Eisenhower</a:t>
            </a:r>
            <a:r>
              <a:rPr lang="en-US" sz="2800" dirty="0" smtClean="0">
                <a:latin typeface="Arial Narrow" panose="020B0606020202030204" pitchFamily="34" charset="0"/>
              </a:rPr>
              <a:t> leads amphibious invasion of Nazi occupied France with 5300 ships &amp; 176K soldiers. After 3 weeks, 1M Allied soldiers were heading to </a:t>
            </a:r>
            <a:r>
              <a:rPr lang="en-US" sz="2800" dirty="0" smtClean="0">
                <a:solidFill>
                  <a:srgbClr val="FFFF00"/>
                </a:solidFill>
                <a:latin typeface="Arial Narrow" panose="020B0606020202030204" pitchFamily="34" charset="0"/>
              </a:rPr>
              <a:t>Berlin</a:t>
            </a:r>
            <a:r>
              <a:rPr lang="en-US" sz="2800" dirty="0" smtClean="0">
                <a:latin typeface="Arial Narrow" panose="020B0606020202030204" pitchFamily="34" charset="0"/>
              </a:rPr>
              <a:t>.</a:t>
            </a:r>
          </a:p>
          <a:p>
            <a:pPr marL="0" indent="0" algn="ctr">
              <a:buNone/>
            </a:pPr>
            <a:r>
              <a:rPr lang="en-US" sz="2800" dirty="0" smtClean="0">
                <a:latin typeface="Arial Narrow" panose="020B0606020202030204" pitchFamily="34" charset="0"/>
              </a:rPr>
              <a:t>Germany tries one last effort to win at the </a:t>
            </a:r>
            <a:r>
              <a:rPr lang="en-US" sz="2800" dirty="0" smtClean="0">
                <a:solidFill>
                  <a:srgbClr val="FFFF00"/>
                </a:solidFill>
                <a:latin typeface="Arial Narrow" panose="020B0606020202030204" pitchFamily="34" charset="0"/>
              </a:rPr>
              <a:t>Battle of the Bulge </a:t>
            </a:r>
            <a:r>
              <a:rPr lang="en-US" sz="2800" dirty="0" smtClean="0">
                <a:latin typeface="Arial Narrow" panose="020B0606020202030204" pitchFamily="34" charset="0"/>
              </a:rPr>
              <a:t>but </a:t>
            </a:r>
            <a:r>
              <a:rPr lang="en-US" sz="2800" dirty="0" err="1" smtClean="0">
                <a:latin typeface="Arial Narrow" panose="020B0606020202030204" pitchFamily="34" charset="0"/>
              </a:rPr>
              <a:t>nazi</a:t>
            </a:r>
            <a:r>
              <a:rPr lang="en-US" sz="2800" dirty="0" smtClean="0">
                <a:latin typeface="Arial Narrow" panose="020B0606020202030204" pitchFamily="34" charset="0"/>
              </a:rPr>
              <a:t> troops were pinched off by </a:t>
            </a:r>
            <a:r>
              <a:rPr lang="en-US" sz="2800" dirty="0" smtClean="0">
                <a:solidFill>
                  <a:srgbClr val="FFFF00"/>
                </a:solidFill>
                <a:latin typeface="Arial Narrow" panose="020B0606020202030204" pitchFamily="34" charset="0"/>
              </a:rPr>
              <a:t>Patton</a:t>
            </a:r>
            <a:r>
              <a:rPr lang="en-US" sz="2800" dirty="0" smtClean="0">
                <a:latin typeface="Arial Narrow" panose="020B0606020202030204" pitchFamily="34" charset="0"/>
              </a:rPr>
              <a:t>. USA &amp; GB coming from West, USSR from east. </a:t>
            </a:r>
            <a:endParaRPr lang="en-US" sz="2800" dirty="0">
              <a:latin typeface="Arial Narrow" panose="020B0606020202030204" pitchFamily="34" charset="0"/>
            </a:endParaRPr>
          </a:p>
        </p:txBody>
      </p:sp>
      <p:pic>
        <p:nvPicPr>
          <p:cNvPr id="3074" name="Picture 2" descr="Image result for d-day photos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87257" cy="36445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d-day photos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0340" y="0"/>
            <a:ext cx="4791659" cy="3644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656217"/>
            <a:ext cx="12192000" cy="1200329"/>
          </a:xfrm>
          <a:prstGeom prst="rect">
            <a:avLst/>
          </a:prstGeom>
          <a:noFill/>
        </p:spPr>
        <p:txBody>
          <a:bodyPr wrap="square" rtlCol="0">
            <a:spAutoFit/>
          </a:bodyPr>
          <a:lstStyle/>
          <a:p>
            <a:r>
              <a:rPr lang="en-US" dirty="0" smtClean="0">
                <a:latin typeface="Arial Narrow" panose="020B0606020202030204" pitchFamily="34" charset="0"/>
              </a:rPr>
              <a:t>*There were 5 beaches targeted for attack, USA 2, GB 2, &amp; Canada 1. </a:t>
            </a:r>
            <a:r>
              <a:rPr lang="en-US" dirty="0" smtClean="0">
                <a:solidFill>
                  <a:srgbClr val="FFFF00"/>
                </a:solidFill>
                <a:latin typeface="Arial Narrow" panose="020B0606020202030204" pitchFamily="34" charset="0"/>
              </a:rPr>
              <a:t>Omaha Beach </a:t>
            </a:r>
            <a:r>
              <a:rPr lang="en-US" dirty="0" smtClean="0">
                <a:latin typeface="Arial Narrow" panose="020B0606020202030204" pitchFamily="34" charset="0"/>
              </a:rPr>
              <a:t>saw the most difficult fighting &amp; highest death toll. This </a:t>
            </a:r>
            <a:r>
              <a:rPr lang="en-US" dirty="0" smtClean="0">
                <a:solidFill>
                  <a:srgbClr val="FFFF00"/>
                </a:solidFill>
                <a:latin typeface="Arial Narrow" panose="020B0606020202030204" pitchFamily="34" charset="0"/>
              </a:rPr>
              <a:t>Operation Overlord </a:t>
            </a:r>
            <a:r>
              <a:rPr lang="en-US" dirty="0" smtClean="0">
                <a:latin typeface="Arial Narrow" panose="020B0606020202030204" pitchFamily="34" charset="0"/>
              </a:rPr>
              <a:t>also had tons of airborne soldiers parachuted in. Allies arranged a phantom army to attack in a different location in hopes Germany would send reinforcements to the wrong place. Nazi’s planted around </a:t>
            </a:r>
            <a:r>
              <a:rPr lang="en-US" dirty="0" smtClean="0">
                <a:solidFill>
                  <a:srgbClr val="FFFF00"/>
                </a:solidFill>
                <a:latin typeface="Arial Narrow" panose="020B0606020202030204" pitchFamily="34" charset="0"/>
              </a:rPr>
              <a:t>4M land mines </a:t>
            </a:r>
            <a:r>
              <a:rPr lang="en-US" dirty="0" smtClean="0">
                <a:latin typeface="Arial Narrow" panose="020B0606020202030204" pitchFamily="34" charset="0"/>
              </a:rPr>
              <a:t>on the French beaches in anticipation of the upcoming attack. AA combat medic </a:t>
            </a:r>
            <a:r>
              <a:rPr lang="en-US" dirty="0" smtClean="0">
                <a:solidFill>
                  <a:srgbClr val="FFFF00"/>
                </a:solidFill>
                <a:latin typeface="Arial Narrow" panose="020B0606020202030204" pitchFamily="34" charset="0"/>
              </a:rPr>
              <a:t>Waverly Woodson </a:t>
            </a:r>
            <a:r>
              <a:rPr lang="en-US" dirty="0" smtClean="0">
                <a:latin typeface="Arial Narrow" panose="020B0606020202030204" pitchFamily="34" charset="0"/>
              </a:rPr>
              <a:t>saved over 200 lives by providing care, he also saved 4 men from drowning. </a:t>
            </a:r>
            <a:endParaRPr lang="en-US" dirty="0">
              <a:latin typeface="Arial Narrow" panose="020B0606020202030204" pitchFamily="34" charset="0"/>
            </a:endParaRPr>
          </a:p>
        </p:txBody>
      </p:sp>
    </p:spTree>
    <p:extLst>
      <p:ext uri="{BB962C8B-B14F-4D97-AF65-F5344CB8AC3E}">
        <p14:creationId xmlns:p14="http://schemas.microsoft.com/office/powerpoint/2010/main" val="1593712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98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6631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412" y="0"/>
            <a:ext cx="6097587" cy="1600199"/>
          </a:xfrm>
        </p:spPr>
        <p:txBody>
          <a:bodyPr>
            <a:normAutofit/>
          </a:bodyPr>
          <a:lstStyle/>
          <a:p>
            <a:pPr algn="ctr"/>
            <a:r>
              <a:rPr lang="en-US" sz="5400" b="1" dirty="0" smtClean="0"/>
              <a:t>PACIFIC THEATER</a:t>
            </a:r>
            <a:endParaRPr lang="en-US" sz="5400" b="1" dirty="0"/>
          </a:p>
        </p:txBody>
      </p:sp>
      <p:sp>
        <p:nvSpPr>
          <p:cNvPr id="3" name="Content Placeholder 2"/>
          <p:cNvSpPr>
            <a:spLocks noGrp="1"/>
          </p:cNvSpPr>
          <p:nvPr>
            <p:ph idx="1"/>
          </p:nvPr>
        </p:nvSpPr>
        <p:spPr>
          <a:xfrm>
            <a:off x="1" y="1600200"/>
            <a:ext cx="6094412" cy="1521824"/>
          </a:xfrm>
        </p:spPr>
        <p:txBody>
          <a:bodyPr>
            <a:normAutofit/>
          </a:bodyPr>
          <a:lstStyle/>
          <a:p>
            <a:pPr marL="0" indent="0" algn="ctr">
              <a:buNone/>
            </a:pPr>
            <a:r>
              <a:rPr lang="en-US" sz="2800" dirty="0" smtClean="0">
                <a:latin typeface="Arial Narrow" panose="020B0606020202030204" pitchFamily="34" charset="0"/>
              </a:rPr>
              <a:t>Navy stopped Japan in </a:t>
            </a:r>
            <a:r>
              <a:rPr lang="en-US" sz="2800" dirty="0" smtClean="0">
                <a:solidFill>
                  <a:srgbClr val="FFFF00"/>
                </a:solidFill>
                <a:latin typeface="Arial Narrow" panose="020B0606020202030204" pitchFamily="34" charset="0"/>
              </a:rPr>
              <a:t>Battle of the Coral </a:t>
            </a:r>
            <a:r>
              <a:rPr lang="en-US" sz="2800" dirty="0" smtClean="0">
                <a:latin typeface="Arial Narrow" panose="020B0606020202030204" pitchFamily="34" charset="0"/>
              </a:rPr>
              <a:t>Sea, then crushed them at the </a:t>
            </a:r>
            <a:r>
              <a:rPr lang="en-US" sz="2800" dirty="0" smtClean="0">
                <a:solidFill>
                  <a:srgbClr val="FFFF00"/>
                </a:solidFill>
                <a:latin typeface="Arial Narrow" panose="020B0606020202030204" pitchFamily="34" charset="0"/>
              </a:rPr>
              <a:t>Battle of Midway </a:t>
            </a:r>
            <a:r>
              <a:rPr lang="en-US" sz="2800" dirty="0" smtClean="0">
                <a:latin typeface="Arial Narrow" panose="020B0606020202030204" pitchFamily="34" charset="0"/>
              </a:rPr>
              <a:t>(sunk 4 Aircraft carriers).</a:t>
            </a:r>
            <a:endParaRPr lang="en-US" sz="2800" dirty="0">
              <a:latin typeface="Arial Narrow" panose="020B0606020202030204" pitchFamily="34" charset="0"/>
            </a:endParaRPr>
          </a:p>
        </p:txBody>
      </p:sp>
      <p:pic>
        <p:nvPicPr>
          <p:cNvPr id="1026" name="Picture 2" descr="Image result for battle of midway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1606731"/>
            <a:ext cx="6026330" cy="525126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american flag vs imperial jap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6094412" cy="1606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122024"/>
            <a:ext cx="6094412" cy="3785652"/>
          </a:xfrm>
          <a:prstGeom prst="rect">
            <a:avLst/>
          </a:prstGeom>
          <a:noFill/>
        </p:spPr>
        <p:txBody>
          <a:bodyPr wrap="square" rtlCol="0">
            <a:spAutoFit/>
          </a:bodyPr>
          <a:lstStyle/>
          <a:p>
            <a:endParaRPr lang="en-US" sz="2400" dirty="0" smtClean="0">
              <a:latin typeface="Arial Narrow" panose="020B0606020202030204" pitchFamily="34" charset="0"/>
            </a:endParaRPr>
          </a:p>
          <a:p>
            <a:endParaRPr lang="en-US" sz="2400" dirty="0">
              <a:latin typeface="Arial Narrow" panose="020B0606020202030204" pitchFamily="34" charset="0"/>
            </a:endParaRPr>
          </a:p>
          <a:p>
            <a:endParaRPr lang="en-US" sz="2400" dirty="0" smtClean="0">
              <a:latin typeface="Arial Narrow" panose="020B0606020202030204" pitchFamily="34" charset="0"/>
            </a:endParaRPr>
          </a:p>
          <a:p>
            <a:endParaRPr lang="en-US" sz="2400" dirty="0">
              <a:latin typeface="Arial Narrow" panose="020B0606020202030204" pitchFamily="34" charset="0"/>
            </a:endParaRPr>
          </a:p>
          <a:p>
            <a:endParaRPr lang="en-US" sz="2400" dirty="0" smtClean="0">
              <a:latin typeface="Arial Narrow" panose="020B0606020202030204" pitchFamily="34" charset="0"/>
            </a:endParaRPr>
          </a:p>
          <a:p>
            <a:endParaRPr lang="en-US" sz="2400" dirty="0">
              <a:latin typeface="Arial Narrow" panose="020B0606020202030204" pitchFamily="34" charset="0"/>
            </a:endParaRPr>
          </a:p>
          <a:p>
            <a:endParaRPr lang="en-US" sz="2400" dirty="0" smtClean="0">
              <a:latin typeface="Arial Narrow" panose="020B0606020202030204" pitchFamily="34" charset="0"/>
            </a:endParaRPr>
          </a:p>
          <a:p>
            <a:r>
              <a:rPr lang="en-US" sz="2400" dirty="0" smtClean="0">
                <a:latin typeface="Arial Narrow" panose="020B0606020202030204" pitchFamily="34" charset="0"/>
              </a:rPr>
              <a:t>*Midway was a miracle victory for USA, still recovering from Pearl Harbor &amp; outnumbered &amp; Japan had not lost a navy battle in 50 years. </a:t>
            </a:r>
            <a:endParaRPr lang="en-US" sz="2400" dirty="0">
              <a:latin typeface="Arial Narrow" panose="020B0606020202030204" pitchFamily="34" charset="0"/>
            </a:endParaRPr>
          </a:p>
        </p:txBody>
      </p:sp>
      <p:pic>
        <p:nvPicPr>
          <p:cNvPr id="1036" name="Picture 12" descr="Image result for midway japanese carrier h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22024"/>
            <a:ext cx="6094411" cy="2509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7756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798527" cy="1087790"/>
          </a:xfrm>
        </p:spPr>
        <p:txBody>
          <a:bodyPr>
            <a:normAutofit/>
          </a:bodyPr>
          <a:lstStyle/>
          <a:p>
            <a:pPr algn="ctr"/>
            <a:r>
              <a:rPr lang="en-US" sz="5400" b="1" dirty="0" smtClean="0"/>
              <a:t>ISLAND HOPPING</a:t>
            </a:r>
            <a:endParaRPr lang="en-US" sz="5400" b="1" dirty="0"/>
          </a:p>
        </p:txBody>
      </p:sp>
      <p:sp>
        <p:nvSpPr>
          <p:cNvPr id="3" name="Content Placeholder 2"/>
          <p:cNvSpPr>
            <a:spLocks noGrp="1"/>
          </p:cNvSpPr>
          <p:nvPr>
            <p:ph idx="1"/>
          </p:nvPr>
        </p:nvSpPr>
        <p:spPr>
          <a:xfrm>
            <a:off x="7798527" y="1"/>
            <a:ext cx="4393472" cy="3657600"/>
          </a:xfrm>
        </p:spPr>
        <p:txBody>
          <a:bodyPr>
            <a:normAutofit/>
          </a:bodyPr>
          <a:lstStyle/>
          <a:p>
            <a:pPr marL="0" indent="0" algn="ctr">
              <a:buNone/>
            </a:pPr>
            <a:r>
              <a:rPr lang="en-US" sz="2800" dirty="0" smtClean="0">
                <a:latin typeface="Arial Narrow" panose="020B0606020202030204" pitchFamily="34" charset="0"/>
              </a:rPr>
              <a:t>Under </a:t>
            </a:r>
            <a:r>
              <a:rPr lang="en-US" sz="2800" dirty="0" smtClean="0">
                <a:solidFill>
                  <a:srgbClr val="FFFF00"/>
                </a:solidFill>
                <a:latin typeface="Arial Narrow" panose="020B0606020202030204" pitchFamily="34" charset="0"/>
              </a:rPr>
              <a:t>General Douglas MacArthur </a:t>
            </a:r>
            <a:r>
              <a:rPr lang="en-US" sz="2800" dirty="0" smtClean="0">
                <a:latin typeface="Arial Narrow" panose="020B0606020202030204" pitchFamily="34" charset="0"/>
              </a:rPr>
              <a:t>USA won major offensive at </a:t>
            </a:r>
            <a:r>
              <a:rPr lang="en-US" sz="2800" dirty="0" smtClean="0">
                <a:solidFill>
                  <a:srgbClr val="FFFF00"/>
                </a:solidFill>
                <a:latin typeface="Arial Narrow" panose="020B0606020202030204" pitchFamily="34" charset="0"/>
              </a:rPr>
              <a:t>Guadalcanal</a:t>
            </a:r>
            <a:r>
              <a:rPr lang="en-US" sz="2800" dirty="0" smtClean="0">
                <a:latin typeface="Arial Narrow" panose="020B0606020202030204" pitchFamily="34" charset="0"/>
              </a:rPr>
              <a:t> &amp; used a strategy called island hopping, with the plans to get close to launch an invasion. Major battles were </a:t>
            </a:r>
            <a:r>
              <a:rPr lang="en-US" sz="2800" dirty="0" smtClean="0">
                <a:solidFill>
                  <a:srgbClr val="FFFF00"/>
                </a:solidFill>
                <a:latin typeface="Arial Narrow" panose="020B0606020202030204" pitchFamily="34" charset="0"/>
              </a:rPr>
              <a:t>Iwo Jima </a:t>
            </a:r>
            <a:r>
              <a:rPr lang="en-US" sz="2800" dirty="0" smtClean="0">
                <a:latin typeface="Arial Narrow" panose="020B0606020202030204" pitchFamily="34" charset="0"/>
              </a:rPr>
              <a:t>&amp; </a:t>
            </a:r>
            <a:r>
              <a:rPr lang="en-US" sz="2800" dirty="0" smtClean="0">
                <a:solidFill>
                  <a:srgbClr val="FFFF00"/>
                </a:solidFill>
                <a:latin typeface="Arial Narrow" panose="020B0606020202030204" pitchFamily="34" charset="0"/>
              </a:rPr>
              <a:t>Okinawa</a:t>
            </a:r>
            <a:r>
              <a:rPr lang="en-US" sz="2800" dirty="0" smtClean="0">
                <a:latin typeface="Arial Narrow" panose="020B0606020202030204" pitchFamily="34" charset="0"/>
              </a:rPr>
              <a:t>.</a:t>
            </a:r>
            <a:endParaRPr lang="en-US" sz="2800" dirty="0">
              <a:latin typeface="Arial Narrow" panose="020B0606020202030204" pitchFamily="34" charset="0"/>
            </a:endParaRPr>
          </a:p>
        </p:txBody>
      </p:sp>
      <p:pic>
        <p:nvPicPr>
          <p:cNvPr id="2050" name="Picture 2" descr="Image result for island hopp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87790"/>
            <a:ext cx="7798526" cy="57702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uadalcanal battle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8527" y="3657600"/>
            <a:ext cx="4393472" cy="32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622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31430" y="2415713"/>
            <a:ext cx="2756262" cy="2352230"/>
          </a:xfrm>
        </p:spPr>
        <p:txBody>
          <a:bodyPr>
            <a:normAutofit/>
          </a:bodyPr>
          <a:lstStyle/>
          <a:p>
            <a:pPr algn="ctr"/>
            <a:r>
              <a:rPr lang="en-US" sz="4400" b="1" dirty="0" smtClean="0"/>
              <a:t>V-E DAY</a:t>
            </a:r>
            <a:endParaRPr lang="en-US" sz="4400" b="1" dirty="0"/>
          </a:p>
        </p:txBody>
      </p:sp>
      <p:sp>
        <p:nvSpPr>
          <p:cNvPr id="3" name="Content Placeholder 2"/>
          <p:cNvSpPr>
            <a:spLocks noGrp="1"/>
          </p:cNvSpPr>
          <p:nvPr>
            <p:ph idx="1"/>
          </p:nvPr>
        </p:nvSpPr>
        <p:spPr>
          <a:xfrm>
            <a:off x="-2" y="4812340"/>
            <a:ext cx="12192001" cy="556494"/>
          </a:xfrm>
        </p:spPr>
        <p:txBody>
          <a:bodyPr>
            <a:normAutofit/>
          </a:bodyPr>
          <a:lstStyle/>
          <a:p>
            <a:pPr marL="0" indent="0" algn="ctr">
              <a:buNone/>
            </a:pPr>
            <a:r>
              <a:rPr lang="en-US" sz="2800" dirty="0" smtClean="0">
                <a:solidFill>
                  <a:srgbClr val="FFFF00"/>
                </a:solidFill>
                <a:latin typeface="Arial Narrow" panose="020B0606020202030204" pitchFamily="34" charset="0"/>
              </a:rPr>
              <a:t>May 8, 1945 </a:t>
            </a:r>
            <a:r>
              <a:rPr lang="en-US" sz="2800" dirty="0" smtClean="0">
                <a:latin typeface="Arial Narrow" panose="020B0606020202030204" pitchFamily="34" charset="0"/>
              </a:rPr>
              <a:t>Germany signs </a:t>
            </a:r>
            <a:r>
              <a:rPr lang="en-US" sz="2800" dirty="0" smtClean="0">
                <a:solidFill>
                  <a:srgbClr val="FFFF00"/>
                </a:solidFill>
                <a:latin typeface="Arial Narrow" panose="020B0606020202030204" pitchFamily="34" charset="0"/>
              </a:rPr>
              <a:t>Unconditional Surrender </a:t>
            </a:r>
            <a:r>
              <a:rPr lang="en-US" sz="2800" dirty="0" smtClean="0">
                <a:latin typeface="Arial Narrow" panose="020B0606020202030204" pitchFamily="34" charset="0"/>
              </a:rPr>
              <a:t>as war in Europe Ends.</a:t>
            </a:r>
            <a:endParaRPr lang="en-US" sz="2800" dirty="0">
              <a:latin typeface="Arial Narrow" panose="020B0606020202030204"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6929"/>
            <a:ext cx="6725169" cy="4774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5167" y="-1"/>
            <a:ext cx="5466833" cy="2389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04810" y="2415712"/>
            <a:ext cx="3087189" cy="2352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0" y="5368834"/>
            <a:ext cx="12191999" cy="1477328"/>
          </a:xfrm>
          <a:prstGeom prst="rect">
            <a:avLst/>
          </a:prstGeom>
          <a:noFill/>
        </p:spPr>
        <p:txBody>
          <a:bodyPr wrap="square" rtlCol="0">
            <a:spAutoFit/>
          </a:bodyPr>
          <a:lstStyle/>
          <a:p>
            <a:r>
              <a:rPr lang="en-US">
                <a:latin typeface="Arial Narrow" pitchFamily="34" charset="0"/>
              </a:rPr>
              <a:t>*Sadly, FDR has passed already so it’s Harry S. Truman (from Missouri) who gets to celebrate.</a:t>
            </a:r>
          </a:p>
          <a:p>
            <a:r>
              <a:rPr lang="en-US">
                <a:latin typeface="Arial Narrow" pitchFamily="34" charset="0"/>
              </a:rPr>
              <a:t>*Seeing Allies coming, Hitler orders people into subways for “protection,” then begins gassing own people.</a:t>
            </a:r>
          </a:p>
          <a:p>
            <a:r>
              <a:rPr lang="en-US">
                <a:latin typeface="Arial Narrow" pitchFamily="34" charset="0"/>
              </a:rPr>
              <a:t>*Hitler cowardly commits suicide prior to the takeover of Berlin (along w/ his mistress Eva Braun).</a:t>
            </a:r>
          </a:p>
          <a:p>
            <a:r>
              <a:rPr lang="en-US">
                <a:latin typeface="Arial Narrow" pitchFamily="34" charset="0"/>
              </a:rPr>
              <a:t>*Russians beat USA to Berlin and order the civilian population to be raped, estimates are about 90,000.</a:t>
            </a:r>
          </a:p>
          <a:p>
            <a:r>
              <a:rPr lang="en-US">
                <a:latin typeface="Arial Narrow" pitchFamily="34" charset="0"/>
              </a:rPr>
              <a:t>*Though Allied mood is festive, Patton refuses to celebrate w/ Russians &amp; tells them they’re next (after Japan).</a:t>
            </a:r>
            <a:endParaRPr lang="en-US" dirty="0">
              <a:latin typeface="Arial Narrow" pitchFamily="34" charset="0"/>
            </a:endParaRPr>
          </a:p>
        </p:txBody>
      </p:sp>
    </p:spTree>
    <p:extLst>
      <p:ext uri="{BB962C8B-B14F-4D97-AF65-F5344CB8AC3E}">
        <p14:creationId xmlns:p14="http://schemas.microsoft.com/office/powerpoint/2010/main" val="41442846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462" y="0"/>
            <a:ext cx="8975361" cy="1058092"/>
          </a:xfrm>
        </p:spPr>
        <p:txBody>
          <a:bodyPr>
            <a:normAutofit/>
          </a:bodyPr>
          <a:lstStyle/>
          <a:p>
            <a:pPr algn="ctr"/>
            <a:r>
              <a:rPr lang="en-US" sz="4400" b="1" dirty="0" smtClean="0"/>
              <a:t>HIROSHIMA &amp; Nagasaki</a:t>
            </a:r>
            <a:endParaRPr lang="en-US" sz="4400" b="1" dirty="0"/>
          </a:p>
        </p:txBody>
      </p:sp>
      <p:sp>
        <p:nvSpPr>
          <p:cNvPr id="3" name="Content Placeholder 2"/>
          <p:cNvSpPr>
            <a:spLocks noGrp="1"/>
          </p:cNvSpPr>
          <p:nvPr>
            <p:ph idx="1"/>
          </p:nvPr>
        </p:nvSpPr>
        <p:spPr>
          <a:xfrm>
            <a:off x="3207108" y="1058093"/>
            <a:ext cx="8981715" cy="2966338"/>
          </a:xfrm>
        </p:spPr>
        <p:txBody>
          <a:bodyPr>
            <a:normAutofit/>
          </a:bodyPr>
          <a:lstStyle/>
          <a:p>
            <a:pPr marL="0" indent="0" algn="ctr">
              <a:buNone/>
            </a:pPr>
            <a:r>
              <a:rPr lang="en-US" sz="2800" dirty="0">
                <a:latin typeface="Arial Narrow" pitchFamily="34" charset="0"/>
              </a:rPr>
              <a:t>USA spent $2B on the </a:t>
            </a:r>
            <a:r>
              <a:rPr lang="en-US" sz="2800" dirty="0">
                <a:solidFill>
                  <a:srgbClr val="FFFF00"/>
                </a:solidFill>
                <a:latin typeface="Arial Narrow" pitchFamily="34" charset="0"/>
              </a:rPr>
              <a:t>Manhattan </a:t>
            </a:r>
            <a:r>
              <a:rPr lang="en-US" sz="2800" dirty="0" smtClean="0">
                <a:solidFill>
                  <a:srgbClr val="FFFF00"/>
                </a:solidFill>
                <a:latin typeface="Arial Narrow" pitchFamily="34" charset="0"/>
              </a:rPr>
              <a:t>Project</a:t>
            </a:r>
            <a:r>
              <a:rPr lang="en-US" sz="2800" dirty="0" smtClean="0">
                <a:latin typeface="Arial Narrow" pitchFamily="34" charset="0"/>
              </a:rPr>
              <a:t>: plan </a:t>
            </a:r>
            <a:r>
              <a:rPr lang="en-US" sz="2800" dirty="0">
                <a:latin typeface="Arial Narrow" pitchFamily="34" charset="0"/>
              </a:rPr>
              <a:t>to create </a:t>
            </a:r>
            <a:r>
              <a:rPr lang="en-US" sz="2800" dirty="0" smtClean="0">
                <a:latin typeface="Arial Narrow" pitchFamily="34" charset="0"/>
              </a:rPr>
              <a:t>an </a:t>
            </a:r>
            <a:r>
              <a:rPr lang="en-US" sz="2800" dirty="0">
                <a:latin typeface="Arial Narrow" pitchFamily="34" charset="0"/>
              </a:rPr>
              <a:t>atomic weapon. After </a:t>
            </a:r>
            <a:r>
              <a:rPr lang="en-US" sz="2800" dirty="0" smtClean="0">
                <a:latin typeface="Arial Narrow" pitchFamily="34" charset="0"/>
              </a:rPr>
              <a:t>a practice drop </a:t>
            </a:r>
            <a:r>
              <a:rPr lang="en-US" sz="2800" dirty="0">
                <a:latin typeface="Arial Narrow" pitchFamily="34" charset="0"/>
              </a:rPr>
              <a:t>at </a:t>
            </a:r>
            <a:r>
              <a:rPr lang="en-US" sz="2800" dirty="0">
                <a:solidFill>
                  <a:srgbClr val="FFFF00"/>
                </a:solidFill>
                <a:latin typeface="Arial Narrow" pitchFamily="34" charset="0"/>
              </a:rPr>
              <a:t>Alamogordo</a:t>
            </a:r>
            <a:r>
              <a:rPr lang="en-US" sz="2800" dirty="0">
                <a:latin typeface="Arial Narrow" pitchFamily="34" charset="0"/>
              </a:rPr>
              <a:t> (NM), Truman warned Japan to surrender or face “prompt &amp; utter destruction.” </a:t>
            </a:r>
            <a:r>
              <a:rPr lang="en-US" sz="2800" dirty="0" smtClean="0">
                <a:latin typeface="Arial Narrow" pitchFamily="34" charset="0"/>
              </a:rPr>
              <a:t>After </a:t>
            </a:r>
            <a:r>
              <a:rPr lang="en-US" sz="2800" dirty="0">
                <a:latin typeface="Arial Narrow" pitchFamily="34" charset="0"/>
              </a:rPr>
              <a:t>no response, Truman ordered </a:t>
            </a:r>
            <a:r>
              <a:rPr lang="en-US" sz="2800" dirty="0">
                <a:solidFill>
                  <a:srgbClr val="FFFF00"/>
                </a:solidFill>
                <a:latin typeface="Arial Narrow" pitchFamily="34" charset="0"/>
              </a:rPr>
              <a:t>Little Boy </a:t>
            </a:r>
            <a:r>
              <a:rPr lang="en-US" sz="2800" dirty="0">
                <a:latin typeface="Arial Narrow" pitchFamily="34" charset="0"/>
              </a:rPr>
              <a:t>to be dropped on </a:t>
            </a:r>
            <a:r>
              <a:rPr lang="en-US" sz="2800" dirty="0">
                <a:solidFill>
                  <a:srgbClr val="FFFF00"/>
                </a:solidFill>
                <a:latin typeface="Arial Narrow" pitchFamily="34" charset="0"/>
              </a:rPr>
              <a:t>Hiroshima </a:t>
            </a:r>
            <a:r>
              <a:rPr lang="en-US" sz="2800" dirty="0">
                <a:latin typeface="Arial Narrow" pitchFamily="34" charset="0"/>
              </a:rPr>
              <a:t>(100K dead) and </a:t>
            </a:r>
            <a:r>
              <a:rPr lang="en-US" sz="2800" dirty="0">
                <a:solidFill>
                  <a:srgbClr val="FFFF00"/>
                </a:solidFill>
                <a:latin typeface="Arial Narrow" pitchFamily="34" charset="0"/>
              </a:rPr>
              <a:t>Fat Man </a:t>
            </a:r>
            <a:r>
              <a:rPr lang="en-US" sz="2800" dirty="0">
                <a:latin typeface="Arial Narrow" pitchFamily="34" charset="0"/>
              </a:rPr>
              <a:t>to be dropped 3 days later (70K dead</a:t>
            </a:r>
            <a:r>
              <a:rPr lang="en-US" sz="2800" dirty="0" smtClean="0">
                <a:latin typeface="Arial Narrow" pitchFamily="34" charset="0"/>
              </a:rPr>
              <a:t>) on </a:t>
            </a:r>
            <a:r>
              <a:rPr lang="en-US" sz="2800" dirty="0" smtClean="0">
                <a:solidFill>
                  <a:srgbClr val="FFFF00"/>
                </a:solidFill>
                <a:latin typeface="Arial Narrow" pitchFamily="34" charset="0"/>
              </a:rPr>
              <a:t>Nagasaki.</a:t>
            </a:r>
            <a:endParaRPr lang="en-US" sz="2800" dirty="0">
              <a:solidFill>
                <a:srgbClr val="FFFF00"/>
              </a:solidFill>
              <a:latin typeface="Arial Narrow" pitchFamily="34" charset="0"/>
            </a:endParaRPr>
          </a:p>
          <a:p>
            <a:pPr marL="0" indent="0">
              <a:buNone/>
            </a:pPr>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66337"/>
            <a:ext cx="3213463" cy="389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213463" cy="296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Image result for hiroshima shad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127" y="3873132"/>
            <a:ext cx="5307874" cy="298486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hiroshima shado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3462" y="3873132"/>
            <a:ext cx="3670665" cy="29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178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3234" y="0"/>
            <a:ext cx="5905589" cy="2711782"/>
          </a:xfrm>
        </p:spPr>
        <p:txBody>
          <a:bodyPr>
            <a:normAutofit/>
          </a:bodyPr>
          <a:lstStyle/>
          <a:p>
            <a:pPr algn="ctr"/>
            <a:r>
              <a:rPr lang="en-US" sz="7200" b="1" dirty="0" err="1" smtClean="0"/>
              <a:t>hiroshima</a:t>
            </a:r>
            <a:endParaRPr lang="en-US" sz="7200" b="1"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83234" cy="688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Image result for hirosh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3234" y="2711782"/>
            <a:ext cx="5905590" cy="4146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566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1737" y="0"/>
            <a:ext cx="2612572" cy="1058091"/>
          </a:xfrm>
        </p:spPr>
        <p:txBody>
          <a:bodyPr>
            <a:normAutofit/>
          </a:bodyPr>
          <a:lstStyle/>
          <a:p>
            <a:pPr algn="ctr"/>
            <a:r>
              <a:rPr lang="en-US" sz="4400" b="1" dirty="0" smtClean="0"/>
              <a:t>V-J DAY</a:t>
            </a:r>
            <a:endParaRPr lang="en-US" sz="4400" b="1" dirty="0"/>
          </a:p>
        </p:txBody>
      </p:sp>
      <p:sp>
        <p:nvSpPr>
          <p:cNvPr id="3" name="Content Placeholder 2"/>
          <p:cNvSpPr>
            <a:spLocks noGrp="1"/>
          </p:cNvSpPr>
          <p:nvPr>
            <p:ph idx="1"/>
          </p:nvPr>
        </p:nvSpPr>
        <p:spPr>
          <a:xfrm>
            <a:off x="4101737" y="888275"/>
            <a:ext cx="2612572" cy="2393113"/>
          </a:xfrm>
        </p:spPr>
        <p:txBody>
          <a:bodyPr>
            <a:normAutofit/>
          </a:bodyPr>
          <a:lstStyle/>
          <a:p>
            <a:pPr marL="0" indent="0" algn="ctr">
              <a:buNone/>
            </a:pPr>
            <a:r>
              <a:rPr lang="en-US" sz="2800" dirty="0" smtClean="0">
                <a:solidFill>
                  <a:srgbClr val="FFFF00"/>
                </a:solidFill>
                <a:latin typeface="Arial Narrow" panose="020B0606020202030204" pitchFamily="34" charset="0"/>
              </a:rPr>
              <a:t>Sept 2, 1945 </a:t>
            </a:r>
            <a:r>
              <a:rPr lang="en-US" sz="2800" dirty="0" smtClean="0">
                <a:latin typeface="Arial Narrow" panose="020B0606020202030204" pitchFamily="34" charset="0"/>
              </a:rPr>
              <a:t>Japan signs </a:t>
            </a:r>
            <a:r>
              <a:rPr lang="en-US" sz="2800" dirty="0" smtClean="0">
                <a:solidFill>
                  <a:srgbClr val="FFFF00"/>
                </a:solidFill>
                <a:latin typeface="Arial Narrow" panose="020B0606020202030204" pitchFamily="34" charset="0"/>
              </a:rPr>
              <a:t>Unconditional Surrender </a:t>
            </a:r>
            <a:r>
              <a:rPr lang="en-US" sz="2800" dirty="0" smtClean="0">
                <a:latin typeface="Arial Narrow" panose="020B0606020202030204" pitchFamily="34" charset="0"/>
              </a:rPr>
              <a:t>&amp; WWII Ends.</a:t>
            </a:r>
            <a:endParaRPr lang="en-US" sz="2800" dirty="0">
              <a:latin typeface="Arial Narrow" panose="020B0606020202030204" pitchFamily="34"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101737" cy="3281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4309" y="0"/>
            <a:ext cx="546131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0" y="3281388"/>
            <a:ext cx="6714309" cy="3416320"/>
          </a:xfrm>
          <a:prstGeom prst="rect">
            <a:avLst/>
          </a:prstGeom>
          <a:noFill/>
        </p:spPr>
        <p:txBody>
          <a:bodyPr wrap="square" rtlCol="0">
            <a:spAutoFit/>
          </a:bodyPr>
          <a:lstStyle/>
          <a:p>
            <a:r>
              <a:rPr lang="en-US" dirty="0">
                <a:latin typeface="Arial Narrow" pitchFamily="34" charset="0"/>
              </a:rPr>
              <a:t>*Though USA  didn’t have any more atomic bombs made, the threat of dropping dozens more scared </a:t>
            </a:r>
            <a:r>
              <a:rPr lang="en-US" dirty="0" err="1" smtClean="0">
                <a:latin typeface="Arial Narrow" pitchFamily="34" charset="0"/>
              </a:rPr>
              <a:t>Japan.Thankfully</a:t>
            </a:r>
            <a:r>
              <a:rPr lang="en-US" dirty="0">
                <a:latin typeface="Arial Narrow" pitchFamily="34" charset="0"/>
              </a:rPr>
              <a:t>, the original plan of dropping atomic bomb on beach prior to invasion didn’t come to pass.</a:t>
            </a:r>
          </a:p>
          <a:p>
            <a:r>
              <a:rPr lang="en-US" dirty="0">
                <a:latin typeface="Arial Narrow" pitchFamily="34" charset="0"/>
              </a:rPr>
              <a:t>*AFTER Hiroshima is when Russia officially declares war against Japan, thanks for nothing</a:t>
            </a:r>
            <a:r>
              <a:rPr lang="en-US" dirty="0" smtClean="0">
                <a:latin typeface="Arial Narrow" pitchFamily="34" charset="0"/>
              </a:rPr>
              <a:t>. USA was secretly hoping to scare Stalin too.</a:t>
            </a:r>
            <a:endParaRPr lang="en-US" dirty="0">
              <a:latin typeface="Arial Narrow" pitchFamily="34" charset="0"/>
            </a:endParaRPr>
          </a:p>
          <a:p>
            <a:r>
              <a:rPr lang="en-US" dirty="0">
                <a:latin typeface="Arial Narrow" pitchFamily="34" charset="0"/>
              </a:rPr>
              <a:t>*The Kamikaze plans of the Japanese was far more successful than USA led us all to believe</a:t>
            </a:r>
            <a:r>
              <a:rPr lang="en-US" dirty="0" smtClean="0">
                <a:latin typeface="Arial Narrow" pitchFamily="34" charset="0"/>
              </a:rPr>
              <a:t>. Pilots actually participated in their own pre-flight burial.</a:t>
            </a:r>
            <a:endParaRPr lang="en-US" dirty="0">
              <a:latin typeface="Arial Narrow" pitchFamily="34" charset="0"/>
            </a:endParaRPr>
          </a:p>
          <a:p>
            <a:r>
              <a:rPr lang="en-US" dirty="0" smtClean="0">
                <a:latin typeface="Arial Narrow" pitchFamily="34" charset="0"/>
              </a:rPr>
              <a:t>*</a:t>
            </a:r>
            <a:r>
              <a:rPr lang="en-US" dirty="0">
                <a:latin typeface="Arial Narrow" pitchFamily="34" charset="0"/>
              </a:rPr>
              <a:t>USA leaves General Douglas MacArthur over in Japan as he re-organizes government into a </a:t>
            </a:r>
            <a:r>
              <a:rPr lang="en-US" dirty="0" err="1" smtClean="0">
                <a:latin typeface="Arial Narrow" pitchFamily="34" charset="0"/>
              </a:rPr>
              <a:t>democracy.Though</a:t>
            </a:r>
            <a:r>
              <a:rPr lang="en-US" dirty="0" smtClean="0">
                <a:latin typeface="Arial Narrow" pitchFamily="34" charset="0"/>
              </a:rPr>
              <a:t> </a:t>
            </a:r>
            <a:r>
              <a:rPr lang="en-US" dirty="0">
                <a:latin typeface="Arial Narrow" pitchFamily="34" charset="0"/>
              </a:rPr>
              <a:t>world brings German war criminals to justice, Japan’s atrocities get swept under the table.</a:t>
            </a:r>
          </a:p>
          <a:p>
            <a:r>
              <a:rPr lang="en-US" dirty="0">
                <a:latin typeface="Arial Narrow" pitchFamily="34" charset="0"/>
              </a:rPr>
              <a:t>*In 1972, a Japanese soldier emerges from a cave to attack some vacationers—he hadn’t heard war was over.</a:t>
            </a:r>
          </a:p>
        </p:txBody>
      </p:sp>
    </p:spTree>
    <p:extLst>
      <p:ext uri="{BB962C8B-B14F-4D97-AF65-F5344CB8AC3E}">
        <p14:creationId xmlns:p14="http://schemas.microsoft.com/office/powerpoint/2010/main" val="71388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3263" y="0"/>
            <a:ext cx="7658736" cy="2935288"/>
          </a:xfrm>
        </p:spPr>
        <p:txBody>
          <a:bodyPr>
            <a:normAutofit/>
          </a:bodyPr>
          <a:lstStyle/>
          <a:p>
            <a:pPr algn="ctr"/>
            <a:r>
              <a:rPr lang="en-US" sz="4400" b="1" dirty="0" smtClean="0"/>
              <a:t>Requests from Versailles</a:t>
            </a:r>
            <a:r>
              <a:rPr lang="en-US" sz="4000" dirty="0" smtClean="0"/>
              <a:t/>
            </a:r>
            <a:br>
              <a:rPr lang="en-US" sz="4000" dirty="0" smtClean="0"/>
            </a:br>
            <a:r>
              <a:rPr lang="en-US" sz="4000" dirty="0" smtClean="0"/>
              <a:t/>
            </a:r>
            <a:br>
              <a:rPr lang="en-US" sz="4000" dirty="0" smtClean="0"/>
            </a:br>
            <a:r>
              <a:rPr lang="en-US" sz="2400" dirty="0"/>
              <a:t>A</a:t>
            </a:r>
            <a:r>
              <a:rPr lang="en-US" sz="2400" dirty="0" smtClean="0"/>
              <a:t>llied victors met in </a:t>
            </a:r>
            <a:r>
              <a:rPr lang="en-US" sz="2400" dirty="0" err="1" smtClean="0"/>
              <a:t>france</a:t>
            </a:r>
            <a:r>
              <a:rPr lang="en-US" sz="2400" dirty="0" smtClean="0"/>
              <a:t> &amp; told world they were creating a peace plan led by the </a:t>
            </a:r>
            <a:r>
              <a:rPr lang="en-US" sz="2400" dirty="0" smtClean="0">
                <a:solidFill>
                  <a:srgbClr val="FFFF00"/>
                </a:solidFill>
              </a:rPr>
              <a:t>big four (Britain, </a:t>
            </a:r>
            <a:r>
              <a:rPr lang="en-US" sz="2400" dirty="0" err="1" smtClean="0">
                <a:solidFill>
                  <a:srgbClr val="FFFF00"/>
                </a:solidFill>
              </a:rPr>
              <a:t>france</a:t>
            </a:r>
            <a:r>
              <a:rPr lang="en-US" sz="2400" dirty="0" smtClean="0">
                <a:solidFill>
                  <a:srgbClr val="FFFF00"/>
                </a:solidFill>
              </a:rPr>
              <a:t>, </a:t>
            </a:r>
            <a:r>
              <a:rPr lang="en-US" sz="2400" dirty="0" err="1" smtClean="0">
                <a:solidFill>
                  <a:srgbClr val="FFFF00"/>
                </a:solidFill>
              </a:rPr>
              <a:t>italy</a:t>
            </a:r>
            <a:r>
              <a:rPr lang="en-US" sz="2400" dirty="0" smtClean="0">
                <a:solidFill>
                  <a:srgbClr val="FFFF00"/>
                </a:solidFill>
              </a:rPr>
              <a:t> &amp; </a:t>
            </a:r>
            <a:r>
              <a:rPr lang="en-US" sz="2400" dirty="0" err="1" smtClean="0">
                <a:solidFill>
                  <a:srgbClr val="FFFF00"/>
                </a:solidFill>
              </a:rPr>
              <a:t>usa</a:t>
            </a:r>
            <a:r>
              <a:rPr lang="en-US" sz="2400" dirty="0" smtClean="0">
                <a:solidFill>
                  <a:srgbClr val="FFFF00"/>
                </a:solidFill>
              </a:rPr>
              <a:t>).</a:t>
            </a:r>
            <a:endParaRPr lang="en-US" sz="4000" dirty="0">
              <a:solidFill>
                <a:srgbClr val="FFFF00"/>
              </a:solidFill>
            </a:endParaRPr>
          </a:p>
        </p:txBody>
      </p:sp>
      <p:sp>
        <p:nvSpPr>
          <p:cNvPr id="3" name="Content Placeholder 2"/>
          <p:cNvSpPr>
            <a:spLocks noGrp="1"/>
          </p:cNvSpPr>
          <p:nvPr>
            <p:ph idx="1"/>
          </p:nvPr>
        </p:nvSpPr>
        <p:spPr>
          <a:xfrm>
            <a:off x="0" y="2935288"/>
            <a:ext cx="12191999" cy="2890746"/>
          </a:xfrm>
        </p:spPr>
        <p:txBody>
          <a:bodyPr>
            <a:normAutofit/>
          </a:bodyPr>
          <a:lstStyle/>
          <a:p>
            <a:pPr marL="0" indent="0">
              <a:buNone/>
            </a:pPr>
            <a:r>
              <a:rPr lang="en-US" sz="2800" b="1" dirty="0" smtClean="0">
                <a:solidFill>
                  <a:srgbClr val="FFFF00"/>
                </a:solidFill>
              </a:rPr>
              <a:t>USA</a:t>
            </a:r>
            <a:r>
              <a:rPr lang="en-US" sz="2800" b="1" dirty="0" smtClean="0"/>
              <a:t>: </a:t>
            </a:r>
            <a:r>
              <a:rPr lang="en-US" sz="2800" dirty="0" smtClean="0"/>
              <a:t>led by </a:t>
            </a:r>
            <a:r>
              <a:rPr lang="en-US" sz="2800" dirty="0" smtClean="0">
                <a:solidFill>
                  <a:srgbClr val="FFFF00"/>
                </a:solidFill>
              </a:rPr>
              <a:t>Woodrow Wilson </a:t>
            </a:r>
            <a:r>
              <a:rPr lang="en-US" sz="2800" dirty="0" smtClean="0"/>
              <a:t>wanted a 14 point plan to stop future wars (freedom of seas, no secret treaties, arms reductions, </a:t>
            </a:r>
            <a:r>
              <a:rPr lang="en-US" sz="2800" dirty="0" smtClean="0">
                <a:solidFill>
                  <a:srgbClr val="FFFF00"/>
                </a:solidFill>
              </a:rPr>
              <a:t>league of nations).</a:t>
            </a:r>
          </a:p>
          <a:p>
            <a:pPr marL="0" indent="0">
              <a:buNone/>
            </a:pPr>
            <a:r>
              <a:rPr lang="en-US" sz="2800" b="1" dirty="0" smtClean="0">
                <a:solidFill>
                  <a:srgbClr val="FFFF00"/>
                </a:solidFill>
              </a:rPr>
              <a:t>Britain &amp; France: </a:t>
            </a:r>
            <a:r>
              <a:rPr lang="en-US" sz="2800" dirty="0" smtClean="0">
                <a:solidFill>
                  <a:schemeClr val="tx1"/>
                </a:solidFill>
              </a:rPr>
              <a:t>War retributions &amp; colonies.</a:t>
            </a:r>
          </a:p>
          <a:p>
            <a:pPr marL="0" indent="0">
              <a:buNone/>
            </a:pPr>
            <a:r>
              <a:rPr lang="en-US" sz="2800" b="1" dirty="0" smtClean="0">
                <a:solidFill>
                  <a:srgbClr val="FFFF00"/>
                </a:solidFill>
              </a:rPr>
              <a:t>Italy: </a:t>
            </a:r>
            <a:r>
              <a:rPr lang="en-US" sz="2800" dirty="0" smtClean="0">
                <a:solidFill>
                  <a:schemeClr val="tx1"/>
                </a:solidFill>
              </a:rPr>
              <a:t>Demanded Austria as a colony as it was promised.</a:t>
            </a:r>
          </a:p>
          <a:p>
            <a:pPr marL="0" indent="0">
              <a:buNone/>
            </a:pPr>
            <a:r>
              <a:rPr lang="en-US" sz="2800" b="1" dirty="0" smtClean="0">
                <a:solidFill>
                  <a:srgbClr val="FFFF00"/>
                </a:solidFill>
              </a:rPr>
              <a:t>Japan: </a:t>
            </a:r>
            <a:r>
              <a:rPr lang="en-US" sz="2800" dirty="0" smtClean="0">
                <a:solidFill>
                  <a:schemeClr val="tx1"/>
                </a:solidFill>
              </a:rPr>
              <a:t>conquered part of northern china &amp; wanted to keep it.</a:t>
            </a:r>
            <a:endParaRPr lang="en-US" sz="2800" dirty="0">
              <a:solidFill>
                <a:srgbClr val="FFFF00"/>
              </a:solidFill>
            </a:endParaRPr>
          </a:p>
        </p:txBody>
      </p:sp>
      <p:pic>
        <p:nvPicPr>
          <p:cNvPr id="3074" name="Picture 2" descr="Image result for PALACE OF VERSAIL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33263" cy="29352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826034"/>
            <a:ext cx="12192000" cy="923330"/>
          </a:xfrm>
          <a:prstGeom prst="rect">
            <a:avLst/>
          </a:prstGeom>
          <a:noFill/>
        </p:spPr>
        <p:txBody>
          <a:bodyPr wrap="square" rtlCol="0">
            <a:spAutoFit/>
          </a:bodyPr>
          <a:lstStyle/>
          <a:p>
            <a:endParaRPr lang="en-US" sz="1400" dirty="0" smtClean="0">
              <a:latin typeface="Arial Narrow" panose="020B0606020202030204" pitchFamily="34" charset="0"/>
            </a:endParaRPr>
          </a:p>
          <a:p>
            <a:r>
              <a:rPr lang="en-US" sz="2000" dirty="0" smtClean="0">
                <a:latin typeface="Arial Narrow" panose="020B0606020202030204" pitchFamily="34" charset="0"/>
              </a:rPr>
              <a:t>*A total of 27 nations met at Versailles and most historians look back and state that ONLY USA really had the world’s best interest at heart. The meeting lasted over a year and included delegates from Ukraine, Palestine, and other areas not yet nations.</a:t>
            </a:r>
            <a:endParaRPr lang="en-US" sz="2000" dirty="0">
              <a:latin typeface="Arial Narrow" panose="020B0606020202030204" pitchFamily="34" charset="0"/>
            </a:endParaRPr>
          </a:p>
        </p:txBody>
      </p:sp>
    </p:spTree>
    <p:extLst>
      <p:ext uri="{BB962C8B-B14F-4D97-AF65-F5344CB8AC3E}">
        <p14:creationId xmlns:p14="http://schemas.microsoft.com/office/powerpoint/2010/main" val="15141516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8" name="Picture 4" descr="Image result for holocaust pho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54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096206" cy="1323439"/>
          </a:xfrm>
          <a:prstGeom prst="rect">
            <a:avLst/>
          </a:prstGeom>
          <a:noFill/>
        </p:spPr>
        <p:txBody>
          <a:bodyPr wrap="square" rtlCol="0">
            <a:spAutoFit/>
          </a:bodyPr>
          <a:lstStyle/>
          <a:p>
            <a:pPr algn="ctr"/>
            <a:r>
              <a:rPr lang="en-US" sz="8000" dirty="0" smtClean="0">
                <a:solidFill>
                  <a:srgbClr val="C00000"/>
                </a:solidFill>
                <a:latin typeface="Gill Sans Ultra Bold Condensed" panose="020B0A06020104020203" pitchFamily="34" charset="0"/>
              </a:rPr>
              <a:t>MASS ATROCITIES</a:t>
            </a:r>
            <a:endParaRPr lang="en-US" sz="8000" dirty="0">
              <a:solidFill>
                <a:srgbClr val="C00000"/>
              </a:solidFill>
              <a:latin typeface="Gill Sans Ultra Bold Condensed" panose="020B0A06020104020203" pitchFamily="34" charset="0"/>
            </a:endParaRPr>
          </a:p>
        </p:txBody>
      </p:sp>
    </p:spTree>
    <p:extLst>
      <p:ext uri="{BB962C8B-B14F-4D97-AF65-F5344CB8AC3E}">
        <p14:creationId xmlns:p14="http://schemas.microsoft.com/office/powerpoint/2010/main" val="1279155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987247" cy="1149531"/>
          </a:xfrm>
        </p:spPr>
        <p:txBody>
          <a:bodyPr>
            <a:normAutofit/>
          </a:bodyPr>
          <a:lstStyle/>
          <a:p>
            <a:pPr algn="ctr"/>
            <a:r>
              <a:rPr lang="en-US" sz="5400" b="1" dirty="0" smtClean="0"/>
              <a:t>Nuremberg Laws</a:t>
            </a:r>
            <a:endParaRPr lang="en-US" sz="5400" b="1" dirty="0"/>
          </a:p>
        </p:txBody>
      </p:sp>
      <p:sp>
        <p:nvSpPr>
          <p:cNvPr id="3" name="Content Placeholder 2"/>
          <p:cNvSpPr>
            <a:spLocks noGrp="1"/>
          </p:cNvSpPr>
          <p:nvPr>
            <p:ph idx="1"/>
          </p:nvPr>
        </p:nvSpPr>
        <p:spPr>
          <a:xfrm>
            <a:off x="1" y="1031967"/>
            <a:ext cx="8987246" cy="2325187"/>
          </a:xfrm>
        </p:spPr>
        <p:txBody>
          <a:bodyPr>
            <a:normAutofit/>
          </a:bodyPr>
          <a:lstStyle/>
          <a:p>
            <a:pPr marL="0" indent="0" algn="ctr">
              <a:buNone/>
            </a:pPr>
            <a:r>
              <a:rPr lang="en-US" sz="2800" dirty="0" smtClean="0">
                <a:solidFill>
                  <a:srgbClr val="FFFF00"/>
                </a:solidFill>
              </a:rPr>
              <a:t>Hitler </a:t>
            </a:r>
            <a:r>
              <a:rPr lang="en-US" sz="2800" dirty="0" smtClean="0"/>
              <a:t>enacted </a:t>
            </a:r>
            <a:r>
              <a:rPr lang="en-US" sz="2800" dirty="0" smtClean="0">
                <a:solidFill>
                  <a:srgbClr val="FFFF00"/>
                </a:solidFill>
              </a:rPr>
              <a:t>anti-Semitic</a:t>
            </a:r>
            <a:r>
              <a:rPr lang="en-US" sz="2800" dirty="0" smtClean="0"/>
              <a:t> laws designed to separate </a:t>
            </a:r>
            <a:r>
              <a:rPr lang="en-US" sz="2800" dirty="0"/>
              <a:t>J</a:t>
            </a:r>
            <a:r>
              <a:rPr lang="en-US" sz="2800" dirty="0" smtClean="0"/>
              <a:t>ews from </a:t>
            </a:r>
            <a:r>
              <a:rPr lang="en-US" sz="2800" dirty="0"/>
              <a:t>G</a:t>
            </a:r>
            <a:r>
              <a:rPr lang="en-US" sz="2800" dirty="0" smtClean="0"/>
              <a:t>erman society. Led by </a:t>
            </a:r>
            <a:r>
              <a:rPr lang="en-US" sz="2800" b="1" dirty="0" smtClean="0">
                <a:solidFill>
                  <a:srgbClr val="FFFF00"/>
                </a:solidFill>
              </a:rPr>
              <a:t>Heinrich Himmler </a:t>
            </a:r>
            <a:r>
              <a:rPr lang="en-US" sz="2800" dirty="0" smtClean="0"/>
              <a:t>many were moved to </a:t>
            </a:r>
            <a:r>
              <a:rPr lang="en-US" sz="2800" dirty="0" smtClean="0">
                <a:solidFill>
                  <a:srgbClr val="FFFF00"/>
                </a:solidFill>
              </a:rPr>
              <a:t>ghettos</a:t>
            </a:r>
            <a:r>
              <a:rPr lang="en-US" sz="2800" dirty="0" smtClean="0"/>
              <a:t> as concentration camps were created. On </a:t>
            </a:r>
            <a:r>
              <a:rPr lang="en-US" sz="2800" b="1" dirty="0" smtClean="0">
                <a:solidFill>
                  <a:srgbClr val="FFFF00"/>
                </a:solidFill>
              </a:rPr>
              <a:t>Kristallnacht</a:t>
            </a:r>
            <a:r>
              <a:rPr lang="en-US" sz="2800" dirty="0" smtClean="0"/>
              <a:t> (Night of the Broken Glass) Jews were de-classified &amp; openly attacked.</a:t>
            </a:r>
            <a:endParaRPr lang="en-US" sz="2800" dirty="0"/>
          </a:p>
        </p:txBody>
      </p:sp>
      <p:pic>
        <p:nvPicPr>
          <p:cNvPr id="2050" name="Picture 2" descr="Image result for KRISTALLNACHT IN 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7246" y="0"/>
            <a:ext cx="3204754" cy="42715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KRISTALLNACHT IN COL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2537" y="4271556"/>
            <a:ext cx="4057650" cy="25864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187" y="4271555"/>
            <a:ext cx="3581813" cy="258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271553"/>
            <a:ext cx="1998617" cy="2586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998616" y="4271553"/>
            <a:ext cx="2553921" cy="2585323"/>
          </a:xfrm>
          <a:prstGeom prst="rect">
            <a:avLst/>
          </a:prstGeom>
          <a:noFill/>
        </p:spPr>
        <p:txBody>
          <a:bodyPr wrap="square" rtlCol="0">
            <a:spAutoFit/>
          </a:bodyPr>
          <a:lstStyle/>
          <a:p>
            <a:r>
              <a:rPr lang="en-US" dirty="0" smtClean="0">
                <a:latin typeface="Arial Narrow" panose="020B0606020202030204" pitchFamily="34" charset="0"/>
              </a:rPr>
              <a:t>*Hitler, believed in Zionist Occupation Conspiracy, which stated that the Jews are taking over world banking system.</a:t>
            </a:r>
          </a:p>
          <a:p>
            <a:endParaRPr lang="en-US" dirty="0" smtClean="0">
              <a:latin typeface="Arial Narrow" panose="020B0606020202030204" pitchFamily="34" charset="0"/>
            </a:endParaRPr>
          </a:p>
          <a:p>
            <a:r>
              <a:rPr lang="en-US" dirty="0" smtClean="0">
                <a:latin typeface="Arial Narrow" panose="020B0606020202030204" pitchFamily="34" charset="0"/>
              </a:rPr>
              <a:t>*These laws also targeted other races considered inferior to the “Aryans.” </a:t>
            </a:r>
            <a:endParaRPr lang="en-US" dirty="0">
              <a:latin typeface="Arial Narrow" panose="020B0606020202030204" pitchFamily="34" charset="0"/>
            </a:endParaRPr>
          </a:p>
        </p:txBody>
      </p:sp>
      <p:sp>
        <p:nvSpPr>
          <p:cNvPr id="5" name="TextBox 4"/>
          <p:cNvSpPr txBox="1"/>
          <p:nvPr/>
        </p:nvSpPr>
        <p:spPr>
          <a:xfrm>
            <a:off x="0" y="3357154"/>
            <a:ext cx="8987246" cy="707886"/>
          </a:xfrm>
          <a:prstGeom prst="rect">
            <a:avLst/>
          </a:prstGeom>
          <a:noFill/>
        </p:spPr>
        <p:txBody>
          <a:bodyPr wrap="square" rtlCol="0">
            <a:spAutoFit/>
          </a:bodyPr>
          <a:lstStyle/>
          <a:p>
            <a:r>
              <a:rPr lang="en-US" sz="2000" dirty="0" smtClean="0">
                <a:latin typeface="Arial Narrow" panose="020B0606020202030204" pitchFamily="34" charset="0"/>
              </a:rPr>
              <a:t>*Marriage was prohibited between the races, and Jewish females were to be fired. Jewish stores closed—no sales. Violence occurred at the end of the 1936 Olympics held in Berlin.</a:t>
            </a:r>
            <a:endParaRPr lang="en-US" sz="2000" dirty="0">
              <a:latin typeface="Arial Narrow" panose="020B0606020202030204" pitchFamily="34" charset="0"/>
            </a:endParaRPr>
          </a:p>
        </p:txBody>
      </p:sp>
    </p:spTree>
    <p:extLst>
      <p:ext uri="{BB962C8B-B14F-4D97-AF65-F5344CB8AC3E}">
        <p14:creationId xmlns:p14="http://schemas.microsoft.com/office/powerpoint/2010/main" val="1424882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6460"/>
            <a:ext cx="8017031" cy="784751"/>
          </a:xfrm>
        </p:spPr>
        <p:txBody>
          <a:bodyPr>
            <a:normAutofit fontScale="90000"/>
          </a:bodyPr>
          <a:lstStyle/>
          <a:p>
            <a:pPr algn="ctr"/>
            <a:r>
              <a:rPr lang="en-US" sz="4400" b="1" dirty="0" smtClean="0"/>
              <a:t>HOLOCAUST (FINAL SOLUTION)</a:t>
            </a:r>
            <a:endParaRPr lang="en-US" sz="4400" b="1" dirty="0"/>
          </a:p>
        </p:txBody>
      </p:sp>
      <p:sp>
        <p:nvSpPr>
          <p:cNvPr id="3" name="Content Placeholder 2"/>
          <p:cNvSpPr>
            <a:spLocks noGrp="1"/>
          </p:cNvSpPr>
          <p:nvPr>
            <p:ph idx="1"/>
          </p:nvPr>
        </p:nvSpPr>
        <p:spPr>
          <a:xfrm>
            <a:off x="0" y="3004457"/>
            <a:ext cx="8017031" cy="1998617"/>
          </a:xfrm>
        </p:spPr>
        <p:txBody>
          <a:bodyPr>
            <a:normAutofit/>
          </a:bodyPr>
          <a:lstStyle/>
          <a:p>
            <a:pPr marL="0" indent="0" algn="ctr">
              <a:buNone/>
            </a:pPr>
            <a:r>
              <a:rPr lang="en-US" sz="2800" b="1" dirty="0" smtClean="0">
                <a:solidFill>
                  <a:srgbClr val="FFFF00"/>
                </a:solidFill>
                <a:latin typeface="Arial Narrow" panose="020B0606020202030204" pitchFamily="34" charset="0"/>
              </a:rPr>
              <a:t>6M Jews &amp; 11M Total </a:t>
            </a:r>
            <a:r>
              <a:rPr lang="en-US" sz="2800" dirty="0" smtClean="0">
                <a:latin typeface="Arial Narrow" panose="020B0606020202030204" pitchFamily="34" charset="0"/>
              </a:rPr>
              <a:t>(Russians, Romanians, Poles, </a:t>
            </a:r>
            <a:r>
              <a:rPr lang="en-US" sz="2800" dirty="0" err="1" smtClean="0">
                <a:latin typeface="Arial Narrow" panose="020B0606020202030204" pitchFamily="34" charset="0"/>
              </a:rPr>
              <a:t>etc</a:t>
            </a:r>
            <a:r>
              <a:rPr lang="en-US" sz="2800" dirty="0" smtClean="0">
                <a:latin typeface="Arial Narrow" panose="020B0606020202030204" pitchFamily="34" charset="0"/>
              </a:rPr>
              <a:t>) were killed in hundreds of death camps (</a:t>
            </a:r>
            <a:r>
              <a:rPr lang="en-US" sz="2800" b="1" dirty="0" err="1" smtClean="0">
                <a:solidFill>
                  <a:srgbClr val="FFFF00"/>
                </a:solidFill>
                <a:latin typeface="Arial Narrow" panose="020B0606020202030204" pitchFamily="34" charset="0"/>
              </a:rPr>
              <a:t>Aushwitz</a:t>
            </a:r>
            <a:r>
              <a:rPr lang="en-US" sz="2800" b="1" dirty="0" smtClean="0">
                <a:solidFill>
                  <a:srgbClr val="FFFF00"/>
                </a:solidFill>
                <a:latin typeface="Arial Narrow" panose="020B0606020202030204" pitchFamily="34" charset="0"/>
              </a:rPr>
              <a:t>, Treblinka, Dachau</a:t>
            </a:r>
            <a:r>
              <a:rPr lang="en-US" sz="2800" dirty="0" smtClean="0">
                <a:latin typeface="Arial Narrow" panose="020B0606020202030204" pitchFamily="34" charset="0"/>
              </a:rPr>
              <a:t>). Others not immediately gassed &amp; burned were put in work camps to further war effort.</a:t>
            </a:r>
            <a:endParaRPr lang="en-US" sz="2800" dirty="0">
              <a:latin typeface="Arial Narrow" panose="020B060602020203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17031" y="-1"/>
            <a:ext cx="4174969" cy="360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71554" cy="237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1554" y="0"/>
            <a:ext cx="3745477" cy="237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17031" y="3605348"/>
            <a:ext cx="4174969" cy="325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0" y="5003074"/>
            <a:ext cx="8017031" cy="1877437"/>
          </a:xfrm>
          <a:prstGeom prst="rect">
            <a:avLst/>
          </a:prstGeom>
          <a:noFill/>
        </p:spPr>
        <p:txBody>
          <a:bodyPr wrap="square" rtlCol="0">
            <a:spAutoFit/>
          </a:bodyPr>
          <a:lstStyle/>
          <a:p>
            <a:endParaRPr lang="en-US" sz="800" dirty="0" smtClean="0"/>
          </a:p>
          <a:p>
            <a:r>
              <a:rPr lang="en-US" sz="2000" dirty="0" smtClean="0"/>
              <a:t>*</a:t>
            </a:r>
            <a:r>
              <a:rPr lang="en-US" sz="2000" dirty="0" smtClean="0">
                <a:latin typeface="Arial Narrow" panose="020B0606020202030204" pitchFamily="34" charset="0"/>
              </a:rPr>
              <a:t>The numbers indicate 6M out of 9M Jews in Europe were killed &amp; other countries did not help any escape (even USA turned away a ship of Jews coming to USA).</a:t>
            </a:r>
          </a:p>
          <a:p>
            <a:endParaRPr lang="en-US" sz="800" dirty="0" smtClean="0">
              <a:latin typeface="Arial Narrow" panose="020B0606020202030204" pitchFamily="34" charset="0"/>
            </a:endParaRPr>
          </a:p>
          <a:p>
            <a:r>
              <a:rPr lang="en-US" sz="2000" dirty="0" smtClean="0">
                <a:latin typeface="Arial Narrow" panose="020B0606020202030204" pitchFamily="34" charset="0"/>
              </a:rPr>
              <a:t>*Some put the death camp numbers as high as 17M, there was also sexual slavery and odd medical experiments practiced on kids especially twins. Josef Mengele was nicknamed Angel of Death for these experiments.</a:t>
            </a:r>
            <a:endParaRPr lang="en-US" sz="2000" dirty="0">
              <a:latin typeface="Arial Narrow" panose="020B0606020202030204" pitchFamily="34" charset="0"/>
            </a:endParaRPr>
          </a:p>
        </p:txBody>
      </p:sp>
      <p:pic>
        <p:nvPicPr>
          <p:cNvPr id="3074" name="Picture 2" descr="Image result for ye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41" y="5003074"/>
            <a:ext cx="7987789" cy="45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248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847" y="0"/>
            <a:ext cx="2674477" cy="3278776"/>
          </a:xfrm>
        </p:spPr>
        <p:txBody>
          <a:bodyPr>
            <a:normAutofit/>
          </a:bodyPr>
          <a:lstStyle/>
          <a:p>
            <a:pPr algn="ctr"/>
            <a:r>
              <a:rPr lang="en-US" sz="4400" b="1" dirty="0" smtClean="0"/>
              <a:t>RAPE OF </a:t>
            </a:r>
            <a:r>
              <a:rPr lang="en-US" sz="4000" b="1" dirty="0" smtClean="0"/>
              <a:t>NANKING</a:t>
            </a:r>
            <a:endParaRPr lang="en-US" sz="4000" b="1" dirty="0"/>
          </a:p>
        </p:txBody>
      </p:sp>
      <p:sp>
        <p:nvSpPr>
          <p:cNvPr id="3" name="Content Placeholder 2"/>
          <p:cNvSpPr>
            <a:spLocks noGrp="1"/>
          </p:cNvSpPr>
          <p:nvPr>
            <p:ph idx="1"/>
          </p:nvPr>
        </p:nvSpPr>
        <p:spPr>
          <a:xfrm>
            <a:off x="4751845" y="3278776"/>
            <a:ext cx="7440155" cy="1972493"/>
          </a:xfrm>
        </p:spPr>
        <p:txBody>
          <a:bodyPr>
            <a:normAutofit/>
          </a:bodyPr>
          <a:lstStyle/>
          <a:p>
            <a:pPr marL="0" indent="0" algn="ctr">
              <a:buNone/>
            </a:pPr>
            <a:r>
              <a:rPr lang="en-US" sz="2800" dirty="0" smtClean="0">
                <a:latin typeface="Arial Narrow" panose="020B0606020202030204" pitchFamily="34" charset="0"/>
              </a:rPr>
              <a:t>while controlling China, Japanese also used </a:t>
            </a:r>
            <a:r>
              <a:rPr lang="en-US" sz="2800" b="1" dirty="0" smtClean="0">
                <a:solidFill>
                  <a:srgbClr val="FFFF00"/>
                </a:solidFill>
                <a:latin typeface="Arial Narrow" panose="020B0606020202030204" pitchFamily="34" charset="0"/>
              </a:rPr>
              <a:t>Genocide </a:t>
            </a:r>
            <a:r>
              <a:rPr lang="en-US" sz="2800" dirty="0" smtClean="0">
                <a:latin typeface="Arial Narrow" panose="020B0606020202030204" pitchFamily="34" charset="0"/>
              </a:rPr>
              <a:t>slaughtering 250K thru sadistic tactics &amp; continued to kill </a:t>
            </a:r>
            <a:r>
              <a:rPr lang="en-US" sz="2800" b="1" dirty="0" smtClean="0">
                <a:solidFill>
                  <a:srgbClr val="FFFF00"/>
                </a:solidFill>
                <a:latin typeface="Arial Narrow" panose="020B0606020202030204" pitchFamily="34" charset="0"/>
              </a:rPr>
              <a:t>6M</a:t>
            </a:r>
            <a:r>
              <a:rPr lang="en-US" sz="2800" dirty="0" smtClean="0">
                <a:latin typeface="Arial Narrow" panose="020B0606020202030204" pitchFamily="34" charset="0"/>
              </a:rPr>
              <a:t> (including other Asian groups) in their “</a:t>
            </a:r>
            <a:r>
              <a:rPr lang="en-US" sz="2800" b="1" dirty="0" smtClean="0">
                <a:solidFill>
                  <a:srgbClr val="FFFF00"/>
                </a:solidFill>
                <a:latin typeface="Arial Narrow" panose="020B0606020202030204" pitchFamily="34" charset="0"/>
              </a:rPr>
              <a:t>Asia for the </a:t>
            </a:r>
            <a:r>
              <a:rPr lang="en-US" sz="2800" b="1" dirty="0" err="1" smtClean="0">
                <a:solidFill>
                  <a:srgbClr val="FFFF00"/>
                </a:solidFill>
                <a:latin typeface="Arial Narrow" panose="020B0606020202030204" pitchFamily="34" charset="0"/>
              </a:rPr>
              <a:t>Asiatics</a:t>
            </a:r>
            <a:r>
              <a:rPr lang="en-US" sz="2800" dirty="0" smtClean="0">
                <a:latin typeface="Arial Narrow" panose="020B0606020202030204" pitchFamily="34" charset="0"/>
              </a:rPr>
              <a:t>” policy.</a:t>
            </a:r>
            <a:endParaRPr lang="en-US" sz="2800" dirty="0">
              <a:latin typeface="Arial Narrow" panose="020B0606020202030204" pitchFamily="34" charset="0"/>
            </a:endParaRPr>
          </a:p>
        </p:txBody>
      </p:sp>
      <p:pic>
        <p:nvPicPr>
          <p:cNvPr id="4098" name="Picture 2" descr="Image result for rape of nank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4751848" cy="32787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6324" y="0"/>
            <a:ext cx="4762500" cy="3278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01" y="3269177"/>
            <a:ext cx="2650098" cy="3619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descr="Image result for rape of nanking SWORD HE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8697" y="3269177"/>
            <a:ext cx="2113149" cy="35888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751845" y="5251269"/>
            <a:ext cx="7440155" cy="1631216"/>
          </a:xfrm>
          <a:prstGeom prst="rect">
            <a:avLst/>
          </a:prstGeom>
          <a:noFill/>
        </p:spPr>
        <p:txBody>
          <a:bodyPr wrap="square" rtlCol="0">
            <a:spAutoFit/>
          </a:bodyPr>
          <a:lstStyle/>
          <a:p>
            <a:endParaRPr lang="en-US" sz="2000" dirty="0" smtClean="0">
              <a:latin typeface="Arial Narrow" panose="020B0606020202030204" pitchFamily="34" charset="0"/>
            </a:endParaRPr>
          </a:p>
          <a:p>
            <a:r>
              <a:rPr lang="en-US" sz="2000" dirty="0" smtClean="0">
                <a:latin typeface="Arial Narrow" panose="020B0606020202030204" pitchFamily="34" charset="0"/>
              </a:rPr>
              <a:t>*This </a:t>
            </a:r>
            <a:r>
              <a:rPr lang="en-US" sz="2000" dirty="0" smtClean="0">
                <a:solidFill>
                  <a:srgbClr val="FFFF00"/>
                </a:solidFill>
                <a:latin typeface="Arial Narrow" panose="020B0606020202030204" pitchFamily="34" charset="0"/>
              </a:rPr>
              <a:t>Asian Holocaust </a:t>
            </a:r>
            <a:r>
              <a:rPr lang="en-US" sz="2000" dirty="0" smtClean="0">
                <a:latin typeface="Arial Narrow" panose="020B0606020202030204" pitchFamily="34" charset="0"/>
              </a:rPr>
              <a:t>went unpunished at the end of the war as war crime trials did not occur as they did in Europe for Nazis. Japan has issued an apology but the other political party in Japan denies it happening and labels those who committed these atrocities as war heroes.</a:t>
            </a:r>
            <a:endParaRPr lang="en-US" sz="2000" dirty="0">
              <a:latin typeface="Arial Narrow" panose="020B0606020202030204" pitchFamily="34" charset="0"/>
            </a:endParaRPr>
          </a:p>
        </p:txBody>
      </p:sp>
    </p:spTree>
    <p:extLst>
      <p:ext uri="{BB962C8B-B14F-4D97-AF65-F5344CB8AC3E}">
        <p14:creationId xmlns:p14="http://schemas.microsoft.com/office/powerpoint/2010/main" val="33444797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8004264" cy="862148"/>
          </a:xfrm>
        </p:spPr>
        <p:txBody>
          <a:bodyPr>
            <a:normAutofit/>
          </a:bodyPr>
          <a:lstStyle/>
          <a:p>
            <a:pPr algn="ctr"/>
            <a:r>
              <a:rPr lang="en-US" sz="4400" b="1" dirty="0" smtClean="0"/>
              <a:t>SUFFERING &amp; FAMINE</a:t>
            </a:r>
            <a:endParaRPr lang="en-US" sz="4400" b="1" dirty="0"/>
          </a:p>
        </p:txBody>
      </p:sp>
      <p:sp>
        <p:nvSpPr>
          <p:cNvPr id="3" name="Content Placeholder 2"/>
          <p:cNvSpPr>
            <a:spLocks noGrp="1"/>
          </p:cNvSpPr>
          <p:nvPr>
            <p:ph idx="1"/>
          </p:nvPr>
        </p:nvSpPr>
        <p:spPr>
          <a:xfrm>
            <a:off x="1" y="862149"/>
            <a:ext cx="8004264" cy="5995851"/>
          </a:xfrm>
        </p:spPr>
        <p:txBody>
          <a:bodyPr>
            <a:normAutofit/>
          </a:bodyPr>
          <a:lstStyle/>
          <a:p>
            <a:pPr marL="0" indent="0">
              <a:buNone/>
            </a:pPr>
            <a:r>
              <a:rPr lang="en-US" sz="2800" b="1" dirty="0" smtClean="0">
                <a:solidFill>
                  <a:srgbClr val="FFFF00"/>
                </a:solidFill>
              </a:rPr>
              <a:t>Ukraine: </a:t>
            </a:r>
            <a:r>
              <a:rPr lang="en-US" sz="2800" dirty="0" smtClean="0"/>
              <a:t>Citizens destroyed their own crops rather than let Stalin/Soviets have them, result is </a:t>
            </a:r>
            <a:r>
              <a:rPr lang="en-US" sz="2800" dirty="0" smtClean="0">
                <a:solidFill>
                  <a:srgbClr val="FFFF00"/>
                </a:solidFill>
              </a:rPr>
              <a:t>10M </a:t>
            </a:r>
            <a:r>
              <a:rPr lang="en-US" sz="2800" dirty="0" smtClean="0"/>
              <a:t>dead thru intentional starvation.</a:t>
            </a:r>
          </a:p>
          <a:p>
            <a:pPr marL="0" indent="0">
              <a:buNone/>
            </a:pPr>
            <a:endParaRPr lang="en-US" sz="800" dirty="0"/>
          </a:p>
          <a:p>
            <a:pPr marL="0" indent="0">
              <a:buNone/>
            </a:pPr>
            <a:r>
              <a:rPr lang="en-US" sz="2800" b="1" dirty="0" smtClean="0">
                <a:solidFill>
                  <a:srgbClr val="FFFF00"/>
                </a:solidFill>
              </a:rPr>
              <a:t>*USA: </a:t>
            </a:r>
            <a:r>
              <a:rPr lang="en-US" sz="2800" dirty="0" smtClean="0"/>
              <a:t>fearful of an invasion, rounded 120K Japanese-Americans &amp; placed them into </a:t>
            </a:r>
            <a:r>
              <a:rPr lang="en-US" sz="2800" dirty="0" smtClean="0">
                <a:solidFill>
                  <a:srgbClr val="FFFF00"/>
                </a:solidFill>
              </a:rPr>
              <a:t>internment camps </a:t>
            </a:r>
            <a:r>
              <a:rPr lang="en-US" sz="2800" dirty="0" smtClean="0"/>
              <a:t>(also firebombed Germany).</a:t>
            </a:r>
          </a:p>
          <a:p>
            <a:pPr marL="0" indent="0">
              <a:buNone/>
            </a:pPr>
            <a:endParaRPr lang="en-US" sz="800" dirty="0"/>
          </a:p>
          <a:p>
            <a:pPr marL="0" indent="0">
              <a:buNone/>
            </a:pPr>
            <a:r>
              <a:rPr lang="en-US" sz="2800" b="1" dirty="0" smtClean="0">
                <a:solidFill>
                  <a:srgbClr val="FFFF00"/>
                </a:solidFill>
              </a:rPr>
              <a:t>*Bosnians: </a:t>
            </a:r>
            <a:r>
              <a:rPr lang="en-US" sz="2800" dirty="0" smtClean="0"/>
              <a:t>Attacked by </a:t>
            </a:r>
            <a:r>
              <a:rPr lang="en-US" sz="2800" dirty="0" smtClean="0">
                <a:solidFill>
                  <a:srgbClr val="FFFF00"/>
                </a:solidFill>
              </a:rPr>
              <a:t>Serbians</a:t>
            </a:r>
            <a:r>
              <a:rPr lang="en-US" sz="2800" dirty="0" smtClean="0"/>
              <a:t> in 1990s who tried </a:t>
            </a:r>
            <a:r>
              <a:rPr lang="en-US" sz="2800" dirty="0" smtClean="0">
                <a:solidFill>
                  <a:srgbClr val="FFFF00"/>
                </a:solidFill>
              </a:rPr>
              <a:t>Ethnic Cleansing </a:t>
            </a:r>
            <a:r>
              <a:rPr lang="en-US" sz="2800" dirty="0" smtClean="0"/>
              <a:t>to eliminate their race. </a:t>
            </a:r>
          </a:p>
          <a:p>
            <a:pPr marL="0" indent="0">
              <a:buNone/>
            </a:pPr>
            <a:endParaRPr lang="en-US" sz="800" dirty="0"/>
          </a:p>
          <a:p>
            <a:pPr marL="0" indent="0">
              <a:buNone/>
            </a:pPr>
            <a:r>
              <a:rPr lang="en-US" sz="2800" b="1" dirty="0" smtClean="0">
                <a:solidFill>
                  <a:srgbClr val="FFFF00"/>
                </a:solidFill>
              </a:rPr>
              <a:t>*Sudan: </a:t>
            </a:r>
            <a:r>
              <a:rPr lang="en-US" sz="2800" dirty="0" smtClean="0"/>
              <a:t>In 2003, Arab Muslim Gov’t  unleashed </a:t>
            </a:r>
            <a:r>
              <a:rPr lang="en-US" sz="2800" dirty="0" err="1" smtClean="0">
                <a:solidFill>
                  <a:srgbClr val="FFFF00"/>
                </a:solidFill>
              </a:rPr>
              <a:t>Janjaweeds</a:t>
            </a:r>
            <a:r>
              <a:rPr lang="en-US" sz="2800" dirty="0" smtClean="0">
                <a:solidFill>
                  <a:srgbClr val="FFFF00"/>
                </a:solidFill>
              </a:rPr>
              <a:t> </a:t>
            </a:r>
            <a:r>
              <a:rPr lang="en-US" sz="2800" dirty="0" smtClean="0"/>
              <a:t>to kill 200K near </a:t>
            </a:r>
            <a:r>
              <a:rPr lang="en-US" sz="2800" dirty="0" smtClean="0">
                <a:solidFill>
                  <a:srgbClr val="FFFF00"/>
                </a:solidFill>
              </a:rPr>
              <a:t>Darfur Region</a:t>
            </a:r>
            <a:r>
              <a:rPr lang="en-US" sz="2800" dirty="0" smtClean="0"/>
              <a:t>.</a:t>
            </a:r>
            <a:endParaRPr lang="en-US" sz="2800" dirty="0"/>
          </a:p>
        </p:txBody>
      </p:sp>
      <p:pic>
        <p:nvPicPr>
          <p:cNvPr id="5124" name="Picture 4" descr="Image result for soviets starve ukra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7531" y="0"/>
            <a:ext cx="4184469" cy="23518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japanese internment ca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8418" y="2351855"/>
            <a:ext cx="4183581" cy="235077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bosnian genocide 1990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7532" y="4687115"/>
            <a:ext cx="4187734" cy="2170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5758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Image result for cold w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263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176" y="5055326"/>
            <a:ext cx="8650787" cy="1446550"/>
          </a:xfrm>
          <a:prstGeom prst="rect">
            <a:avLst/>
          </a:prstGeom>
          <a:noFill/>
        </p:spPr>
        <p:txBody>
          <a:bodyPr wrap="square" rtlCol="0">
            <a:spAutoFit/>
          </a:bodyPr>
          <a:lstStyle/>
          <a:p>
            <a:pPr algn="ctr"/>
            <a:r>
              <a:rPr lang="en-US" sz="8800" dirty="0" smtClean="0">
                <a:latin typeface="Franklin Gothic Demi Cond" panose="020B0706030402020204" pitchFamily="34" charset="0"/>
              </a:rPr>
              <a:t>COLD WAR</a:t>
            </a:r>
            <a:endParaRPr lang="en-US" sz="8800" dirty="0">
              <a:latin typeface="Franklin Gothic Demi Cond" panose="020B0706030402020204" pitchFamily="34" charset="0"/>
            </a:endParaRPr>
          </a:p>
        </p:txBody>
      </p:sp>
    </p:spTree>
    <p:extLst>
      <p:ext uri="{BB962C8B-B14F-4D97-AF65-F5344CB8AC3E}">
        <p14:creationId xmlns:p14="http://schemas.microsoft.com/office/powerpoint/2010/main" val="3487692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6814" y="0"/>
            <a:ext cx="6765185" cy="1084217"/>
          </a:xfrm>
        </p:spPr>
        <p:txBody>
          <a:bodyPr>
            <a:normAutofit/>
          </a:bodyPr>
          <a:lstStyle/>
          <a:p>
            <a:pPr algn="ctr"/>
            <a:r>
              <a:rPr lang="en-US" sz="4800" b="1" dirty="0" smtClean="0"/>
              <a:t>YALTA CONFERENCE</a:t>
            </a:r>
            <a:endParaRPr lang="en-US" sz="4800" b="1" dirty="0"/>
          </a:p>
        </p:txBody>
      </p:sp>
      <p:sp>
        <p:nvSpPr>
          <p:cNvPr id="3" name="Content Placeholder 2"/>
          <p:cNvSpPr>
            <a:spLocks noGrp="1"/>
          </p:cNvSpPr>
          <p:nvPr>
            <p:ph idx="1"/>
          </p:nvPr>
        </p:nvSpPr>
        <p:spPr>
          <a:xfrm>
            <a:off x="5426813" y="809897"/>
            <a:ext cx="6765185" cy="3657600"/>
          </a:xfrm>
        </p:spPr>
        <p:txBody>
          <a:bodyPr>
            <a:normAutofit/>
          </a:bodyPr>
          <a:lstStyle/>
          <a:p>
            <a:pPr marL="0" indent="0" algn="ctr">
              <a:buNone/>
            </a:pPr>
            <a:r>
              <a:rPr lang="en-US" sz="2800" dirty="0" smtClean="0">
                <a:solidFill>
                  <a:srgbClr val="FFFF00"/>
                </a:solidFill>
              </a:rPr>
              <a:t>Big Three </a:t>
            </a:r>
            <a:r>
              <a:rPr lang="en-US" sz="2800" dirty="0" smtClean="0"/>
              <a:t>met at </a:t>
            </a:r>
            <a:r>
              <a:rPr lang="en-US" sz="2800" dirty="0" smtClean="0">
                <a:solidFill>
                  <a:srgbClr val="FFFF00"/>
                </a:solidFill>
              </a:rPr>
              <a:t>Yalta</a:t>
            </a:r>
            <a:r>
              <a:rPr lang="en-US" sz="2800" dirty="0" smtClean="0"/>
              <a:t> before Germany was taken over to discuss post-war issues including: what to do with Germany, Nations taken by Soviets, war criminals, </a:t>
            </a:r>
            <a:r>
              <a:rPr lang="en-US" sz="2800" dirty="0" smtClean="0">
                <a:solidFill>
                  <a:srgbClr val="FFFF00"/>
                </a:solidFill>
              </a:rPr>
              <a:t>United Nations</a:t>
            </a:r>
            <a:r>
              <a:rPr lang="en-US" sz="2800" dirty="0" smtClean="0"/>
              <a:t>, etc. After War the sides met again at </a:t>
            </a:r>
            <a:r>
              <a:rPr lang="en-US" sz="2800" dirty="0" smtClean="0">
                <a:solidFill>
                  <a:srgbClr val="FFFF00"/>
                </a:solidFill>
              </a:rPr>
              <a:t>Potsdam </a:t>
            </a:r>
            <a:r>
              <a:rPr lang="en-US" sz="2800" dirty="0" smtClean="0"/>
              <a:t>only to later find out Stalin lied which leads to worldwide </a:t>
            </a:r>
            <a:r>
              <a:rPr lang="en-US" sz="2800" dirty="0" smtClean="0">
                <a:solidFill>
                  <a:srgbClr val="FFFF00"/>
                </a:solidFill>
              </a:rPr>
              <a:t>Cold War </a:t>
            </a:r>
            <a:r>
              <a:rPr lang="en-US" sz="2800" dirty="0" smtClean="0"/>
              <a:t>vs. </a:t>
            </a:r>
            <a:r>
              <a:rPr lang="en-US" sz="2800" dirty="0" smtClean="0">
                <a:solidFill>
                  <a:srgbClr val="FFFF00"/>
                </a:solidFill>
              </a:rPr>
              <a:t>Communism</a:t>
            </a:r>
            <a:endParaRPr lang="en-US" sz="2800" dirty="0">
              <a:solidFill>
                <a:srgbClr val="FFFF00"/>
              </a:solidFill>
            </a:endParaRPr>
          </a:p>
        </p:txBody>
      </p:sp>
      <p:pic>
        <p:nvPicPr>
          <p:cNvPr id="1026" name="Picture 2" descr="Image result for yalta issu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426815"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otsdam decis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83281"/>
            <a:ext cx="5426815" cy="36837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mage result for yell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813" y="4330338"/>
            <a:ext cx="6765188" cy="45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26813" y="4376057"/>
            <a:ext cx="6765185" cy="2862322"/>
          </a:xfrm>
          <a:prstGeom prst="rect">
            <a:avLst/>
          </a:prstGeom>
          <a:noFill/>
        </p:spPr>
        <p:txBody>
          <a:bodyPr wrap="square" rtlCol="0">
            <a:spAutoFit/>
          </a:bodyPr>
          <a:lstStyle/>
          <a:p>
            <a:r>
              <a:rPr lang="en-US" sz="2000" dirty="0" smtClean="0">
                <a:latin typeface="Arial Narrow" panose="020B0606020202030204" pitchFamily="34" charset="0"/>
              </a:rPr>
              <a:t>*Allies great desire was for free elections in nations under Soviet control, something the Soviets promised to give. Also, Allies wanted SU to attack Japan since the two were close but not fighting yet. </a:t>
            </a:r>
          </a:p>
          <a:p>
            <a:r>
              <a:rPr lang="en-US" sz="2000" dirty="0" smtClean="0">
                <a:latin typeface="Arial Narrow" panose="020B0606020202030204" pitchFamily="34" charset="0"/>
              </a:rPr>
              <a:t>*Soviets wanted “safety,” since they had been crushed 2X in last 130 years. They wanted control of Eastern Europe. By definition, communism cannot be limited to one nation, it must grow to survive.</a:t>
            </a:r>
          </a:p>
          <a:p>
            <a:r>
              <a:rPr lang="en-US" sz="2000" dirty="0" smtClean="0">
                <a:latin typeface="Arial Narrow" panose="020B0606020202030204" pitchFamily="34" charset="0"/>
              </a:rPr>
              <a:t>*</a:t>
            </a:r>
            <a:r>
              <a:rPr lang="en-US" sz="2000" b="1" dirty="0" smtClean="0">
                <a:solidFill>
                  <a:srgbClr val="FFFF00"/>
                </a:solidFill>
                <a:latin typeface="Arial Narrow" panose="020B0606020202030204" pitchFamily="34" charset="0"/>
              </a:rPr>
              <a:t>YALTA TO MALTA </a:t>
            </a:r>
            <a:r>
              <a:rPr lang="en-US" sz="2000" dirty="0" smtClean="0">
                <a:latin typeface="Arial Narrow" panose="020B0606020202030204" pitchFamily="34" charset="0"/>
              </a:rPr>
              <a:t>is a phrase given to this Cold War which lasts 1945 to 1989 (1991) as Democracy vs. Communism fights around world. </a:t>
            </a:r>
          </a:p>
          <a:p>
            <a:endParaRPr lang="en-US" sz="2000" dirty="0">
              <a:latin typeface="Arial Narrow" panose="020B0606020202030204" pitchFamily="34" charset="0"/>
            </a:endParaRPr>
          </a:p>
        </p:txBody>
      </p:sp>
    </p:spTree>
    <p:extLst>
      <p:ext uri="{BB962C8B-B14F-4D97-AF65-F5344CB8AC3E}">
        <p14:creationId xmlns:p14="http://schemas.microsoft.com/office/powerpoint/2010/main" val="213066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7690" y="0"/>
            <a:ext cx="2904309" cy="2514600"/>
          </a:xfrm>
        </p:spPr>
        <p:txBody>
          <a:bodyPr>
            <a:noAutofit/>
          </a:bodyPr>
          <a:lstStyle/>
          <a:p>
            <a:pPr algn="ctr"/>
            <a:r>
              <a:rPr lang="en-US" sz="6000" b="1" dirty="0" smtClean="0"/>
              <a:t>Iron </a:t>
            </a:r>
            <a:r>
              <a:rPr lang="en-US" sz="4800" b="1" dirty="0" smtClean="0"/>
              <a:t>curtain</a:t>
            </a:r>
            <a:endParaRPr lang="en-US" sz="4800" b="1" dirty="0"/>
          </a:p>
        </p:txBody>
      </p:sp>
      <p:sp>
        <p:nvSpPr>
          <p:cNvPr id="3" name="Content Placeholder 2"/>
          <p:cNvSpPr>
            <a:spLocks noGrp="1"/>
          </p:cNvSpPr>
          <p:nvPr>
            <p:ph idx="1"/>
          </p:nvPr>
        </p:nvSpPr>
        <p:spPr>
          <a:xfrm>
            <a:off x="9287689" y="2090057"/>
            <a:ext cx="2904309" cy="4744284"/>
          </a:xfrm>
        </p:spPr>
        <p:txBody>
          <a:bodyPr>
            <a:normAutofit/>
          </a:bodyPr>
          <a:lstStyle/>
          <a:p>
            <a:pPr marL="0" indent="0" algn="ctr">
              <a:buNone/>
            </a:pPr>
            <a:r>
              <a:rPr lang="en-US" sz="3200" dirty="0" smtClean="0">
                <a:latin typeface="Arial Narrow" panose="020B0606020202030204" pitchFamily="34" charset="0"/>
              </a:rPr>
              <a:t>*Romania, Poland, Czechoslovakia, </a:t>
            </a:r>
            <a:r>
              <a:rPr lang="en-US" sz="3200" dirty="0" err="1" smtClean="0">
                <a:latin typeface="Arial Narrow" panose="020B0606020202030204" pitchFamily="34" charset="0"/>
              </a:rPr>
              <a:t>hungary</a:t>
            </a:r>
            <a:r>
              <a:rPr lang="en-US" sz="3200" dirty="0" smtClean="0">
                <a:latin typeface="Arial Narrow" panose="020B0606020202030204" pitchFamily="34" charset="0"/>
              </a:rPr>
              <a:t>, Bulgaria, Yugoslavia, &amp; east Germany are conquered.</a:t>
            </a:r>
            <a:endParaRPr lang="en-US" sz="3200" dirty="0">
              <a:latin typeface="Arial Narrow" panose="020B0606020202030204" pitchFamily="34" charset="0"/>
            </a:endParaRPr>
          </a:p>
        </p:txBody>
      </p:sp>
      <p:pic>
        <p:nvPicPr>
          <p:cNvPr id="4102" name="Picture 6"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87691" cy="6834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8409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38"/>
            <a:ext cx="12192000" cy="801960"/>
          </a:xfrm>
        </p:spPr>
        <p:txBody>
          <a:bodyPr>
            <a:noAutofit/>
          </a:bodyPr>
          <a:lstStyle/>
          <a:p>
            <a:pPr algn="ctr"/>
            <a:r>
              <a:rPr lang="en-US" sz="6000" b="1" dirty="0" smtClean="0"/>
              <a:t>containment</a:t>
            </a:r>
            <a:endParaRPr lang="en-US" sz="6000" b="1" dirty="0"/>
          </a:p>
        </p:txBody>
      </p:sp>
      <p:pic>
        <p:nvPicPr>
          <p:cNvPr id="1026" name="Picture 2" descr="Image result for containment communi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7326"/>
            <a:ext cx="5820500" cy="346132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Image result for communist red arm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6" descr="Image result for communist red arm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communist red russian 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0500" y="2077326"/>
            <a:ext cx="6371500" cy="3461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92331"/>
            <a:ext cx="12192000" cy="1384995"/>
          </a:xfrm>
          <a:prstGeom prst="rect">
            <a:avLst/>
          </a:prstGeom>
          <a:noFill/>
        </p:spPr>
        <p:txBody>
          <a:bodyPr wrap="square" rtlCol="0">
            <a:spAutoFit/>
          </a:bodyPr>
          <a:lstStyle/>
          <a:p>
            <a:pPr algn="ctr"/>
            <a:r>
              <a:rPr lang="en-US" sz="2800" dirty="0" smtClean="0">
                <a:latin typeface="Arial Narrow" panose="020B0606020202030204" pitchFamily="34" charset="0"/>
              </a:rPr>
              <a:t>USA foreign policy changes to </a:t>
            </a:r>
            <a:r>
              <a:rPr lang="en-US" sz="2800" dirty="0" smtClean="0">
                <a:solidFill>
                  <a:srgbClr val="FFFF00"/>
                </a:solidFill>
                <a:latin typeface="Arial Narrow" panose="020B0606020202030204" pitchFamily="34" charset="0"/>
              </a:rPr>
              <a:t>contain </a:t>
            </a:r>
            <a:r>
              <a:rPr lang="en-US" sz="2800" dirty="0" smtClean="0">
                <a:latin typeface="Arial Narrow" panose="020B0606020202030204" pitchFamily="34" charset="0"/>
              </a:rPr>
              <a:t>communism. </a:t>
            </a:r>
            <a:r>
              <a:rPr lang="en-US" sz="2800" dirty="0" smtClean="0">
                <a:solidFill>
                  <a:srgbClr val="FFFF00"/>
                </a:solidFill>
                <a:latin typeface="Arial Narrow" panose="020B0606020202030204" pitchFamily="34" charset="0"/>
              </a:rPr>
              <a:t>President Truman </a:t>
            </a:r>
            <a:r>
              <a:rPr lang="en-US" sz="2800" dirty="0" smtClean="0">
                <a:latin typeface="Arial Narrow" panose="020B0606020202030204" pitchFamily="34" charset="0"/>
              </a:rPr>
              <a:t>makes the </a:t>
            </a:r>
            <a:r>
              <a:rPr lang="en-US" sz="2800" dirty="0" smtClean="0">
                <a:solidFill>
                  <a:srgbClr val="FFFF00"/>
                </a:solidFill>
                <a:latin typeface="Arial Narrow" panose="020B0606020202030204" pitchFamily="34" charset="0"/>
              </a:rPr>
              <a:t>Truman Doctrine </a:t>
            </a:r>
            <a:r>
              <a:rPr lang="en-US" sz="2800" dirty="0" smtClean="0">
                <a:latin typeface="Arial Narrow" panose="020B0606020202030204" pitchFamily="34" charset="0"/>
              </a:rPr>
              <a:t>promising to defend all free nations. </a:t>
            </a:r>
            <a:r>
              <a:rPr lang="en-US" sz="2800" dirty="0" smtClean="0">
                <a:solidFill>
                  <a:srgbClr val="FFFF00"/>
                </a:solidFill>
                <a:latin typeface="Arial Narrow" panose="020B0606020202030204" pitchFamily="34" charset="0"/>
              </a:rPr>
              <a:t>Marshall Plan </a:t>
            </a:r>
            <a:r>
              <a:rPr lang="en-US" sz="2800" dirty="0" smtClean="0">
                <a:latin typeface="Arial Narrow" panose="020B0606020202030204" pitchFamily="34" charset="0"/>
              </a:rPr>
              <a:t>authorizes $15B in aid to rebuild nations after World War II to prevent their collapse (out of fear becoming communist).</a:t>
            </a:r>
            <a:endParaRPr lang="en-US" sz="2800" dirty="0">
              <a:latin typeface="Arial Narrow" panose="020B0606020202030204" pitchFamily="34" charset="0"/>
            </a:endParaRPr>
          </a:p>
        </p:txBody>
      </p:sp>
      <p:sp>
        <p:nvSpPr>
          <p:cNvPr id="8" name="TextBox 7"/>
          <p:cNvSpPr txBox="1"/>
          <p:nvPr/>
        </p:nvSpPr>
        <p:spPr>
          <a:xfrm>
            <a:off x="0" y="5538651"/>
            <a:ext cx="12192000" cy="1477328"/>
          </a:xfrm>
          <a:prstGeom prst="rect">
            <a:avLst/>
          </a:prstGeom>
          <a:noFill/>
        </p:spPr>
        <p:txBody>
          <a:bodyPr wrap="square" rtlCol="0">
            <a:spAutoFit/>
          </a:bodyPr>
          <a:lstStyle/>
          <a:p>
            <a:r>
              <a:rPr lang="en-US" sz="2400" dirty="0">
                <a:latin typeface="Arial Narrow" panose="020B0606020202030204" pitchFamily="34" charset="0"/>
              </a:rPr>
              <a:t>*Truman makes a lot of great decisions while in office. He “Brings the Boys Home” immediately after WWII, he provided GI Bill of Rights giving soldiers college, encourages the creation of Israel to save the Jews, and he desegregates the military (many hated him for these decisions but history proves him to be correct).</a:t>
            </a:r>
          </a:p>
          <a:p>
            <a:endParaRPr lang="en-US" dirty="0"/>
          </a:p>
        </p:txBody>
      </p:sp>
    </p:spTree>
    <p:extLst>
      <p:ext uri="{BB962C8B-B14F-4D97-AF65-F5344CB8AC3E}">
        <p14:creationId xmlns:p14="http://schemas.microsoft.com/office/powerpoint/2010/main" val="21508349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720148" cy="1267097"/>
          </a:xfrm>
        </p:spPr>
        <p:txBody>
          <a:bodyPr>
            <a:normAutofit/>
          </a:bodyPr>
          <a:lstStyle/>
          <a:p>
            <a:pPr algn="ctr"/>
            <a:r>
              <a:rPr lang="en-US" sz="4400" b="1" dirty="0" smtClean="0"/>
              <a:t>Berlin blockade &amp; airlift</a:t>
            </a:r>
            <a:endParaRPr lang="en-US" sz="4400" b="1" dirty="0"/>
          </a:p>
        </p:txBody>
      </p:sp>
      <p:sp>
        <p:nvSpPr>
          <p:cNvPr id="3" name="Content Placeholder 2"/>
          <p:cNvSpPr>
            <a:spLocks noGrp="1"/>
          </p:cNvSpPr>
          <p:nvPr>
            <p:ph idx="1"/>
          </p:nvPr>
        </p:nvSpPr>
        <p:spPr>
          <a:xfrm>
            <a:off x="0" y="1005841"/>
            <a:ext cx="6949439" cy="2847702"/>
          </a:xfrm>
        </p:spPr>
        <p:txBody>
          <a:bodyPr>
            <a:normAutofit/>
          </a:bodyPr>
          <a:lstStyle/>
          <a:p>
            <a:pPr marL="0" indent="0" algn="ctr">
              <a:buNone/>
            </a:pPr>
            <a:r>
              <a:rPr lang="en-US" sz="3200" dirty="0" smtClean="0">
                <a:solidFill>
                  <a:srgbClr val="FFFF00"/>
                </a:solidFill>
                <a:latin typeface="Arial Narrow" panose="020B0606020202030204" pitchFamily="34" charset="0"/>
              </a:rPr>
              <a:t>Soviet union </a:t>
            </a:r>
            <a:r>
              <a:rPr lang="en-US" sz="3200" dirty="0" smtClean="0">
                <a:latin typeface="Arial Narrow" panose="020B0606020202030204" pitchFamily="34" charset="0"/>
              </a:rPr>
              <a:t>advances on </a:t>
            </a:r>
            <a:r>
              <a:rPr lang="en-US" sz="3200" dirty="0" smtClean="0">
                <a:solidFill>
                  <a:srgbClr val="FFFF00"/>
                </a:solidFill>
                <a:latin typeface="Arial Narrow" panose="020B0606020202030204" pitchFamily="34" charset="0"/>
              </a:rPr>
              <a:t>berlin</a:t>
            </a:r>
            <a:r>
              <a:rPr lang="en-US" sz="3200" dirty="0" smtClean="0">
                <a:latin typeface="Arial Narrow" panose="020B0606020202030204" pitchFamily="34" charset="0"/>
              </a:rPr>
              <a:t> in Germany holding 2m citizens hostage. Instead of going to war, </a:t>
            </a:r>
            <a:r>
              <a:rPr lang="en-US" sz="3200" dirty="0" smtClean="0">
                <a:solidFill>
                  <a:srgbClr val="FFFF00"/>
                </a:solidFill>
                <a:latin typeface="Arial Narrow" panose="020B0606020202030204" pitchFamily="34" charset="0"/>
              </a:rPr>
              <a:t>Truman</a:t>
            </a:r>
            <a:r>
              <a:rPr lang="en-US" sz="3200" dirty="0" smtClean="0">
                <a:latin typeface="Arial Narrow" panose="020B0606020202030204" pitchFamily="34" charset="0"/>
              </a:rPr>
              <a:t> drops 2m tons of food/supplies in over 11 months &amp; soviets back down. </a:t>
            </a:r>
            <a:r>
              <a:rPr lang="en-US" sz="3200" dirty="0" err="1" smtClean="0">
                <a:latin typeface="Arial Narrow" panose="020B0606020202030204" pitchFamily="34" charset="0"/>
              </a:rPr>
              <a:t>truman</a:t>
            </a:r>
            <a:r>
              <a:rPr lang="en-US" sz="3200" dirty="0" smtClean="0">
                <a:latin typeface="Arial Narrow" panose="020B0606020202030204" pitchFamily="34" charset="0"/>
              </a:rPr>
              <a:t> saves berlin. </a:t>
            </a:r>
            <a:endParaRPr lang="en-US" sz="3200" dirty="0">
              <a:latin typeface="Arial Narrow" panose="020B0606020202030204" pitchFamily="34" charset="0"/>
            </a:endParaRPr>
          </a:p>
        </p:txBody>
      </p:sp>
      <p:pic>
        <p:nvPicPr>
          <p:cNvPr id="2050" name="Picture 2" descr="Image result for berlin blocka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057" y="-1"/>
            <a:ext cx="5529943"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853543"/>
            <a:ext cx="7093131" cy="1200329"/>
          </a:xfrm>
          <a:prstGeom prst="rect">
            <a:avLst/>
          </a:prstGeom>
          <a:noFill/>
        </p:spPr>
        <p:txBody>
          <a:bodyPr wrap="square" rtlCol="0">
            <a:spAutoFit/>
          </a:bodyPr>
          <a:lstStyle/>
          <a:p>
            <a:r>
              <a:rPr lang="en-US" sz="2400" dirty="0" smtClean="0">
                <a:latin typeface="Arial Narrow" panose="020B0606020202030204" pitchFamily="34" charset="0"/>
              </a:rPr>
              <a:t>*Most thought Truman had 2 options: go to war OR let Berlin fall to communism. The decision to drop in supplies avoided both of those terrible </a:t>
            </a:r>
            <a:r>
              <a:rPr lang="en-US" sz="2400" dirty="0" smtClean="0">
                <a:latin typeface="Arial Narrow" panose="020B0606020202030204" pitchFamily="34" charset="0"/>
              </a:rPr>
              <a:t>scenarios. </a:t>
            </a:r>
            <a:r>
              <a:rPr lang="en-US" sz="2400" dirty="0" smtClean="0">
                <a:solidFill>
                  <a:srgbClr val="FFFF00"/>
                </a:solidFill>
                <a:latin typeface="Arial Narrow" panose="020B0606020202030204" pitchFamily="34" charset="0"/>
              </a:rPr>
              <a:t>NATO</a:t>
            </a:r>
            <a:r>
              <a:rPr lang="en-US" sz="2400" dirty="0" smtClean="0">
                <a:latin typeface="Arial Narrow" panose="020B0606020202030204" pitchFamily="34" charset="0"/>
              </a:rPr>
              <a:t> is created.</a:t>
            </a:r>
            <a:endParaRPr lang="en-US" sz="2400" dirty="0">
              <a:latin typeface="Arial Narrow" panose="020B0606020202030204" pitchFamily="34" charset="0"/>
            </a:endParaRPr>
          </a:p>
        </p:txBody>
      </p:sp>
      <p:pic>
        <p:nvPicPr>
          <p:cNvPr id="2052" name="Picture 4" descr="Image result for planes dropping supplies berl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146767"/>
            <a:ext cx="3252651" cy="171123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lanes dropping supplies ber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2650" y="5146766"/>
            <a:ext cx="3696790" cy="1711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634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9383" y="1737360"/>
            <a:ext cx="7332616" cy="977416"/>
          </a:xfrm>
        </p:spPr>
        <p:txBody>
          <a:bodyPr>
            <a:normAutofit/>
          </a:bodyPr>
          <a:lstStyle/>
          <a:p>
            <a:pPr algn="ctr"/>
            <a:r>
              <a:rPr lang="en-US" sz="4000" b="1" dirty="0" smtClean="0"/>
              <a:t>DECISIONS FROM VERSAILLES</a:t>
            </a:r>
            <a:endParaRPr lang="en-US" sz="4000" b="1" dirty="0"/>
          </a:p>
        </p:txBody>
      </p:sp>
      <p:sp>
        <p:nvSpPr>
          <p:cNvPr id="3" name="Content Placeholder 2"/>
          <p:cNvSpPr>
            <a:spLocks noGrp="1"/>
          </p:cNvSpPr>
          <p:nvPr>
            <p:ph idx="1"/>
          </p:nvPr>
        </p:nvSpPr>
        <p:spPr>
          <a:xfrm>
            <a:off x="0" y="2714776"/>
            <a:ext cx="12191999" cy="4482858"/>
          </a:xfrm>
        </p:spPr>
        <p:txBody>
          <a:bodyPr>
            <a:normAutofit/>
          </a:bodyPr>
          <a:lstStyle/>
          <a:p>
            <a:pPr marL="0" indent="0">
              <a:buNone/>
            </a:pPr>
            <a:r>
              <a:rPr lang="en-US" sz="2800" dirty="0" smtClean="0">
                <a:solidFill>
                  <a:srgbClr val="FFFF00"/>
                </a:solidFill>
              </a:rPr>
              <a:t>Germany </a:t>
            </a:r>
            <a:r>
              <a:rPr lang="en-US" sz="2800" dirty="0" smtClean="0"/>
              <a:t>gets full blame for war: must pay back reparations, lose lands, dismantled military (</a:t>
            </a:r>
            <a:r>
              <a:rPr lang="en-US" sz="2800" dirty="0" err="1" smtClean="0"/>
              <a:t>german</a:t>
            </a:r>
            <a:r>
              <a:rPr lang="en-US" sz="2800" dirty="0" smtClean="0"/>
              <a:t> citizens will vow </a:t>
            </a:r>
            <a:r>
              <a:rPr lang="en-US" sz="2800" dirty="0" smtClean="0">
                <a:solidFill>
                  <a:srgbClr val="FFFF00"/>
                </a:solidFill>
              </a:rPr>
              <a:t>revenge </a:t>
            </a:r>
            <a:r>
              <a:rPr lang="en-US" sz="2800" dirty="0" smtClean="0"/>
              <a:t>for this treaty).</a:t>
            </a:r>
          </a:p>
          <a:p>
            <a:pPr marL="0" indent="0">
              <a:buNone/>
            </a:pPr>
            <a:r>
              <a:rPr lang="en-US" sz="2800" dirty="0" smtClean="0">
                <a:solidFill>
                  <a:srgbClr val="FFFF00"/>
                </a:solidFill>
              </a:rPr>
              <a:t>Italy </a:t>
            </a:r>
            <a:r>
              <a:rPr lang="en-US" sz="2800" dirty="0" smtClean="0"/>
              <a:t>does </a:t>
            </a:r>
            <a:r>
              <a:rPr lang="en-US" sz="2800" u="sng" dirty="0" smtClean="0"/>
              <a:t>NOT</a:t>
            </a:r>
            <a:r>
              <a:rPr lang="en-US" sz="2800" dirty="0" smtClean="0"/>
              <a:t> get Austria (lied to by </a:t>
            </a:r>
            <a:r>
              <a:rPr lang="en-US" sz="2800" dirty="0" err="1" smtClean="0"/>
              <a:t>france</a:t>
            </a:r>
            <a:r>
              <a:rPr lang="en-US" sz="2800" dirty="0" smtClean="0"/>
              <a:t> &amp; allies).</a:t>
            </a:r>
          </a:p>
          <a:p>
            <a:pPr marL="0" indent="0">
              <a:buNone/>
            </a:pPr>
            <a:r>
              <a:rPr lang="en-US" sz="2800" dirty="0" smtClean="0">
                <a:solidFill>
                  <a:srgbClr val="FFFF00"/>
                </a:solidFill>
              </a:rPr>
              <a:t>Japan</a:t>
            </a:r>
            <a:r>
              <a:rPr lang="en-US" sz="2800" dirty="0" smtClean="0"/>
              <a:t> </a:t>
            </a:r>
            <a:r>
              <a:rPr lang="en-US" sz="2800" u="sng" dirty="0" smtClean="0"/>
              <a:t>DOES</a:t>
            </a:r>
            <a:r>
              <a:rPr lang="en-US" sz="2800" dirty="0" smtClean="0"/>
              <a:t> get to keep northern China (empowers their industrialization).</a:t>
            </a:r>
          </a:p>
          <a:p>
            <a:pPr marL="0" indent="0">
              <a:buNone/>
            </a:pPr>
            <a:r>
              <a:rPr lang="en-US" sz="2800" dirty="0" smtClean="0">
                <a:solidFill>
                  <a:srgbClr val="FFFF00"/>
                </a:solidFill>
              </a:rPr>
              <a:t>Ottoman Empire </a:t>
            </a:r>
            <a:r>
              <a:rPr lang="en-US" sz="2800" dirty="0" smtClean="0"/>
              <a:t>ends and gets carved up into modern Arab Nations.</a:t>
            </a:r>
          </a:p>
          <a:p>
            <a:pPr marL="0" indent="0">
              <a:buNone/>
            </a:pPr>
            <a:r>
              <a:rPr lang="en-US" sz="2800" dirty="0" smtClean="0">
                <a:solidFill>
                  <a:srgbClr val="FFFF00"/>
                </a:solidFill>
              </a:rPr>
              <a:t>Eastern Europe </a:t>
            </a:r>
            <a:r>
              <a:rPr lang="en-US" sz="2800" dirty="0" smtClean="0"/>
              <a:t>also gets carved up into 9 new nations.</a:t>
            </a:r>
          </a:p>
          <a:p>
            <a:pPr marL="0" indent="0">
              <a:buNone/>
            </a:pPr>
            <a:r>
              <a:rPr lang="en-US" sz="2800" dirty="0" smtClean="0">
                <a:solidFill>
                  <a:srgbClr val="FFFF00"/>
                </a:solidFill>
              </a:rPr>
              <a:t>USA &amp; Wilson </a:t>
            </a:r>
            <a:r>
              <a:rPr lang="en-US" sz="2800" dirty="0" smtClean="0"/>
              <a:t>are ignored, only 1 of his 14 points are followed, &amp; when he returns home the congress votes against joining </a:t>
            </a:r>
            <a:r>
              <a:rPr lang="en-US" sz="2800" dirty="0" smtClean="0">
                <a:solidFill>
                  <a:srgbClr val="FFFF00"/>
                </a:solidFill>
              </a:rPr>
              <a:t>league of nations.</a:t>
            </a:r>
          </a:p>
          <a:p>
            <a:pPr marL="0" indent="0">
              <a:buNone/>
            </a:pPr>
            <a:endParaRPr lang="en-US" sz="2800" dirty="0"/>
          </a:p>
        </p:txBody>
      </p:sp>
      <p:pic>
        <p:nvPicPr>
          <p:cNvPr id="1026" name="Picture 2" descr="Image result for hall of mirr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9383" cy="24950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reaty of versaill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090" y="0"/>
            <a:ext cx="4275909" cy="1859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treaty of versail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83" y="0"/>
            <a:ext cx="3056707" cy="185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0673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4815772" cy="1554480"/>
          </a:xfrm>
        </p:spPr>
        <p:txBody>
          <a:bodyPr>
            <a:normAutofit/>
          </a:bodyPr>
          <a:lstStyle/>
          <a:p>
            <a:pPr algn="ctr"/>
            <a:r>
              <a:rPr lang="en-US" sz="4800" b="1" dirty="0" smtClean="0"/>
              <a:t>CREATION OF ISRAEL</a:t>
            </a:r>
            <a:endParaRPr lang="en-US" sz="4800" b="1" dirty="0"/>
          </a:p>
        </p:txBody>
      </p:sp>
      <p:sp>
        <p:nvSpPr>
          <p:cNvPr id="3" name="Content Placeholder 2"/>
          <p:cNvSpPr>
            <a:spLocks noGrp="1"/>
          </p:cNvSpPr>
          <p:nvPr>
            <p:ph idx="1"/>
          </p:nvPr>
        </p:nvSpPr>
        <p:spPr>
          <a:xfrm>
            <a:off x="1" y="1371600"/>
            <a:ext cx="4815770" cy="3931921"/>
          </a:xfrm>
        </p:spPr>
        <p:txBody>
          <a:bodyPr>
            <a:normAutofit/>
          </a:bodyPr>
          <a:lstStyle/>
          <a:p>
            <a:pPr marL="0" indent="0" algn="ctr">
              <a:buNone/>
            </a:pPr>
            <a:r>
              <a:rPr lang="en-US" sz="2800" dirty="0" smtClean="0">
                <a:latin typeface="Arial Narrow" panose="020B0606020202030204" pitchFamily="34" charset="0"/>
              </a:rPr>
              <a:t>Because of </a:t>
            </a:r>
            <a:r>
              <a:rPr lang="en-US" sz="2800" dirty="0" smtClean="0">
                <a:solidFill>
                  <a:srgbClr val="FFFF00"/>
                </a:solidFill>
                <a:latin typeface="Arial Narrow" panose="020B0606020202030204" pitchFamily="34" charset="0"/>
              </a:rPr>
              <a:t>Zionism</a:t>
            </a:r>
            <a:r>
              <a:rPr lang="en-US" sz="2800" dirty="0" smtClean="0">
                <a:latin typeface="Arial Narrow" panose="020B0606020202030204" pitchFamily="34" charset="0"/>
              </a:rPr>
              <a:t> Movement, </a:t>
            </a:r>
            <a:r>
              <a:rPr lang="en-US" sz="2800" dirty="0" smtClean="0">
                <a:solidFill>
                  <a:srgbClr val="FFFF00"/>
                </a:solidFill>
                <a:latin typeface="Arial Narrow" panose="020B0606020202030204" pitchFamily="34" charset="0"/>
              </a:rPr>
              <a:t>Jews</a:t>
            </a:r>
            <a:r>
              <a:rPr lang="en-US" sz="2800" dirty="0" smtClean="0">
                <a:latin typeface="Arial Narrow" panose="020B0606020202030204" pitchFamily="34" charset="0"/>
              </a:rPr>
              <a:t> had been moving to middle east, especially after WWII. </a:t>
            </a:r>
          </a:p>
          <a:p>
            <a:pPr marL="0" indent="0" algn="ctr">
              <a:buNone/>
            </a:pPr>
            <a:r>
              <a:rPr lang="en-US" sz="2800" dirty="0" smtClean="0">
                <a:solidFill>
                  <a:srgbClr val="FFFF00"/>
                </a:solidFill>
                <a:latin typeface="Arial Narrow" panose="020B0606020202030204" pitchFamily="34" charset="0"/>
              </a:rPr>
              <a:t>United Nations </a:t>
            </a:r>
            <a:r>
              <a:rPr lang="en-US" sz="2800" dirty="0" smtClean="0">
                <a:latin typeface="Arial Narrow" panose="020B0606020202030204" pitchFamily="34" charset="0"/>
              </a:rPr>
              <a:t>orders </a:t>
            </a:r>
            <a:r>
              <a:rPr lang="en-US" sz="2800" dirty="0" smtClean="0">
                <a:solidFill>
                  <a:srgbClr val="FFFF00"/>
                </a:solidFill>
                <a:latin typeface="Arial Narrow" panose="020B0606020202030204" pitchFamily="34" charset="0"/>
              </a:rPr>
              <a:t>Israel</a:t>
            </a:r>
            <a:r>
              <a:rPr lang="en-US" sz="2800" dirty="0" smtClean="0">
                <a:latin typeface="Arial Narrow" panose="020B0606020202030204" pitchFamily="34" charset="0"/>
              </a:rPr>
              <a:t> to be Created as Arabs led by </a:t>
            </a:r>
            <a:r>
              <a:rPr lang="en-US" sz="2800" dirty="0" smtClean="0">
                <a:solidFill>
                  <a:srgbClr val="FFFF00"/>
                </a:solidFill>
                <a:latin typeface="Arial Narrow" panose="020B0606020202030204" pitchFamily="34" charset="0"/>
              </a:rPr>
              <a:t>Palestine</a:t>
            </a:r>
            <a:r>
              <a:rPr lang="en-US" sz="2800" dirty="0" smtClean="0">
                <a:latin typeface="Arial Narrow" panose="020B0606020202030204" pitchFamily="34" charset="0"/>
              </a:rPr>
              <a:t> attack immediately… get crushed. Later attacks lead to Israel taking even more land. </a:t>
            </a:r>
            <a:endParaRPr lang="en-US" sz="2800" dirty="0">
              <a:latin typeface="Arial Narrow" panose="020B0606020202030204" pitchFamily="34" charset="0"/>
            </a:endParaRPr>
          </a:p>
        </p:txBody>
      </p:sp>
      <p:pic>
        <p:nvPicPr>
          <p:cNvPr id="2050" name="Picture 2" descr="Image result for creation of israel 19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5772" y="0"/>
            <a:ext cx="737622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Image result for yel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56563"/>
            <a:ext cx="4815771" cy="55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212080"/>
            <a:ext cx="4815771" cy="1600438"/>
          </a:xfrm>
          <a:prstGeom prst="rect">
            <a:avLst/>
          </a:prstGeom>
          <a:noFill/>
        </p:spPr>
        <p:txBody>
          <a:bodyPr wrap="square" rtlCol="0">
            <a:spAutoFit/>
          </a:bodyPr>
          <a:lstStyle/>
          <a:p>
            <a:r>
              <a:rPr lang="en-US" dirty="0" smtClean="0">
                <a:latin typeface="Arial Narrow" panose="020B0606020202030204" pitchFamily="34" charset="0"/>
              </a:rPr>
              <a:t>*World is torn on this issue. </a:t>
            </a:r>
            <a:r>
              <a:rPr lang="en-US" dirty="0" smtClean="0">
                <a:solidFill>
                  <a:srgbClr val="FFFF00"/>
                </a:solidFill>
                <a:latin typeface="Arial Narrow" panose="020B0606020202030204" pitchFamily="34" charset="0"/>
              </a:rPr>
              <a:t>Arabs</a:t>
            </a:r>
            <a:r>
              <a:rPr lang="en-US" dirty="0" smtClean="0">
                <a:latin typeface="Arial Narrow" panose="020B0606020202030204" pitchFamily="34" charset="0"/>
              </a:rPr>
              <a:t> deny Israel’s right to exist and </a:t>
            </a:r>
            <a:r>
              <a:rPr lang="en-US" dirty="0" smtClean="0">
                <a:solidFill>
                  <a:srgbClr val="FFFF00"/>
                </a:solidFill>
                <a:latin typeface="Arial Narrow" panose="020B0606020202030204" pitchFamily="34" charset="0"/>
              </a:rPr>
              <a:t>Zionists</a:t>
            </a:r>
            <a:r>
              <a:rPr lang="en-US" dirty="0" smtClean="0">
                <a:latin typeface="Arial Narrow" panose="020B0606020202030204" pitchFamily="34" charset="0"/>
              </a:rPr>
              <a:t> claim this has been Jewish land going back to </a:t>
            </a:r>
            <a:r>
              <a:rPr lang="en-US" dirty="0" smtClean="0">
                <a:solidFill>
                  <a:srgbClr val="FFFF00"/>
                </a:solidFill>
                <a:latin typeface="Arial Narrow" panose="020B0606020202030204" pitchFamily="34" charset="0"/>
              </a:rPr>
              <a:t>Moses </a:t>
            </a:r>
            <a:r>
              <a:rPr lang="en-US" dirty="0" smtClean="0">
                <a:latin typeface="Arial Narrow" panose="020B0606020202030204" pitchFamily="34" charset="0"/>
              </a:rPr>
              <a:t>taking the promised land. </a:t>
            </a:r>
          </a:p>
          <a:p>
            <a:endParaRPr lang="en-US" sz="800" dirty="0" smtClean="0">
              <a:latin typeface="Arial Narrow" panose="020B0606020202030204" pitchFamily="34" charset="0"/>
            </a:endParaRPr>
          </a:p>
          <a:p>
            <a:r>
              <a:rPr lang="en-US" dirty="0" smtClean="0">
                <a:latin typeface="Arial Narrow" panose="020B0606020202030204" pitchFamily="34" charset="0"/>
              </a:rPr>
              <a:t>*A lot of people seem to feel WWIII is going to start here since neither side will agree to </a:t>
            </a:r>
            <a:r>
              <a:rPr lang="en-US" dirty="0" smtClean="0">
                <a:solidFill>
                  <a:srgbClr val="FFFF00"/>
                </a:solidFill>
                <a:latin typeface="Arial Narrow" panose="020B0606020202030204" pitchFamily="34" charset="0"/>
              </a:rPr>
              <a:t>Two State </a:t>
            </a:r>
            <a:r>
              <a:rPr lang="en-US" dirty="0" smtClean="0">
                <a:latin typeface="Arial Narrow" panose="020B0606020202030204" pitchFamily="34" charset="0"/>
              </a:rPr>
              <a:t>solution.</a:t>
            </a:r>
            <a:endParaRPr lang="en-US" dirty="0">
              <a:latin typeface="Arial Narrow" panose="020B0606020202030204" pitchFamily="34" charset="0"/>
            </a:endParaRPr>
          </a:p>
        </p:txBody>
      </p:sp>
    </p:spTree>
    <p:extLst>
      <p:ext uri="{BB962C8B-B14F-4D97-AF65-F5344CB8AC3E}">
        <p14:creationId xmlns:p14="http://schemas.microsoft.com/office/powerpoint/2010/main" val="39905900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910251" cy="2256585"/>
          </a:xfrm>
        </p:spPr>
        <p:txBody>
          <a:bodyPr>
            <a:normAutofit/>
          </a:bodyPr>
          <a:lstStyle/>
          <a:p>
            <a:pPr algn="ctr"/>
            <a:r>
              <a:rPr lang="en-US" sz="2800" dirty="0" smtClean="0">
                <a:latin typeface="Arial Narrow" panose="020B0606020202030204" pitchFamily="34" charset="0"/>
              </a:rPr>
              <a:t>China led by </a:t>
            </a:r>
            <a:r>
              <a:rPr lang="en-US" sz="2800" dirty="0" err="1" smtClean="0">
                <a:solidFill>
                  <a:srgbClr val="FFFF00"/>
                </a:solidFill>
                <a:latin typeface="Arial Narrow" panose="020B0606020202030204" pitchFamily="34" charset="0"/>
              </a:rPr>
              <a:t>mao</a:t>
            </a:r>
            <a:r>
              <a:rPr lang="en-US" sz="2800" dirty="0" smtClean="0">
                <a:solidFill>
                  <a:srgbClr val="FFFF00"/>
                </a:solidFill>
                <a:latin typeface="Arial Narrow" panose="020B0606020202030204" pitchFamily="34" charset="0"/>
              </a:rPr>
              <a:t> Zedong </a:t>
            </a:r>
            <a:r>
              <a:rPr lang="en-US" sz="2800" dirty="0" smtClean="0">
                <a:latin typeface="Arial Narrow" panose="020B0606020202030204" pitchFamily="34" charset="0"/>
              </a:rPr>
              <a:t>falls to </a:t>
            </a:r>
            <a:r>
              <a:rPr lang="en-US" sz="2800" dirty="0" smtClean="0">
                <a:solidFill>
                  <a:srgbClr val="FFFF00"/>
                </a:solidFill>
                <a:latin typeface="Arial Narrow" panose="020B0606020202030204" pitchFamily="34" charset="0"/>
              </a:rPr>
              <a:t>communism</a:t>
            </a:r>
            <a:r>
              <a:rPr lang="en-US" sz="2800" dirty="0" smtClean="0">
                <a:latin typeface="Arial Narrow" panose="020B0606020202030204" pitchFamily="34" charset="0"/>
              </a:rPr>
              <a:t> which leads to 20 years of tortures and purges as </a:t>
            </a:r>
            <a:r>
              <a:rPr lang="en-US" sz="2800" dirty="0" err="1" smtClean="0">
                <a:latin typeface="Arial Narrow" panose="020B0606020202030204" pitchFamily="34" charset="0"/>
              </a:rPr>
              <a:t>mao</a:t>
            </a:r>
            <a:r>
              <a:rPr lang="en-US" sz="2800" dirty="0" smtClean="0">
                <a:latin typeface="Arial Narrow" panose="020B0606020202030204" pitchFamily="34" charset="0"/>
              </a:rPr>
              <a:t> kills </a:t>
            </a:r>
            <a:r>
              <a:rPr lang="en-US" sz="2800" dirty="0" smtClean="0">
                <a:solidFill>
                  <a:srgbClr val="FFFF00"/>
                </a:solidFill>
                <a:latin typeface="Arial Narrow" panose="020B0606020202030204" pitchFamily="34" charset="0"/>
              </a:rPr>
              <a:t>40m </a:t>
            </a:r>
            <a:r>
              <a:rPr lang="en-US" sz="2800" dirty="0" smtClean="0">
                <a:latin typeface="Arial Narrow" panose="020B0606020202030204" pitchFamily="34" charset="0"/>
              </a:rPr>
              <a:t>of his own people (worst killer in history, </a:t>
            </a:r>
            <a:r>
              <a:rPr lang="en-US" sz="2800" dirty="0" err="1" smtClean="0">
                <a:latin typeface="Arial Narrow" panose="020B0606020202030204" pitchFamily="34" charset="0"/>
              </a:rPr>
              <a:t>stalin</a:t>
            </a:r>
            <a:r>
              <a:rPr lang="en-US" sz="2800" dirty="0" smtClean="0">
                <a:latin typeface="Arial Narrow" panose="020B0606020202030204" pitchFamily="34" charset="0"/>
              </a:rPr>
              <a:t> will be 2</a:t>
            </a:r>
            <a:r>
              <a:rPr lang="en-US" sz="2800" baseline="30000" dirty="0" smtClean="0">
                <a:latin typeface="Arial Narrow" panose="020B0606020202030204" pitchFamily="34" charset="0"/>
              </a:rPr>
              <a:t>nd</a:t>
            </a:r>
            <a:r>
              <a:rPr lang="en-US" sz="2800" dirty="0" smtClean="0">
                <a:latin typeface="Arial Narrow" panose="020B0606020202030204" pitchFamily="34" charset="0"/>
              </a:rPr>
              <a:t>).</a:t>
            </a:r>
            <a:endParaRPr lang="en-US" sz="2800" dirty="0">
              <a:latin typeface="Arial Narrow" panose="020B0606020202030204" pitchFamily="34" charset="0"/>
            </a:endParaRPr>
          </a:p>
        </p:txBody>
      </p:sp>
      <p:sp>
        <p:nvSpPr>
          <p:cNvPr id="3" name="Content Placeholder 2"/>
          <p:cNvSpPr>
            <a:spLocks noGrp="1"/>
          </p:cNvSpPr>
          <p:nvPr>
            <p:ph idx="1"/>
          </p:nvPr>
        </p:nvSpPr>
        <p:spPr>
          <a:xfrm>
            <a:off x="6910251" y="1"/>
            <a:ext cx="5281748" cy="2256584"/>
          </a:xfrm>
        </p:spPr>
        <p:txBody>
          <a:bodyPr>
            <a:normAutofit/>
          </a:bodyPr>
          <a:lstStyle/>
          <a:p>
            <a:pPr marL="0" indent="0" algn="ctr">
              <a:buNone/>
            </a:pPr>
            <a:r>
              <a:rPr lang="en-US" sz="12000" b="1" dirty="0" smtClean="0"/>
              <a:t>china</a:t>
            </a:r>
            <a:endParaRPr lang="en-US" sz="12000" b="1" dirty="0"/>
          </a:p>
        </p:txBody>
      </p:sp>
      <p:pic>
        <p:nvPicPr>
          <p:cNvPr id="3074" name="Picture 2" descr="Image result for china becomes commun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56585"/>
            <a:ext cx="6910251" cy="46014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hina communist ar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251" y="2256584"/>
            <a:ext cx="5281748" cy="2916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910251" y="5172891"/>
            <a:ext cx="5281749" cy="1754326"/>
          </a:xfrm>
          <a:prstGeom prst="rect">
            <a:avLst/>
          </a:prstGeom>
          <a:noFill/>
        </p:spPr>
        <p:txBody>
          <a:bodyPr wrap="square" rtlCol="0">
            <a:spAutoFit/>
          </a:bodyPr>
          <a:lstStyle/>
          <a:p>
            <a:r>
              <a:rPr lang="en-US" dirty="0" smtClean="0"/>
              <a:t>*Tortures include the sedan chair, toad drinking water, monkey pulling reigns, etc. </a:t>
            </a:r>
          </a:p>
          <a:p>
            <a:endParaRPr lang="en-US" dirty="0" smtClean="0"/>
          </a:p>
          <a:p>
            <a:r>
              <a:rPr lang="en-US" dirty="0" smtClean="0"/>
              <a:t>*China remains communist today &amp; Mao must be praised by the people who care about their own lives (though active in trade).</a:t>
            </a:r>
            <a:endParaRPr lang="en-US" dirty="0"/>
          </a:p>
        </p:txBody>
      </p:sp>
    </p:spTree>
    <p:extLst>
      <p:ext uri="{BB962C8B-B14F-4D97-AF65-F5344CB8AC3E}">
        <p14:creationId xmlns:p14="http://schemas.microsoft.com/office/powerpoint/2010/main" val="1780144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104503"/>
            <a:ext cx="9905998" cy="2743200"/>
          </a:xfrm>
        </p:spPr>
        <p:txBody>
          <a:bodyPr>
            <a:normAutofit/>
          </a:bodyPr>
          <a:lstStyle/>
          <a:p>
            <a:pPr algn="ctr"/>
            <a:r>
              <a:rPr lang="en-US" sz="6000" b="1" dirty="0" smtClean="0"/>
              <a:t>Where are we in history?</a:t>
            </a:r>
            <a:endParaRPr lang="en-US" sz="6000" b="1" dirty="0"/>
          </a:p>
        </p:txBody>
      </p:sp>
      <p:sp>
        <p:nvSpPr>
          <p:cNvPr id="3" name="Content Placeholder 2"/>
          <p:cNvSpPr>
            <a:spLocks noGrp="1"/>
          </p:cNvSpPr>
          <p:nvPr>
            <p:ph idx="1"/>
          </p:nvPr>
        </p:nvSpPr>
        <p:spPr>
          <a:xfrm>
            <a:off x="1141413" y="2403567"/>
            <a:ext cx="9905998" cy="3387634"/>
          </a:xfrm>
        </p:spPr>
        <p:txBody>
          <a:bodyPr>
            <a:normAutofit/>
          </a:bodyPr>
          <a:lstStyle/>
          <a:p>
            <a:pPr marL="0" indent="0" algn="ctr">
              <a:buNone/>
            </a:pPr>
            <a:r>
              <a:rPr lang="en-US" sz="6600" b="1" dirty="0" smtClean="0">
                <a:solidFill>
                  <a:srgbClr val="FFFF00"/>
                </a:solidFill>
              </a:rPr>
              <a:t>WE HAVE NOW STUDIED 1250-1950 A.D.</a:t>
            </a:r>
            <a:endParaRPr lang="en-US" sz="6600" b="1" dirty="0">
              <a:solidFill>
                <a:srgbClr val="FFFF00"/>
              </a:solidFill>
            </a:endParaRPr>
          </a:p>
        </p:txBody>
      </p:sp>
    </p:spTree>
    <p:extLst>
      <p:ext uri="{BB962C8B-B14F-4D97-AF65-F5344CB8AC3E}">
        <p14:creationId xmlns:p14="http://schemas.microsoft.com/office/powerpoint/2010/main" val="931262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78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8055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7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5301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830491" cy="3435531"/>
          </a:xfrm>
        </p:spPr>
        <p:txBody>
          <a:bodyPr>
            <a:normAutofit/>
          </a:bodyPr>
          <a:lstStyle/>
          <a:p>
            <a:pPr marL="0" indent="0">
              <a:buNone/>
            </a:pPr>
            <a:r>
              <a:rPr lang="en-US" sz="2800" b="1" dirty="0" smtClean="0">
                <a:solidFill>
                  <a:srgbClr val="FFFF00"/>
                </a:solidFill>
              </a:rPr>
              <a:t>USA booms: </a:t>
            </a:r>
            <a:r>
              <a:rPr lang="en-US" sz="2800" dirty="0" smtClean="0"/>
              <a:t>movies, sports (baseball, boxing), radios, appliances, phonographs, cars (ford’s </a:t>
            </a:r>
            <a:r>
              <a:rPr lang="en-US" sz="2800" dirty="0" smtClean="0">
                <a:solidFill>
                  <a:srgbClr val="FFFF00"/>
                </a:solidFill>
              </a:rPr>
              <a:t>model t</a:t>
            </a:r>
            <a:r>
              <a:rPr lang="en-US" sz="2800" dirty="0" smtClean="0"/>
              <a:t>), clothes, fads &amp; </a:t>
            </a:r>
            <a:r>
              <a:rPr lang="en-US" sz="2800" dirty="0" smtClean="0">
                <a:solidFill>
                  <a:srgbClr val="FFFF00"/>
                </a:solidFill>
              </a:rPr>
              <a:t>Harlem Renaissance</a:t>
            </a:r>
            <a:r>
              <a:rPr lang="en-US" sz="2800" dirty="0" smtClean="0"/>
              <a:t>. Americans paid for it with </a:t>
            </a:r>
            <a:r>
              <a:rPr lang="en-US" sz="2800" dirty="0" smtClean="0">
                <a:solidFill>
                  <a:srgbClr val="FFFF00"/>
                </a:solidFill>
              </a:rPr>
              <a:t>credit </a:t>
            </a:r>
            <a:r>
              <a:rPr lang="en-US" sz="2800" dirty="0" smtClean="0"/>
              <a:t>(Including stock market purchases).</a:t>
            </a:r>
          </a:p>
          <a:p>
            <a:pPr marL="0" indent="0">
              <a:buNone/>
            </a:pPr>
            <a:endParaRPr lang="en-US" sz="800" dirty="0"/>
          </a:p>
          <a:p>
            <a:pPr marL="0" indent="0" algn="ctr">
              <a:buNone/>
            </a:pPr>
            <a:r>
              <a:rPr lang="en-US" sz="2800" b="1" dirty="0" smtClean="0">
                <a:solidFill>
                  <a:srgbClr val="FFFF00"/>
                </a:solidFill>
              </a:rPr>
              <a:t>Laissez-faire economics: </a:t>
            </a:r>
            <a:r>
              <a:rPr lang="en-US" sz="2800" dirty="0" smtClean="0"/>
              <a:t>“let do” or “do nothing.” Government did not interfere with business at all.</a:t>
            </a:r>
          </a:p>
          <a:p>
            <a:pPr marL="0" indent="0" algn="ctr">
              <a:buNone/>
            </a:pPr>
            <a:endParaRPr lang="en-US" sz="2800" dirty="0"/>
          </a:p>
        </p:txBody>
      </p:sp>
      <p:pic>
        <p:nvPicPr>
          <p:cNvPr id="2050" name="Picture 2" descr="Image result for roaring 20s flapp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0491" y="4585062"/>
            <a:ext cx="3361508" cy="227293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roaring 20s babe ru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0491" y="0"/>
            <a:ext cx="3361508" cy="266699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roaring 20s babe ru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30491" y="2639593"/>
            <a:ext cx="3361509" cy="19454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tton clu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6137" y="4756997"/>
            <a:ext cx="3814353" cy="210100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model 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5564" y="4756997"/>
            <a:ext cx="3210573" cy="210100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jack demps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756997"/>
            <a:ext cx="1805565" cy="210100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3187337"/>
            <a:ext cx="8830490" cy="1569660"/>
          </a:xfrm>
          <a:prstGeom prst="rect">
            <a:avLst/>
          </a:prstGeom>
          <a:noFill/>
        </p:spPr>
        <p:txBody>
          <a:bodyPr wrap="square" rtlCol="0">
            <a:spAutoFit/>
          </a:bodyPr>
          <a:lstStyle/>
          <a:p>
            <a:r>
              <a:rPr lang="en-US" sz="2400" dirty="0" smtClean="0">
                <a:latin typeface="Arial Narrow" panose="020B0606020202030204" pitchFamily="34" charset="0"/>
              </a:rPr>
              <a:t>*Heroes like </a:t>
            </a:r>
            <a:r>
              <a:rPr lang="en-US" sz="2400" dirty="0" smtClean="0">
                <a:solidFill>
                  <a:srgbClr val="FFFF00"/>
                </a:solidFill>
                <a:latin typeface="Arial Narrow" panose="020B0606020202030204" pitchFamily="34" charset="0"/>
              </a:rPr>
              <a:t>Babe Ruth </a:t>
            </a:r>
            <a:r>
              <a:rPr lang="en-US" sz="2400" dirty="0" smtClean="0">
                <a:latin typeface="Arial Narrow" panose="020B0606020202030204" pitchFamily="34" charset="0"/>
              </a:rPr>
              <a:t>in baseball, </a:t>
            </a:r>
            <a:r>
              <a:rPr lang="en-US" sz="2400" dirty="0" smtClean="0">
                <a:solidFill>
                  <a:srgbClr val="FFFF00"/>
                </a:solidFill>
                <a:latin typeface="Arial Narrow" panose="020B0606020202030204" pitchFamily="34" charset="0"/>
              </a:rPr>
              <a:t>Jack Dempsey </a:t>
            </a:r>
            <a:r>
              <a:rPr lang="en-US" sz="2400" dirty="0" smtClean="0">
                <a:latin typeface="Arial Narrow" panose="020B0606020202030204" pitchFamily="34" charset="0"/>
              </a:rPr>
              <a:t>in boxing, </a:t>
            </a:r>
            <a:r>
              <a:rPr lang="en-US" sz="2400" dirty="0" smtClean="0">
                <a:solidFill>
                  <a:srgbClr val="FFFF00"/>
                </a:solidFill>
                <a:latin typeface="Arial Narrow" panose="020B0606020202030204" pitchFamily="34" charset="0"/>
              </a:rPr>
              <a:t>Greta Garbo &amp; Rudolph Valentino </a:t>
            </a:r>
            <a:r>
              <a:rPr lang="en-US" sz="2400" dirty="0" smtClean="0">
                <a:latin typeface="Arial Narrow" panose="020B0606020202030204" pitchFamily="34" charset="0"/>
              </a:rPr>
              <a:t>in Hollywood, </a:t>
            </a:r>
            <a:r>
              <a:rPr lang="en-US" sz="2400" dirty="0" smtClean="0">
                <a:solidFill>
                  <a:srgbClr val="FFFF00"/>
                </a:solidFill>
                <a:latin typeface="Arial Narrow" panose="020B0606020202030204" pitchFamily="34" charset="0"/>
              </a:rPr>
              <a:t>Charles Lindbergh </a:t>
            </a:r>
            <a:r>
              <a:rPr lang="en-US" sz="2400" dirty="0" smtClean="0">
                <a:latin typeface="Arial Narrow" panose="020B0606020202030204" pitchFamily="34" charset="0"/>
              </a:rPr>
              <a:t>flies across the Atlantic.</a:t>
            </a:r>
          </a:p>
          <a:p>
            <a:r>
              <a:rPr lang="en-US" sz="2400" dirty="0" smtClean="0">
                <a:latin typeface="Arial Narrow" panose="020B0606020202030204" pitchFamily="34" charset="0"/>
              </a:rPr>
              <a:t>*Hidden inside this decade Americans love to celebrate is massive racism like Chicago Riots, </a:t>
            </a:r>
            <a:r>
              <a:rPr lang="en-US" sz="2400" dirty="0">
                <a:latin typeface="Arial Narrow" panose="020B0606020202030204" pitchFamily="34" charset="0"/>
              </a:rPr>
              <a:t>t</a:t>
            </a:r>
            <a:r>
              <a:rPr lang="en-US" sz="2400" dirty="0" smtClean="0">
                <a:latin typeface="Arial Narrow" panose="020B0606020202030204" pitchFamily="34" charset="0"/>
              </a:rPr>
              <a:t>he </a:t>
            </a:r>
            <a:r>
              <a:rPr lang="en-US" sz="2400" dirty="0" smtClean="0">
                <a:solidFill>
                  <a:srgbClr val="FFFF00"/>
                </a:solidFill>
                <a:latin typeface="Arial Narrow" panose="020B0606020202030204" pitchFamily="34" charset="0"/>
              </a:rPr>
              <a:t>KKK</a:t>
            </a:r>
            <a:r>
              <a:rPr lang="en-US" sz="2400" dirty="0" smtClean="0">
                <a:latin typeface="Arial Narrow" panose="020B0606020202030204" pitchFamily="34" charset="0"/>
              </a:rPr>
              <a:t> comes back, minorities like Italians are persecuted. </a:t>
            </a:r>
            <a:endParaRPr lang="en-US" sz="2400" dirty="0">
              <a:latin typeface="Arial Narrow" panose="020B0606020202030204" pitchFamily="34" charset="0"/>
            </a:endParaRPr>
          </a:p>
        </p:txBody>
      </p:sp>
      <p:pic>
        <p:nvPicPr>
          <p:cNvPr id="2062" name="Picture 14" descr="Image result for whit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V="1">
            <a:off x="0" y="3015403"/>
            <a:ext cx="8830490" cy="54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99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96685" cy="1325018"/>
          </a:xfrm>
        </p:spPr>
        <p:txBody>
          <a:bodyPr>
            <a:normAutofit/>
          </a:bodyPr>
          <a:lstStyle/>
          <a:p>
            <a:pPr algn="ctr"/>
            <a:r>
              <a:rPr lang="en-US" sz="5400" b="1" dirty="0" smtClean="0"/>
              <a:t>STOCK MARKET CRASH</a:t>
            </a:r>
            <a:endParaRPr lang="en-US" sz="5400" b="1" dirty="0"/>
          </a:p>
        </p:txBody>
      </p:sp>
      <p:sp>
        <p:nvSpPr>
          <p:cNvPr id="3" name="Content Placeholder 2"/>
          <p:cNvSpPr>
            <a:spLocks noGrp="1"/>
          </p:cNvSpPr>
          <p:nvPr>
            <p:ph idx="1"/>
          </p:nvPr>
        </p:nvSpPr>
        <p:spPr>
          <a:xfrm>
            <a:off x="0" y="1110344"/>
            <a:ext cx="8596685" cy="1657830"/>
          </a:xfrm>
        </p:spPr>
        <p:txBody>
          <a:bodyPr>
            <a:normAutofit/>
          </a:bodyPr>
          <a:lstStyle/>
          <a:p>
            <a:pPr marL="0" indent="0" algn="ctr">
              <a:buNone/>
            </a:pPr>
            <a:r>
              <a:rPr lang="en-US" sz="2800" b="1" dirty="0" smtClean="0">
                <a:solidFill>
                  <a:srgbClr val="FFFF00"/>
                </a:solidFill>
              </a:rPr>
              <a:t>Wall Street </a:t>
            </a:r>
            <a:r>
              <a:rPr lang="en-US" sz="2800" dirty="0" smtClean="0"/>
              <a:t>drops to record lows as stocks are sold at a $14B loss in one day in 1929 (stocks continue to plummet until $30B is lost that week).</a:t>
            </a:r>
            <a:endParaRPr lang="en-US" sz="2800" dirty="0"/>
          </a:p>
        </p:txBody>
      </p:sp>
      <p:pic>
        <p:nvPicPr>
          <p:cNvPr id="3074" name="Picture 2" descr="Image result for stock market crash wall stre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6685" y="2768173"/>
            <a:ext cx="3595315" cy="436500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tock market crash mov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685" y="0"/>
            <a:ext cx="3595316" cy="276817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1929 stock market crash movi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68173"/>
            <a:ext cx="4349931" cy="20820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1929 stock market crash movi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9930" y="2768171"/>
            <a:ext cx="4246754" cy="20820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850192"/>
            <a:ext cx="8596684" cy="2308324"/>
          </a:xfrm>
          <a:prstGeom prst="rect">
            <a:avLst/>
          </a:prstGeom>
          <a:noFill/>
        </p:spPr>
        <p:txBody>
          <a:bodyPr wrap="square" rtlCol="0">
            <a:spAutoFit/>
          </a:bodyPr>
          <a:lstStyle/>
          <a:p>
            <a:r>
              <a:rPr lang="en-US" sz="2000" dirty="0" smtClean="0">
                <a:latin typeface="Arial Narrow" panose="020B0606020202030204" pitchFamily="34" charset="0"/>
              </a:rPr>
              <a:t>*</a:t>
            </a:r>
            <a:r>
              <a:rPr lang="en-US" sz="2000" dirty="0">
                <a:solidFill>
                  <a:srgbClr val="FFFF00"/>
                </a:solidFill>
                <a:latin typeface="Arial Narrow" panose="020B0606020202030204" pitchFamily="34" charset="0"/>
              </a:rPr>
              <a:t>GM</a:t>
            </a:r>
            <a:r>
              <a:rPr lang="en-US" sz="2000" dirty="0">
                <a:latin typeface="Arial Narrow" panose="020B0606020202030204" pitchFamily="34" charset="0"/>
              </a:rPr>
              <a:t> ($73 a share down to $8), </a:t>
            </a:r>
            <a:r>
              <a:rPr lang="en-US" sz="2000" dirty="0">
                <a:solidFill>
                  <a:srgbClr val="FFFF00"/>
                </a:solidFill>
                <a:latin typeface="Arial Narrow" panose="020B0606020202030204" pitchFamily="34" charset="0"/>
              </a:rPr>
              <a:t>US Steel </a:t>
            </a:r>
            <a:r>
              <a:rPr lang="en-US" sz="2000" dirty="0">
                <a:latin typeface="Arial Narrow" panose="020B0606020202030204" pitchFamily="34" charset="0"/>
              </a:rPr>
              <a:t>($262 to $22), </a:t>
            </a:r>
            <a:r>
              <a:rPr lang="en-US" sz="2000" dirty="0">
                <a:solidFill>
                  <a:srgbClr val="FFFF00"/>
                </a:solidFill>
                <a:latin typeface="Arial Narrow" panose="020B0606020202030204" pitchFamily="34" charset="0"/>
              </a:rPr>
              <a:t>Montgomery Ward </a:t>
            </a:r>
            <a:r>
              <a:rPr lang="en-US" sz="2000" dirty="0">
                <a:latin typeface="Arial Narrow" panose="020B0606020202030204" pitchFamily="34" charset="0"/>
              </a:rPr>
              <a:t>($138 to $4). This four year drop continues until 89% of the money is </a:t>
            </a:r>
            <a:r>
              <a:rPr lang="en-US" sz="2000" dirty="0" smtClean="0">
                <a:latin typeface="Arial Narrow" panose="020B0606020202030204" pitchFamily="34" charset="0"/>
              </a:rPr>
              <a:t>gone</a:t>
            </a:r>
            <a:r>
              <a:rPr lang="en-US" sz="2000" dirty="0">
                <a:latin typeface="Arial Narrow" panose="020B0606020202030204" pitchFamily="34" charset="0"/>
              </a:rPr>
              <a:t> </a:t>
            </a:r>
            <a:r>
              <a:rPr lang="en-US" sz="2000" dirty="0" smtClean="0">
                <a:latin typeface="Arial Narrow" panose="020B0606020202030204" pitchFamily="34" charset="0"/>
              </a:rPr>
              <a:t>(about $750B in today’s $$$).</a:t>
            </a:r>
            <a:endParaRPr lang="en-US" sz="2000" dirty="0">
              <a:latin typeface="Arial Narrow" panose="020B0606020202030204" pitchFamily="34" charset="0"/>
            </a:endParaRPr>
          </a:p>
          <a:p>
            <a:endParaRPr lang="en-US" sz="2000" dirty="0" smtClean="0">
              <a:latin typeface="Arial Narrow" panose="020B0606020202030204" pitchFamily="34" charset="0"/>
            </a:endParaRPr>
          </a:p>
          <a:p>
            <a:r>
              <a:rPr lang="en-US" sz="2000" dirty="0" smtClean="0">
                <a:latin typeface="Arial Narrow" panose="020B0606020202030204" pitchFamily="34" charset="0"/>
              </a:rPr>
              <a:t>*30,000 </a:t>
            </a:r>
            <a:r>
              <a:rPr lang="en-US" sz="2000" dirty="0">
                <a:latin typeface="Arial Narrow" panose="020B0606020202030204" pitchFamily="34" charset="0"/>
              </a:rPr>
              <a:t>businesses fail per year, 40% of banks closed, family income drops 33% nationally, 400,000 farms are lost. 50% of children were unnourished. </a:t>
            </a:r>
            <a:r>
              <a:rPr lang="en-US" sz="2000" dirty="0">
                <a:solidFill>
                  <a:srgbClr val="FFFF00"/>
                </a:solidFill>
                <a:latin typeface="Arial Narrow" panose="020B0606020202030204" pitchFamily="34" charset="0"/>
              </a:rPr>
              <a:t>Unemployment</a:t>
            </a:r>
            <a:r>
              <a:rPr lang="en-US" sz="2000" dirty="0">
                <a:latin typeface="Arial Narrow" panose="020B0606020202030204" pitchFamily="34" charset="0"/>
              </a:rPr>
              <a:t> went from 5% to 25% (Chicago hits 50%, Cleveland 80%). AA workers were the last hired &amp; the first fired.</a:t>
            </a:r>
          </a:p>
          <a:p>
            <a:endParaRPr lang="en-US" sz="2400" dirty="0">
              <a:latin typeface="Arial Narrow" panose="020B0606020202030204" pitchFamily="34" charset="0"/>
            </a:endParaRPr>
          </a:p>
        </p:txBody>
      </p:sp>
    </p:spTree>
    <p:extLst>
      <p:ext uri="{BB962C8B-B14F-4D97-AF65-F5344CB8AC3E}">
        <p14:creationId xmlns:p14="http://schemas.microsoft.com/office/powerpoint/2010/main" val="41884142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TM03457485[[fn=Mesh]]</Template>
  <TotalTime>8041</TotalTime>
  <Words>3937</Words>
  <Application>Microsoft Office PowerPoint</Application>
  <PresentationFormat>Widescreen</PresentationFormat>
  <Paragraphs>220</Paragraphs>
  <Slides>52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vt:lpstr>
      <vt:lpstr>Arial Narrow</vt:lpstr>
      <vt:lpstr>Bahnschrift</vt:lpstr>
      <vt:lpstr>Century Gothic</vt:lpstr>
      <vt:lpstr>Franklin Gothic Demi Cond</vt:lpstr>
      <vt:lpstr>Franklin Gothic Medium Cond</vt:lpstr>
      <vt:lpstr>Gill Sans Ultra Bold Condensed</vt:lpstr>
      <vt:lpstr>Wingdings</vt:lpstr>
      <vt:lpstr>Mesh</vt:lpstr>
      <vt:lpstr>PowerPoint Presentation</vt:lpstr>
      <vt:lpstr>PowerPoint Presentation</vt:lpstr>
      <vt:lpstr>PowerPoint Presentation</vt:lpstr>
      <vt:lpstr>Requests from Versailles  Allied victors met in france &amp; told world they were creating a peace plan led by the big four (Britain, france, italy &amp; usa).</vt:lpstr>
      <vt:lpstr>DECISIONS FROM VERSAILLES</vt:lpstr>
      <vt:lpstr>PowerPoint Presentation</vt:lpstr>
      <vt:lpstr>PowerPoint Presentation</vt:lpstr>
      <vt:lpstr>PowerPoint Presentation</vt:lpstr>
      <vt:lpstr>STOCK MARKET CRASH</vt:lpstr>
      <vt:lpstr>Great depression</vt:lpstr>
      <vt:lpstr>PowerPoint Presentation</vt:lpstr>
      <vt:lpstr>SOVIET UNION</vt:lpstr>
      <vt:lpstr>JAPAN</vt:lpstr>
      <vt:lpstr>ITALY</vt:lpstr>
      <vt:lpstr>GERMANY</vt:lpstr>
      <vt:lpstr>INTERNATIONAL ISSUES</vt:lpstr>
      <vt:lpstr>PowerPoint Presentation</vt:lpstr>
      <vt:lpstr>appeasement</vt:lpstr>
      <vt:lpstr>NONAGGRESSION PACT</vt:lpstr>
      <vt:lpstr>BLITZKRIEG</vt:lpstr>
      <vt:lpstr>INVASION OF FRANCE</vt:lpstr>
      <vt:lpstr>PowerPoint Presentation</vt:lpstr>
      <vt:lpstr>USA isolationism</vt:lpstr>
      <vt:lpstr>INVASION OF RUSSIA</vt:lpstr>
      <vt:lpstr>PowerPoint Presentation</vt:lpstr>
      <vt:lpstr>PEARL HARBOR</vt:lpstr>
      <vt:lpstr>Japanese occupation  of the philippines</vt:lpstr>
      <vt:lpstr>PowerPoint Presentation</vt:lpstr>
      <vt:lpstr>American HOMEFRONT</vt:lpstr>
      <vt:lpstr>EUROPEAN THEATER</vt:lpstr>
      <vt:lpstr>BATTLE OF STALINGRAD</vt:lpstr>
      <vt:lpstr>D-DAY Invasion of Normandy</vt:lpstr>
      <vt:lpstr>PowerPoint Presentation</vt:lpstr>
      <vt:lpstr>PACIFIC THEATER</vt:lpstr>
      <vt:lpstr>ISLAND HOPPING</vt:lpstr>
      <vt:lpstr>V-E DAY</vt:lpstr>
      <vt:lpstr>HIROSHIMA &amp; Nagasaki</vt:lpstr>
      <vt:lpstr>hiroshima</vt:lpstr>
      <vt:lpstr>V-J DAY</vt:lpstr>
      <vt:lpstr>PowerPoint Presentation</vt:lpstr>
      <vt:lpstr>Nuremberg Laws</vt:lpstr>
      <vt:lpstr>HOLOCAUST (FINAL SOLUTION)</vt:lpstr>
      <vt:lpstr>RAPE OF NANKING</vt:lpstr>
      <vt:lpstr>SUFFERING &amp; FAMINE</vt:lpstr>
      <vt:lpstr>PowerPoint Presentation</vt:lpstr>
      <vt:lpstr>YALTA CONFERENCE</vt:lpstr>
      <vt:lpstr>Iron curtain</vt:lpstr>
      <vt:lpstr>containment</vt:lpstr>
      <vt:lpstr>Berlin blockade &amp; airlift</vt:lpstr>
      <vt:lpstr>CREATION OF ISRAEL</vt:lpstr>
      <vt:lpstr>China led by mao Zedong falls to communism which leads to 20 years of tortures and purges as mao kills 40m of his own people (worst killer in history, stalin will be 2nd).</vt:lpstr>
      <vt:lpstr>Where are we in history?</vt:lpstr>
    </vt:vector>
  </TitlesOfParts>
  <Company>St. Louis Public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Papez, Thomas M.</dc:creator>
  <cp:lastModifiedBy>Papez, Thomas M.</cp:lastModifiedBy>
  <cp:revision>147</cp:revision>
  <dcterms:created xsi:type="dcterms:W3CDTF">2020-02-13T14:15:48Z</dcterms:created>
  <dcterms:modified xsi:type="dcterms:W3CDTF">2020-02-28T16:13:54Z</dcterms:modified>
</cp:coreProperties>
</file>