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mp3" ContentType="audio/mpe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2"/>
  </p:handoutMasterIdLst>
  <p:sldIdLst>
    <p:sldId id="271" r:id="rId2"/>
    <p:sldId id="273" r:id="rId3"/>
    <p:sldId id="275" r:id="rId4"/>
    <p:sldId id="283" r:id="rId5"/>
    <p:sldId id="274" r:id="rId6"/>
    <p:sldId id="284" r:id="rId7"/>
    <p:sldId id="266" r:id="rId8"/>
    <p:sldId id="280" r:id="rId9"/>
    <p:sldId id="272" r:id="rId10"/>
    <p:sldId id="281" r:id="rId11"/>
    <p:sldId id="282" r:id="rId12"/>
    <p:sldId id="276" r:id="rId13"/>
    <p:sldId id="287" r:id="rId14"/>
    <p:sldId id="260" r:id="rId15"/>
    <p:sldId id="288" r:id="rId16"/>
    <p:sldId id="265" r:id="rId17"/>
    <p:sldId id="286" r:id="rId18"/>
    <p:sldId id="263" r:id="rId19"/>
    <p:sldId id="285" r:id="rId20"/>
    <p:sldId id="268" r:id="rId2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546" y="-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0B5DA4C-C8E4-4A79-8E54-D311B3CDFB2C}" type="datetimeFigureOut">
              <a:rPr lang="en-US" smtClean="0"/>
              <a:pPr/>
              <a:t>9/2/2015</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CA5E7DF-9C52-4FE2-902D-5007A0C8A1ED}" type="slidenum">
              <a:rPr lang="en-US" smtClean="0"/>
              <a:pPr/>
              <a:t>‹#›</a:t>
            </a:fld>
            <a:endParaRPr lang="en-US"/>
          </a:p>
        </p:txBody>
      </p:sp>
    </p:spTree>
    <p:extLst>
      <p:ext uri="{BB962C8B-B14F-4D97-AF65-F5344CB8AC3E}">
        <p14:creationId xmlns="" xmlns:p14="http://schemas.microsoft.com/office/powerpoint/2010/main" val="254789953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171876-455F-461C-821E-9DBBD458110F}"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60470-ACB7-40F5-A8A4-92690426B3C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171876-455F-461C-821E-9DBBD458110F}"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60470-ACB7-40F5-A8A4-92690426B3C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171876-455F-461C-821E-9DBBD458110F}"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60470-ACB7-40F5-A8A4-92690426B3C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171876-455F-461C-821E-9DBBD458110F}"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60470-ACB7-40F5-A8A4-92690426B3C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171876-455F-461C-821E-9DBBD458110F}" type="datetimeFigureOut">
              <a:rPr lang="en-US" smtClean="0"/>
              <a:pPr/>
              <a:t>9/2/2015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60470-ACB7-40F5-A8A4-92690426B3C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171876-455F-461C-821E-9DBBD458110F}" type="datetimeFigureOut">
              <a:rPr lang="en-US" smtClean="0"/>
              <a:pPr/>
              <a:t>9/2/2015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60470-ACB7-40F5-A8A4-92690426B3C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171876-455F-461C-821E-9DBBD458110F}" type="datetimeFigureOut">
              <a:rPr lang="en-US" smtClean="0"/>
              <a:pPr/>
              <a:t>9/2/2015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E60470-ACB7-40F5-A8A4-92690426B3C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171876-455F-461C-821E-9DBBD458110F}" type="datetimeFigureOut">
              <a:rPr lang="en-US" smtClean="0"/>
              <a:pPr/>
              <a:t>9/2/2015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E60470-ACB7-40F5-A8A4-92690426B3C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171876-455F-461C-821E-9DBBD458110F}" type="datetimeFigureOut">
              <a:rPr lang="en-US" smtClean="0"/>
              <a:pPr/>
              <a:t>9/2/2015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E60470-ACB7-40F5-A8A4-92690426B3C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171876-455F-461C-821E-9DBBD458110F}" type="datetimeFigureOut">
              <a:rPr lang="en-US" smtClean="0"/>
              <a:pPr/>
              <a:t>9/2/2015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60470-ACB7-40F5-A8A4-92690426B3C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171876-455F-461C-821E-9DBBD458110F}" type="datetimeFigureOut">
              <a:rPr lang="en-US" smtClean="0"/>
              <a:pPr/>
              <a:t>9/2/2015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60470-ACB7-40F5-A8A4-92690426B3C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71876-455F-461C-821E-9DBBD458110F}" type="datetimeFigureOut">
              <a:rPr lang="en-US" smtClean="0"/>
              <a:pPr/>
              <a:t>9/2/2015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E60470-ACB7-40F5-A8A4-92690426B3C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1.mp3"/><Relationship Id="rId2" Type="http://schemas.openxmlformats.org/officeDocument/2006/relationships/slideLayout" Target="../slideLayouts/slideLayout2.xml"/><Relationship Id="rId1" Type="http://schemas.openxmlformats.org/officeDocument/2006/relationships/audio" Target="../media/media1.mp3"/><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media" Target="../media/media1.mp3"/><Relationship Id="rId2" Type="http://schemas.openxmlformats.org/officeDocument/2006/relationships/slideLayout" Target="../slideLayouts/slideLayout2.xml"/><Relationship Id="rId1" Type="http://schemas.openxmlformats.org/officeDocument/2006/relationships/audio" Target="../media/media1.mp3"/><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6400"/>
            <a:ext cx="7772400" cy="1470025"/>
          </a:xfrm>
        </p:spPr>
        <p:txBody>
          <a:bodyPr/>
          <a:lstStyle/>
          <a:p>
            <a:r>
              <a:rPr lang="en-US" dirty="0" smtClean="0"/>
              <a:t>Sophocles’ Oedipus the King</a:t>
            </a:r>
            <a:endParaRPr lang="en-US" dirty="0"/>
          </a:p>
        </p:txBody>
      </p:sp>
      <p:sp>
        <p:nvSpPr>
          <p:cNvPr id="3" name="Subtitle 2"/>
          <p:cNvSpPr>
            <a:spLocks noGrp="1"/>
          </p:cNvSpPr>
          <p:nvPr>
            <p:ph type="subTitle" idx="1"/>
          </p:nvPr>
        </p:nvSpPr>
        <p:spPr/>
        <p:txBody>
          <a:bodyPr>
            <a:normAutofit fontScale="85000" lnSpcReduction="20000"/>
          </a:bodyPr>
          <a:lstStyle/>
          <a:p>
            <a:r>
              <a:rPr lang="en-US" dirty="0" smtClean="0">
                <a:solidFill>
                  <a:schemeClr val="tx1"/>
                </a:solidFill>
              </a:rPr>
              <a:t>IB Literature</a:t>
            </a:r>
          </a:p>
          <a:p>
            <a:r>
              <a:rPr lang="en-US" dirty="0" smtClean="0">
                <a:solidFill>
                  <a:schemeClr val="tx1"/>
                </a:solidFill>
              </a:rPr>
              <a:t>Fall 2015</a:t>
            </a:r>
          </a:p>
          <a:p>
            <a:r>
              <a:rPr lang="en-US" dirty="0" smtClean="0">
                <a:solidFill>
                  <a:schemeClr val="tx1"/>
                </a:solidFill>
              </a:rPr>
              <a:t>Stan Misler</a:t>
            </a:r>
          </a:p>
          <a:p>
            <a:r>
              <a:rPr lang="en-US" dirty="0" smtClean="0">
                <a:solidFill>
                  <a:schemeClr val="tx1"/>
                </a:solidFill>
              </a:rPr>
              <a:t>&lt;latrotox@gmail.com</a:t>
            </a:r>
            <a:endParaRPr lang="en-US" dirty="0">
              <a:solidFill>
                <a:schemeClr val="tx1"/>
              </a:solidFill>
            </a:endParaRPr>
          </a:p>
        </p:txBody>
      </p:sp>
    </p:spTree>
    <p:extLst>
      <p:ext uri="{BB962C8B-B14F-4D97-AF65-F5344CB8AC3E}">
        <p14:creationId xmlns="" xmlns:p14="http://schemas.microsoft.com/office/powerpoint/2010/main" val="30808039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t>2. Comedy</a:t>
            </a:r>
            <a:endParaRPr lang="en-US" sz="3600" dirty="0"/>
          </a:p>
        </p:txBody>
      </p:sp>
      <p:sp>
        <p:nvSpPr>
          <p:cNvPr id="3" name="Content Placeholder 2"/>
          <p:cNvSpPr>
            <a:spLocks noGrp="1"/>
          </p:cNvSpPr>
          <p:nvPr>
            <p:ph idx="1"/>
          </p:nvPr>
        </p:nvSpPr>
        <p:spPr>
          <a:xfrm>
            <a:off x="0" y="762000"/>
            <a:ext cx="9144000" cy="6248400"/>
          </a:xfrm>
        </p:spPr>
        <p:txBody>
          <a:bodyPr>
            <a:normAutofit fontScale="70000" lnSpcReduction="20000"/>
          </a:bodyPr>
          <a:lstStyle/>
          <a:p>
            <a:r>
              <a:rPr lang="en-US" sz="3400" dirty="0" smtClean="0"/>
              <a:t>General usage: humorous and laughter-inducing events</a:t>
            </a:r>
          </a:p>
          <a:p>
            <a:r>
              <a:rPr lang="en-US" sz="3400" dirty="0" smtClean="0"/>
              <a:t>Literary genre of many forms but commonality of beginning in laughter and ending in judgment or reproof of the character provoking the laughter</a:t>
            </a:r>
          </a:p>
          <a:p>
            <a:pPr marL="514350" indent="-514350">
              <a:buNone/>
            </a:pPr>
            <a:r>
              <a:rPr lang="en-US" sz="3400" b="1" dirty="0" smtClean="0"/>
              <a:t>Forms</a:t>
            </a:r>
          </a:p>
          <a:p>
            <a:pPr marL="514350" indent="-514350">
              <a:buFont typeface="+mj-lt"/>
              <a:buAutoNum type="arabicPeriod"/>
            </a:pPr>
            <a:r>
              <a:rPr lang="en-US" sz="3400" dirty="0" smtClean="0"/>
              <a:t>Conflict of powerless society of youth (i.e., young lovers) vs. society of age with set conventions. Young need to perform ruses to overcome elders</a:t>
            </a:r>
          </a:p>
          <a:p>
            <a:pPr marL="514350" indent="-514350">
              <a:buFont typeface="+mj-lt"/>
              <a:buAutoNum type="arabicPeriod"/>
            </a:pPr>
            <a:r>
              <a:rPr lang="en-US" sz="3400" dirty="0" smtClean="0"/>
              <a:t>Satire: portrait of persons or social institutions as ridiculous or corrupt</a:t>
            </a:r>
          </a:p>
          <a:p>
            <a:pPr marL="514350" indent="-514350">
              <a:buFont typeface="+mj-lt"/>
              <a:buAutoNum type="arabicPeriod"/>
            </a:pPr>
            <a:r>
              <a:rPr lang="en-US" sz="3400" dirty="0" smtClean="0"/>
              <a:t>Romantic comedy: portrayal of foibles of those falling in love</a:t>
            </a:r>
          </a:p>
          <a:p>
            <a:pPr marL="514350" indent="-514350">
              <a:buFont typeface="+mj-lt"/>
              <a:buAutoNum type="arabicPeriod"/>
            </a:pPr>
            <a:r>
              <a:rPr lang="en-US" sz="3400" dirty="0" smtClean="0"/>
              <a:t>Screwball comedy: bizarre situations or characters</a:t>
            </a:r>
          </a:p>
          <a:p>
            <a:pPr marL="514350" indent="-514350">
              <a:buFont typeface="+mj-lt"/>
              <a:buAutoNum type="arabicPeriod"/>
            </a:pPr>
            <a:r>
              <a:rPr lang="en-US" sz="3400" dirty="0" smtClean="0"/>
              <a:t>Pantomime: expression via extravagant mine, slapstick and dancing</a:t>
            </a:r>
          </a:p>
          <a:p>
            <a:pPr marL="514350" indent="-514350">
              <a:buFont typeface="+mj-lt"/>
              <a:buAutoNum type="arabicPeriod"/>
            </a:pPr>
            <a:r>
              <a:rPr lang="en-US" sz="3400" dirty="0" smtClean="0"/>
              <a:t>Commedia  del arte: improvisation by stock characters such as foolish old man, devious servant, military officers or pedants with undeserved bravado</a:t>
            </a:r>
          </a:p>
          <a:p>
            <a:pPr marL="514350" indent="-514350">
              <a:buFont typeface="+mj-lt"/>
              <a:buAutoNum type="arabicPeriod"/>
            </a:pPr>
            <a:r>
              <a:rPr lang="en-US" sz="3400" dirty="0" smtClean="0"/>
              <a:t>Comic frame: satirizes situations and people with aim to provoke thought and promote change as in politics</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 xmlns:p14="http://schemas.microsoft.com/office/powerpoint/2010/main" val="10234929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t>3. Romance</a:t>
            </a:r>
            <a:endParaRPr lang="en-US" sz="3600" dirty="0"/>
          </a:p>
        </p:txBody>
      </p:sp>
      <p:sp>
        <p:nvSpPr>
          <p:cNvPr id="3" name="Content Placeholder 2"/>
          <p:cNvSpPr>
            <a:spLocks noGrp="1"/>
          </p:cNvSpPr>
          <p:nvPr>
            <p:ph idx="1"/>
          </p:nvPr>
        </p:nvSpPr>
        <p:spPr>
          <a:xfrm>
            <a:off x="457200" y="1143000"/>
            <a:ext cx="8229600" cy="4525963"/>
          </a:xfrm>
        </p:spPr>
        <p:txBody>
          <a:bodyPr>
            <a:normAutofit/>
          </a:bodyPr>
          <a:lstStyle/>
          <a:p>
            <a:pPr marL="0" indent="0">
              <a:buNone/>
            </a:pPr>
            <a:r>
              <a:rPr lang="en-US" sz="2400" dirty="0" smtClean="0"/>
              <a:t>Hero capable of prodigious feats of courage, love, chivalry and adventure often ending in social reconciliation such a marriage</a:t>
            </a:r>
            <a:endParaRPr lang="en-US" sz="2400" dirty="0"/>
          </a:p>
        </p:txBody>
      </p:sp>
      <p:sp>
        <p:nvSpPr>
          <p:cNvPr id="4" name="TextBox 3"/>
          <p:cNvSpPr txBox="1"/>
          <p:nvPr/>
        </p:nvSpPr>
        <p:spPr>
          <a:xfrm>
            <a:off x="3279075" y="2057400"/>
            <a:ext cx="2816925" cy="1200329"/>
          </a:xfrm>
          <a:prstGeom prst="rect">
            <a:avLst/>
          </a:prstGeom>
          <a:noFill/>
        </p:spPr>
        <p:txBody>
          <a:bodyPr wrap="none" rtlCol="0">
            <a:spAutoFit/>
          </a:bodyPr>
          <a:lstStyle/>
          <a:p>
            <a:endParaRPr lang="en-US" sz="3600" dirty="0" smtClean="0"/>
          </a:p>
          <a:p>
            <a:r>
              <a:rPr lang="en-US" sz="3600" dirty="0" smtClean="0"/>
              <a:t>4. Melodrama</a:t>
            </a:r>
            <a:endParaRPr lang="en-US" sz="3600" dirty="0"/>
          </a:p>
        </p:txBody>
      </p:sp>
      <p:sp>
        <p:nvSpPr>
          <p:cNvPr id="5" name="TextBox 4"/>
          <p:cNvSpPr txBox="1"/>
          <p:nvPr/>
        </p:nvSpPr>
        <p:spPr>
          <a:xfrm>
            <a:off x="609600" y="3200400"/>
            <a:ext cx="8153400" cy="1569660"/>
          </a:xfrm>
          <a:prstGeom prst="rect">
            <a:avLst/>
          </a:prstGeom>
          <a:noFill/>
        </p:spPr>
        <p:txBody>
          <a:bodyPr wrap="square" rtlCol="0">
            <a:spAutoFit/>
          </a:bodyPr>
          <a:lstStyle/>
          <a:p>
            <a:r>
              <a:rPr lang="en-US" sz="2400" dirty="0" smtClean="0"/>
              <a:t>Exciting, sensational plot involving stereotypic characters with exaggerated emotions: emphasis on action, violence and thrills; little character development; magical resolution (</a:t>
            </a:r>
            <a:r>
              <a:rPr lang="en-US" sz="2400" dirty="0" err="1" smtClean="0"/>
              <a:t>deus</a:t>
            </a:r>
            <a:r>
              <a:rPr lang="en-US" sz="2400" dirty="0" smtClean="0"/>
              <a:t> ex </a:t>
            </a:r>
            <a:r>
              <a:rPr lang="en-US" sz="2400" dirty="0" err="1" smtClean="0"/>
              <a:t>machina</a:t>
            </a:r>
            <a:r>
              <a:rPr lang="en-US" sz="2400" dirty="0" smtClean="0"/>
              <a:t>) rather than cause and effect.</a:t>
            </a:r>
            <a:endParaRPr lang="en-US" sz="2400" dirty="0"/>
          </a:p>
        </p:txBody>
      </p:sp>
    </p:spTree>
    <p:extLst>
      <p:ext uri="{BB962C8B-B14F-4D97-AF65-F5344CB8AC3E}">
        <p14:creationId xmlns="" xmlns:p14="http://schemas.microsoft.com/office/powerpoint/2010/main" val="10090790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sz="3200" dirty="0" smtClean="0"/>
              <a:t>Interlude: Attic Greek as basis for medical lingo </a:t>
            </a:r>
            <a:endParaRPr lang="en-US" sz="3200" dirty="0"/>
          </a:p>
        </p:txBody>
      </p:sp>
      <p:sp>
        <p:nvSpPr>
          <p:cNvPr id="3" name="Content Placeholder 2"/>
          <p:cNvSpPr>
            <a:spLocks noGrp="1"/>
          </p:cNvSpPr>
          <p:nvPr>
            <p:ph idx="1"/>
          </p:nvPr>
        </p:nvSpPr>
        <p:spPr>
          <a:xfrm>
            <a:off x="457200" y="457200"/>
            <a:ext cx="2743200" cy="6553200"/>
          </a:xfrm>
        </p:spPr>
        <p:txBody>
          <a:bodyPr>
            <a:normAutofit fontScale="55000" lnSpcReduction="20000"/>
          </a:bodyPr>
          <a:lstStyle/>
          <a:p>
            <a:r>
              <a:rPr lang="en-US" sz="2700" dirty="0" err="1" smtClean="0"/>
              <a:t>Histo</a:t>
            </a:r>
            <a:r>
              <a:rPr lang="en-US" sz="2700" dirty="0" smtClean="0"/>
              <a:t> </a:t>
            </a:r>
          </a:p>
          <a:p>
            <a:r>
              <a:rPr lang="en-US" sz="2700" dirty="0" smtClean="0"/>
              <a:t>rhino-</a:t>
            </a:r>
          </a:p>
          <a:p>
            <a:r>
              <a:rPr lang="en-US" sz="2700" dirty="0" err="1" smtClean="0"/>
              <a:t>Laryngo</a:t>
            </a:r>
            <a:r>
              <a:rPr lang="en-US" sz="2700" dirty="0" smtClean="0"/>
              <a:t>-</a:t>
            </a:r>
          </a:p>
          <a:p>
            <a:r>
              <a:rPr lang="en-US" sz="2700" dirty="0" err="1" smtClean="0"/>
              <a:t>Nephro</a:t>
            </a:r>
            <a:r>
              <a:rPr lang="en-US" sz="2700" dirty="0" smtClean="0"/>
              <a:t>-</a:t>
            </a:r>
          </a:p>
          <a:p>
            <a:r>
              <a:rPr lang="en-US" sz="2700" dirty="0" smtClean="0"/>
              <a:t>Neuro-</a:t>
            </a:r>
          </a:p>
          <a:p>
            <a:r>
              <a:rPr lang="en-US" sz="2700" dirty="0" err="1" smtClean="0"/>
              <a:t>Sarco</a:t>
            </a:r>
            <a:r>
              <a:rPr lang="en-US" sz="2700" dirty="0" smtClean="0"/>
              <a:t>-</a:t>
            </a:r>
          </a:p>
          <a:p>
            <a:r>
              <a:rPr lang="en-US" sz="2700" dirty="0" err="1" smtClean="0"/>
              <a:t>Kranio</a:t>
            </a:r>
            <a:r>
              <a:rPr lang="en-US" sz="2700" dirty="0" smtClean="0"/>
              <a:t>-</a:t>
            </a:r>
          </a:p>
          <a:p>
            <a:r>
              <a:rPr lang="en-US" sz="2700" dirty="0" err="1" smtClean="0"/>
              <a:t>Hepatos</a:t>
            </a:r>
            <a:r>
              <a:rPr lang="en-US" sz="2700" dirty="0" smtClean="0"/>
              <a:t>-</a:t>
            </a:r>
          </a:p>
          <a:p>
            <a:r>
              <a:rPr lang="en-US" sz="2700" dirty="0" smtClean="0"/>
              <a:t>Sepsis</a:t>
            </a:r>
          </a:p>
          <a:p>
            <a:r>
              <a:rPr lang="en-US" sz="2700" dirty="0" err="1" smtClean="0"/>
              <a:t>Podos</a:t>
            </a:r>
            <a:r>
              <a:rPr lang="en-US" sz="2700" dirty="0" smtClean="0"/>
              <a:t>-</a:t>
            </a:r>
          </a:p>
          <a:p>
            <a:r>
              <a:rPr lang="en-US" sz="2700" dirty="0" err="1" smtClean="0"/>
              <a:t>Enkephalos</a:t>
            </a:r>
            <a:r>
              <a:rPr lang="en-US" sz="2700" dirty="0" smtClean="0"/>
              <a:t>-</a:t>
            </a:r>
          </a:p>
          <a:p>
            <a:r>
              <a:rPr lang="en-US" sz="2700" dirty="0" err="1" smtClean="0"/>
              <a:t>Arthros</a:t>
            </a:r>
            <a:r>
              <a:rPr lang="en-US" sz="2700" dirty="0" smtClean="0"/>
              <a:t>-</a:t>
            </a:r>
          </a:p>
          <a:p>
            <a:r>
              <a:rPr lang="en-US" sz="2700" dirty="0" err="1" smtClean="0"/>
              <a:t>chondros</a:t>
            </a:r>
            <a:endParaRPr lang="en-US" sz="2700" dirty="0" smtClean="0"/>
          </a:p>
          <a:p>
            <a:r>
              <a:rPr lang="en-US" sz="2700" dirty="0" err="1" smtClean="0"/>
              <a:t>Sphigmo</a:t>
            </a:r>
            <a:r>
              <a:rPr lang="en-US" sz="2700" dirty="0" smtClean="0"/>
              <a:t>-</a:t>
            </a:r>
          </a:p>
          <a:p>
            <a:r>
              <a:rPr lang="en-US" sz="2700" dirty="0" smtClean="0"/>
              <a:t>Derma-</a:t>
            </a:r>
          </a:p>
          <a:p>
            <a:r>
              <a:rPr lang="en-US" sz="2700" dirty="0" err="1" smtClean="0"/>
              <a:t>Odonto</a:t>
            </a:r>
            <a:r>
              <a:rPr lang="en-US" sz="2700" dirty="0" smtClean="0"/>
              <a:t>-</a:t>
            </a:r>
          </a:p>
          <a:p>
            <a:r>
              <a:rPr lang="en-US" sz="2700" dirty="0" err="1" smtClean="0"/>
              <a:t>Enteron</a:t>
            </a:r>
            <a:endParaRPr lang="en-US" sz="2700" dirty="0" smtClean="0"/>
          </a:p>
          <a:p>
            <a:r>
              <a:rPr lang="en-US" sz="2700" dirty="0" err="1" smtClean="0"/>
              <a:t>Phlebos</a:t>
            </a:r>
            <a:endParaRPr lang="en-US" sz="2700" dirty="0" smtClean="0"/>
          </a:p>
          <a:p>
            <a:r>
              <a:rPr lang="en-US" sz="2700" dirty="0" err="1" smtClean="0"/>
              <a:t>Thrombo</a:t>
            </a:r>
            <a:endParaRPr lang="en-US" sz="2700" dirty="0" smtClean="0"/>
          </a:p>
          <a:p>
            <a:r>
              <a:rPr lang="en-US" sz="2700" dirty="0" err="1" smtClean="0"/>
              <a:t>Pneumo</a:t>
            </a:r>
            <a:r>
              <a:rPr lang="en-US" sz="2700" dirty="0" smtClean="0"/>
              <a:t>-</a:t>
            </a:r>
          </a:p>
          <a:p>
            <a:r>
              <a:rPr lang="en-US" sz="2700" dirty="0" err="1" smtClean="0"/>
              <a:t>Trichos</a:t>
            </a:r>
            <a:endParaRPr lang="en-US" sz="2700" dirty="0" smtClean="0"/>
          </a:p>
          <a:p>
            <a:r>
              <a:rPr lang="en-US" sz="2700" dirty="0" smtClean="0"/>
              <a:t>Emesis</a:t>
            </a:r>
          </a:p>
          <a:p>
            <a:r>
              <a:rPr lang="en-US" sz="2700" dirty="0" err="1" smtClean="0"/>
              <a:t>Oidema</a:t>
            </a:r>
            <a:endParaRPr lang="en-US" sz="2700" dirty="0" smtClean="0"/>
          </a:p>
          <a:p>
            <a:r>
              <a:rPr lang="en-US" sz="2700" dirty="0" err="1" smtClean="0"/>
              <a:t>Thoraco</a:t>
            </a:r>
            <a:endParaRPr lang="en-US" sz="2700" dirty="0" smtClean="0"/>
          </a:p>
          <a:p>
            <a:r>
              <a:rPr lang="en-US" sz="2700" dirty="0" err="1" smtClean="0"/>
              <a:t>Angion</a:t>
            </a:r>
            <a:endParaRPr lang="en-US" sz="2700" dirty="0" smtClean="0"/>
          </a:p>
          <a:p>
            <a:r>
              <a:rPr lang="en-US" sz="2700" dirty="0" err="1" smtClean="0"/>
              <a:t>Phrenos</a:t>
            </a:r>
            <a:endParaRPr lang="en-US" sz="2700" dirty="0" smtClean="0"/>
          </a:p>
          <a:p>
            <a:r>
              <a:rPr lang="en-US" sz="2700" dirty="0" smtClean="0"/>
              <a:t>Psoriasis</a:t>
            </a:r>
          </a:p>
          <a:p>
            <a:r>
              <a:rPr lang="en-US" sz="2700" dirty="0" err="1" smtClean="0"/>
              <a:t>phagos</a:t>
            </a:r>
            <a:endParaRPr lang="en-US" sz="2700" dirty="0" smtClean="0"/>
          </a:p>
          <a:p>
            <a:endParaRPr lang="en-US" sz="2700" dirty="0" smtClean="0"/>
          </a:p>
          <a:p>
            <a:endParaRPr lang="en-US" sz="1800" dirty="0"/>
          </a:p>
        </p:txBody>
      </p:sp>
      <p:sp>
        <p:nvSpPr>
          <p:cNvPr id="4" name="TextBox 3"/>
          <p:cNvSpPr txBox="1"/>
          <p:nvPr/>
        </p:nvSpPr>
        <p:spPr>
          <a:xfrm>
            <a:off x="4572000" y="533400"/>
            <a:ext cx="2438400" cy="6324808"/>
          </a:xfrm>
          <a:prstGeom prst="rect">
            <a:avLst/>
          </a:prstGeom>
          <a:noFill/>
        </p:spPr>
        <p:txBody>
          <a:bodyPr wrap="square" rtlCol="0">
            <a:spAutoFit/>
          </a:bodyPr>
          <a:lstStyle/>
          <a:p>
            <a:pPr marL="285750" indent="-285750">
              <a:buFont typeface="Arial" panose="020B0604020202020204" pitchFamily="34" charset="0"/>
              <a:buChar char="•"/>
            </a:pPr>
            <a:r>
              <a:rPr lang="en-US" sz="1500" dirty="0" err="1"/>
              <a:t>Spondylos</a:t>
            </a:r>
            <a:endParaRPr lang="en-US" sz="1500" dirty="0"/>
          </a:p>
          <a:p>
            <a:pPr marL="285750" indent="-285750">
              <a:buFont typeface="Arial" panose="020B0604020202020204" pitchFamily="34" charset="0"/>
              <a:buChar char="•"/>
            </a:pPr>
            <a:r>
              <a:rPr lang="en-US" sz="1500" dirty="0"/>
              <a:t>Gastro-</a:t>
            </a:r>
          </a:p>
          <a:p>
            <a:pPr marL="285750" indent="-285750">
              <a:buFont typeface="Arial" panose="020B0604020202020204" pitchFamily="34" charset="0"/>
              <a:buChar char="•"/>
            </a:pPr>
            <a:r>
              <a:rPr lang="en-US" sz="1500" dirty="0" err="1"/>
              <a:t>Pharmakon</a:t>
            </a:r>
            <a:endParaRPr lang="en-US" sz="1500" dirty="0"/>
          </a:p>
          <a:p>
            <a:pPr marL="285750" indent="-285750">
              <a:buFont typeface="Arial" panose="020B0604020202020204" pitchFamily="34" charset="0"/>
              <a:buChar char="•"/>
            </a:pPr>
            <a:r>
              <a:rPr lang="en-US" sz="1500" dirty="0" err="1"/>
              <a:t>Tomos</a:t>
            </a:r>
            <a:endParaRPr lang="en-US" sz="1500" dirty="0"/>
          </a:p>
          <a:p>
            <a:pPr marL="285750" indent="-285750">
              <a:buFont typeface="Arial" panose="020B0604020202020204" pitchFamily="34" charset="0"/>
              <a:buChar char="•"/>
            </a:pPr>
            <a:r>
              <a:rPr lang="en-US" sz="1500" dirty="0"/>
              <a:t>-</a:t>
            </a:r>
            <a:r>
              <a:rPr lang="en-US" sz="1500" dirty="0" err="1"/>
              <a:t>lithiasis</a:t>
            </a:r>
            <a:endParaRPr lang="en-US" sz="1500" dirty="0"/>
          </a:p>
          <a:p>
            <a:pPr marL="285750" indent="-285750">
              <a:buFont typeface="Arial" panose="020B0604020202020204" pitchFamily="34" charset="0"/>
              <a:buChar char="•"/>
            </a:pPr>
            <a:r>
              <a:rPr lang="en-US" sz="1500" dirty="0" err="1" smtClean="0"/>
              <a:t>Thermia</a:t>
            </a:r>
            <a:endParaRPr lang="en-US" sz="1500" dirty="0" smtClean="0"/>
          </a:p>
          <a:p>
            <a:pPr marL="285750" indent="-285750">
              <a:buFont typeface="Arial" panose="020B0604020202020204" pitchFamily="34" charset="0"/>
              <a:buChar char="•"/>
            </a:pPr>
            <a:r>
              <a:rPr lang="en-US" sz="1500" dirty="0" smtClean="0"/>
              <a:t>Hyper-;  hypo-</a:t>
            </a:r>
          </a:p>
          <a:p>
            <a:pPr marL="285750" indent="-285750">
              <a:buFont typeface="Arial" panose="020B0604020202020204" pitchFamily="34" charset="0"/>
              <a:buChar char="•"/>
            </a:pPr>
            <a:r>
              <a:rPr lang="en-US" sz="1500" dirty="0" err="1" smtClean="0"/>
              <a:t>Leuco</a:t>
            </a:r>
            <a:r>
              <a:rPr lang="en-US" sz="1500" dirty="0" smtClean="0"/>
              <a:t>-</a:t>
            </a:r>
          </a:p>
          <a:p>
            <a:pPr marL="285750" indent="-285750">
              <a:buFont typeface="Arial" panose="020B0604020202020204" pitchFamily="34" charset="0"/>
              <a:buChar char="•"/>
            </a:pPr>
            <a:r>
              <a:rPr lang="en-US" sz="1500" dirty="0" err="1" smtClean="0"/>
              <a:t>Lipos</a:t>
            </a:r>
            <a:endParaRPr lang="en-US" sz="1500" dirty="0" smtClean="0"/>
          </a:p>
          <a:p>
            <a:pPr marL="285750" indent="-285750">
              <a:buFont typeface="Arial" panose="020B0604020202020204" pitchFamily="34" charset="0"/>
              <a:buChar char="•"/>
            </a:pPr>
            <a:r>
              <a:rPr lang="en-US" sz="1500" dirty="0" err="1" smtClean="0"/>
              <a:t>Cardios</a:t>
            </a:r>
            <a:endParaRPr lang="en-US" sz="1500" dirty="0" smtClean="0"/>
          </a:p>
          <a:p>
            <a:pPr marL="285750" indent="-285750">
              <a:buFont typeface="Arial" panose="020B0604020202020204" pitchFamily="34" charset="0"/>
              <a:buChar char="•"/>
            </a:pPr>
            <a:r>
              <a:rPr lang="en-US" sz="1500" dirty="0" err="1" smtClean="0"/>
              <a:t>Melanos</a:t>
            </a:r>
            <a:endParaRPr lang="en-US" sz="1500" dirty="0" smtClean="0"/>
          </a:p>
          <a:p>
            <a:pPr marL="285750" indent="-285750">
              <a:buFont typeface="Arial" panose="020B0604020202020204" pitchFamily="34" charset="0"/>
              <a:buChar char="•"/>
            </a:pPr>
            <a:r>
              <a:rPr lang="en-US" sz="1500" dirty="0" err="1" smtClean="0"/>
              <a:t>Myelos</a:t>
            </a:r>
            <a:endParaRPr lang="en-US" sz="1500" dirty="0" smtClean="0"/>
          </a:p>
          <a:p>
            <a:pPr marL="285750" indent="-285750">
              <a:buFont typeface="Arial" panose="020B0604020202020204" pitchFamily="34" charset="0"/>
              <a:buChar char="•"/>
            </a:pPr>
            <a:r>
              <a:rPr lang="en-US" sz="1500" dirty="0" smtClean="0"/>
              <a:t>Osteon</a:t>
            </a:r>
          </a:p>
          <a:p>
            <a:pPr marL="285750" indent="-285750">
              <a:buFont typeface="Arial" panose="020B0604020202020204" pitchFamily="34" charset="0"/>
              <a:buChar char="•"/>
            </a:pPr>
            <a:r>
              <a:rPr lang="en-US" sz="1500" dirty="0" err="1" smtClean="0"/>
              <a:t>Gerontos</a:t>
            </a:r>
            <a:r>
              <a:rPr lang="en-US" sz="1500" dirty="0" smtClean="0"/>
              <a:t>; </a:t>
            </a:r>
            <a:r>
              <a:rPr lang="en-US" sz="1500" dirty="0" err="1" smtClean="0"/>
              <a:t>thanatos</a:t>
            </a:r>
            <a:endParaRPr lang="en-US" sz="1500" dirty="0" smtClean="0"/>
          </a:p>
          <a:p>
            <a:pPr marL="285750" indent="-285750">
              <a:buFont typeface="Arial" panose="020B0604020202020204" pitchFamily="34" charset="0"/>
              <a:buChar char="•"/>
            </a:pPr>
            <a:r>
              <a:rPr lang="en-US" sz="1500" dirty="0" smtClean="0"/>
              <a:t>Brady; </a:t>
            </a:r>
            <a:r>
              <a:rPr lang="en-US" sz="1500" dirty="0" err="1" smtClean="0"/>
              <a:t>Tachos</a:t>
            </a:r>
            <a:endParaRPr lang="en-US" sz="1500" dirty="0" smtClean="0"/>
          </a:p>
          <a:p>
            <a:pPr marL="285750" indent="-285750">
              <a:buFont typeface="Arial" panose="020B0604020202020204" pitchFamily="34" charset="0"/>
              <a:buChar char="•"/>
            </a:pPr>
            <a:r>
              <a:rPr lang="en-US" sz="1500" dirty="0" err="1" smtClean="0"/>
              <a:t>Necros</a:t>
            </a:r>
            <a:endParaRPr lang="en-US" sz="1500" dirty="0" smtClean="0"/>
          </a:p>
          <a:p>
            <a:pPr marL="285750" indent="-285750">
              <a:buFont typeface="Arial" panose="020B0604020202020204" pitchFamily="34" charset="0"/>
              <a:buChar char="•"/>
            </a:pPr>
            <a:r>
              <a:rPr lang="en-US" sz="1500" dirty="0" smtClean="0"/>
              <a:t>Stenos</a:t>
            </a:r>
          </a:p>
          <a:p>
            <a:pPr marL="285750" indent="-285750">
              <a:buFont typeface="Arial" panose="020B0604020202020204" pitchFamily="34" charset="0"/>
              <a:buChar char="•"/>
            </a:pPr>
            <a:r>
              <a:rPr lang="en-US" sz="1500" dirty="0" err="1" smtClean="0"/>
              <a:t>iatros</a:t>
            </a:r>
            <a:endParaRPr lang="en-US" sz="1500" dirty="0" smtClean="0"/>
          </a:p>
          <a:p>
            <a:pPr marL="285750" indent="-285750">
              <a:buFont typeface="Arial" panose="020B0604020202020204" pitchFamily="34" charset="0"/>
              <a:buChar char="•"/>
            </a:pPr>
            <a:r>
              <a:rPr lang="en-US" sz="1500" dirty="0" smtClean="0"/>
              <a:t>-ology</a:t>
            </a:r>
          </a:p>
          <a:p>
            <a:pPr marL="285750" indent="-285750">
              <a:buFont typeface="Arial" panose="020B0604020202020204" pitchFamily="34" charset="0"/>
              <a:buChar char="•"/>
            </a:pPr>
            <a:r>
              <a:rPr lang="en-US" sz="1500" dirty="0" smtClean="0"/>
              <a:t>-</a:t>
            </a:r>
            <a:r>
              <a:rPr lang="en-US" sz="1500" dirty="0" err="1" smtClean="0"/>
              <a:t>graphy</a:t>
            </a:r>
            <a:endParaRPr lang="en-US" sz="1500" dirty="0" smtClean="0"/>
          </a:p>
          <a:p>
            <a:pPr marL="285750" indent="-285750">
              <a:buFont typeface="Arial" panose="020B0604020202020204" pitchFamily="34" charset="0"/>
              <a:buChar char="•"/>
            </a:pPr>
            <a:r>
              <a:rPr lang="en-US" sz="1500" dirty="0" smtClean="0"/>
              <a:t>-</a:t>
            </a:r>
            <a:r>
              <a:rPr lang="en-US" sz="1500" dirty="0" err="1" smtClean="0"/>
              <a:t>pathy</a:t>
            </a:r>
            <a:endParaRPr lang="en-US" sz="1500" dirty="0" smtClean="0"/>
          </a:p>
          <a:p>
            <a:pPr marL="285750" indent="-285750">
              <a:buFont typeface="Arial" panose="020B0604020202020204" pitchFamily="34" charset="0"/>
              <a:buChar char="•"/>
            </a:pPr>
            <a:r>
              <a:rPr lang="en-US" sz="1500" dirty="0" smtClean="0"/>
              <a:t>-itis</a:t>
            </a:r>
          </a:p>
          <a:p>
            <a:pPr marL="285750" indent="-285750">
              <a:buFont typeface="Arial" panose="020B0604020202020204" pitchFamily="34" charset="0"/>
              <a:buChar char="•"/>
            </a:pPr>
            <a:r>
              <a:rPr lang="en-US" sz="1500" dirty="0" smtClean="0"/>
              <a:t>-</a:t>
            </a:r>
            <a:r>
              <a:rPr lang="en-US" sz="1500" dirty="0" err="1" smtClean="0"/>
              <a:t>scopy</a:t>
            </a:r>
            <a:endParaRPr lang="en-US" sz="1500" dirty="0" smtClean="0"/>
          </a:p>
          <a:p>
            <a:pPr marL="285750" indent="-285750">
              <a:buFont typeface="Arial" panose="020B0604020202020204" pitchFamily="34" charset="0"/>
              <a:buChar char="•"/>
            </a:pPr>
            <a:r>
              <a:rPr lang="en-US" sz="1500" dirty="0" smtClean="0"/>
              <a:t>-sclerosis</a:t>
            </a:r>
          </a:p>
          <a:p>
            <a:pPr marL="285750" indent="-285750">
              <a:buFont typeface="Arial" panose="020B0604020202020204" pitchFamily="34" charset="0"/>
              <a:buChar char="•"/>
            </a:pPr>
            <a:r>
              <a:rPr lang="en-US" sz="1500" dirty="0" smtClean="0"/>
              <a:t>-</a:t>
            </a:r>
            <a:r>
              <a:rPr lang="en-US" sz="1500" dirty="0" err="1" smtClean="0"/>
              <a:t>dynia</a:t>
            </a:r>
            <a:endParaRPr lang="en-US" sz="1500" dirty="0" smtClean="0"/>
          </a:p>
          <a:p>
            <a:pPr marL="285750" indent="-285750">
              <a:buFont typeface="Arial" panose="020B0604020202020204" pitchFamily="34" charset="0"/>
              <a:buChar char="•"/>
            </a:pPr>
            <a:r>
              <a:rPr lang="en-US" sz="1500" dirty="0" smtClean="0"/>
              <a:t>-</a:t>
            </a:r>
            <a:r>
              <a:rPr lang="en-US" sz="1500" dirty="0" err="1" smtClean="0"/>
              <a:t>oma</a:t>
            </a:r>
            <a:endParaRPr lang="en-US" sz="1500" dirty="0" smtClean="0"/>
          </a:p>
          <a:p>
            <a:pPr marL="285750" indent="-285750">
              <a:buFont typeface="Arial" panose="020B0604020202020204" pitchFamily="34" charset="0"/>
              <a:buChar char="•"/>
            </a:pPr>
            <a:r>
              <a:rPr lang="en-US" sz="1500" dirty="0" smtClean="0"/>
              <a:t>-</a:t>
            </a:r>
            <a:r>
              <a:rPr lang="en-US" sz="1500" dirty="0" err="1" smtClean="0"/>
              <a:t>clastos</a:t>
            </a:r>
            <a:endParaRPr lang="en-US" sz="1500" dirty="0" smtClean="0"/>
          </a:p>
        </p:txBody>
      </p:sp>
    </p:spTree>
    <p:extLst>
      <p:ext uri="{BB962C8B-B14F-4D97-AF65-F5344CB8AC3E}">
        <p14:creationId xmlns="" xmlns:p14="http://schemas.microsoft.com/office/powerpoint/2010/main" val="8706980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 Oedipus: Points for discussion </a:t>
            </a:r>
            <a:endParaRPr lang="en-US" dirty="0"/>
          </a:p>
        </p:txBody>
      </p:sp>
      <p:sp>
        <p:nvSpPr>
          <p:cNvPr id="3" name="Content Placeholder 2"/>
          <p:cNvSpPr>
            <a:spLocks noGrp="1"/>
          </p:cNvSpPr>
          <p:nvPr>
            <p:ph idx="1"/>
          </p:nvPr>
        </p:nvSpPr>
        <p:spPr>
          <a:xfrm>
            <a:off x="228600" y="1295400"/>
            <a:ext cx="8458200" cy="5334000"/>
          </a:xfrm>
        </p:spPr>
        <p:txBody>
          <a:bodyPr>
            <a:normAutofit fontScale="70000" lnSpcReduction="20000"/>
          </a:bodyPr>
          <a:lstStyle/>
          <a:p>
            <a:r>
              <a:rPr lang="en-US" sz="3400" dirty="0" smtClean="0"/>
              <a:t>Poetic </a:t>
            </a:r>
            <a:r>
              <a:rPr lang="en-US" sz="3400" dirty="0"/>
              <a:t>genre of play: tragedy, comedy, romance or melodrama?</a:t>
            </a:r>
          </a:p>
          <a:p>
            <a:r>
              <a:rPr lang="en-US" sz="3400" dirty="0" smtClean="0"/>
              <a:t>Treating the play as a puzzle, what pieces of puzzle do </a:t>
            </a:r>
            <a:r>
              <a:rPr lang="en-US" sz="3400" dirty="0" err="1" smtClean="0"/>
              <a:t>Creon</a:t>
            </a:r>
            <a:r>
              <a:rPr lang="en-US" sz="3400" dirty="0" smtClean="0"/>
              <a:t>, </a:t>
            </a:r>
            <a:r>
              <a:rPr lang="en-US" sz="3400" dirty="0" err="1" smtClean="0"/>
              <a:t>Teiresius</a:t>
            </a:r>
            <a:r>
              <a:rPr lang="en-US" sz="3400" dirty="0" smtClean="0"/>
              <a:t>, </a:t>
            </a:r>
            <a:r>
              <a:rPr lang="en-US" sz="3400" dirty="0" err="1" smtClean="0"/>
              <a:t>Jocasta</a:t>
            </a:r>
            <a:r>
              <a:rPr lang="en-US" sz="3400" dirty="0" smtClean="0"/>
              <a:t>, Oedipus, Messenger from Corinth and Herdsman contribute?</a:t>
            </a:r>
          </a:p>
          <a:p>
            <a:r>
              <a:rPr lang="en-US" sz="3400" dirty="0" smtClean="0"/>
              <a:t>How </a:t>
            </a:r>
            <a:r>
              <a:rPr lang="en-US" sz="3400" dirty="0"/>
              <a:t>does Oedipus fit into mythology? </a:t>
            </a:r>
            <a:endParaRPr lang="en-US" sz="3400" dirty="0" smtClean="0"/>
          </a:p>
          <a:p>
            <a:r>
              <a:rPr lang="en-US" sz="3400" dirty="0" smtClean="0"/>
              <a:t>What </a:t>
            </a:r>
            <a:r>
              <a:rPr lang="en-US" sz="3400" dirty="0"/>
              <a:t>does oracle at Delphos tell Oedipus? Is this a prediction or preordainment?</a:t>
            </a:r>
          </a:p>
          <a:p>
            <a:r>
              <a:rPr lang="en-US" sz="3400" dirty="0"/>
              <a:t>What is the Sphinx, why is she dangerous and what is the solution to her riddle? What is the reward Thebes offers for correct answer?</a:t>
            </a:r>
          </a:p>
          <a:p>
            <a:r>
              <a:rPr lang="en-US" sz="3400" dirty="0"/>
              <a:t>What happens at meeting of 3 roads?  Is it murder or provoked manslaughter? </a:t>
            </a:r>
            <a:endParaRPr lang="en-US" sz="3400" dirty="0" smtClean="0"/>
          </a:p>
          <a:p>
            <a:r>
              <a:rPr lang="en-US" sz="3400" dirty="0" smtClean="0"/>
              <a:t>Propose </a:t>
            </a:r>
            <a:r>
              <a:rPr lang="en-US" sz="3400" dirty="0"/>
              <a:t>some examples of where we must suspend </a:t>
            </a:r>
            <a:r>
              <a:rPr lang="en-US" sz="3400" dirty="0" smtClean="0"/>
              <a:t>disbelief</a:t>
            </a:r>
            <a:endParaRPr lang="en-US" sz="3400" dirty="0"/>
          </a:p>
          <a:p>
            <a:r>
              <a:rPr lang="en-US" sz="3400" dirty="0" smtClean="0"/>
              <a:t>What </a:t>
            </a:r>
            <a:r>
              <a:rPr lang="en-US" sz="3400" dirty="0"/>
              <a:t>does Oedipus learn from his experience in the play? What does chorus learn? What do we learn? </a:t>
            </a:r>
          </a:p>
          <a:p>
            <a:endParaRPr lang="en-US" sz="1400" dirty="0"/>
          </a:p>
          <a:p>
            <a:pPr marL="0" indent="0">
              <a:buNone/>
            </a:pPr>
            <a:endParaRPr lang="en-US" dirty="0"/>
          </a:p>
        </p:txBody>
      </p:sp>
    </p:spTree>
    <p:extLst>
      <p:ext uri="{BB962C8B-B14F-4D97-AF65-F5344CB8AC3E}">
        <p14:creationId xmlns="" xmlns:p14="http://schemas.microsoft.com/office/powerpoint/2010/main" val="9054873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fontScale="90000"/>
          </a:bodyPr>
          <a:lstStyle/>
          <a:p>
            <a:r>
              <a:rPr lang="en-US" dirty="0" smtClean="0"/>
              <a:t>1. Oedipus the King: Tragic Overview</a:t>
            </a:r>
            <a:endParaRPr lang="en-US" dirty="0"/>
          </a:p>
        </p:txBody>
      </p:sp>
      <p:sp>
        <p:nvSpPr>
          <p:cNvPr id="3" name="Content Placeholder 2"/>
          <p:cNvSpPr>
            <a:spLocks noGrp="1"/>
          </p:cNvSpPr>
          <p:nvPr>
            <p:ph idx="1"/>
          </p:nvPr>
        </p:nvSpPr>
        <p:spPr>
          <a:xfrm>
            <a:off x="-361950" y="457200"/>
            <a:ext cx="9525000" cy="6172200"/>
          </a:xfrm>
        </p:spPr>
        <p:txBody>
          <a:bodyPr>
            <a:noAutofit/>
          </a:bodyPr>
          <a:lstStyle/>
          <a:p>
            <a:r>
              <a:rPr lang="en-US" sz="2200" b="1" dirty="0" smtClean="0"/>
              <a:t>a. Tragedy of revelation of destiny and personal identity of Oedipus</a:t>
            </a:r>
            <a:r>
              <a:rPr lang="en-US" sz="2200" dirty="0" smtClean="0"/>
              <a:t>: self-discovery </a:t>
            </a:r>
            <a:r>
              <a:rPr lang="en-US" sz="2200" dirty="0"/>
              <a:t>through </a:t>
            </a:r>
            <a:r>
              <a:rPr lang="en-US" sz="2200" dirty="0" smtClean="0"/>
              <a:t>suffering. </a:t>
            </a:r>
            <a:r>
              <a:rPr lang="en-US" sz="2200" dirty="0"/>
              <a:t>Poses </a:t>
            </a:r>
            <a:r>
              <a:rPr lang="en-US" sz="2200" dirty="0" smtClean="0"/>
              <a:t>question of justice of universe in face of suffering. </a:t>
            </a:r>
          </a:p>
          <a:p>
            <a:r>
              <a:rPr lang="en-US" sz="2200" dirty="0" smtClean="0"/>
              <a:t>(</a:t>
            </a:r>
            <a:r>
              <a:rPr lang="en-US" sz="2200" dirty="0" err="1" smtClean="0"/>
              <a:t>i</a:t>
            </a:r>
            <a:r>
              <a:rPr lang="en-US" sz="2200" dirty="0" smtClean="0"/>
              <a:t>) </a:t>
            </a:r>
            <a:r>
              <a:rPr lang="en-US" sz="2200" dirty="0"/>
              <a:t>Tragic irony = we know more than characters who are immersed in stream of </a:t>
            </a:r>
            <a:r>
              <a:rPr lang="en-US" sz="2200" dirty="0" smtClean="0"/>
              <a:t>events</a:t>
            </a:r>
          </a:p>
          <a:p>
            <a:r>
              <a:rPr lang="en-US" sz="2200" dirty="0" smtClean="0"/>
              <a:t>b. </a:t>
            </a:r>
            <a:r>
              <a:rPr lang="en-US" sz="2200" b="1" dirty="0" smtClean="0"/>
              <a:t>Oedipus’ world turned topsy-turvy </a:t>
            </a:r>
            <a:r>
              <a:rPr lang="en-US" sz="2200" dirty="0" smtClean="0"/>
              <a:t>from greatness, wisdom and kingly service to city to intense suffering due to his unceasing inquiry into the murder of former King Laius. The inquiry develops into a great detective story and investigation of his own identity. By forcing reticent characters to speak Oedipus learns that he is polluter of his plague-ridden city Thebes through his murder of Laius (his true father) and incest with Jocasta (his true mother).  Reacts by self-blinding and exile</a:t>
            </a:r>
          </a:p>
          <a:p>
            <a:r>
              <a:rPr lang="en-US" sz="2200" dirty="0" smtClean="0"/>
              <a:t>c. </a:t>
            </a:r>
            <a:r>
              <a:rPr lang="en-US" sz="2200" b="1" dirty="0" smtClean="0"/>
              <a:t>Process of discovery: </a:t>
            </a:r>
            <a:r>
              <a:rPr lang="en-US" sz="2200" dirty="0" smtClean="0"/>
              <a:t>Oedipus needs to put together pieces presented “randomly” and in flash backs until full picture emerges. </a:t>
            </a:r>
          </a:p>
          <a:p>
            <a:r>
              <a:rPr lang="en-US" sz="2200" b="1" dirty="0" smtClean="0"/>
              <a:t>d. Oedipus is clear sighted and quick thinking when it come to discrete issues but is blind to larger truths. </a:t>
            </a:r>
            <a:endParaRPr lang="en-US" sz="2200" dirty="0" smtClean="0"/>
          </a:p>
          <a:p>
            <a:r>
              <a:rPr lang="en-US" sz="2200" dirty="0" smtClean="0"/>
              <a:t>e. Emphasis for audience is how pieces of “truth” get assembled</a:t>
            </a:r>
          </a:p>
        </p:txBody>
      </p:sp>
    </p:spTree>
    <p:extLst>
      <p:ext uri="{BB962C8B-B14F-4D97-AF65-F5344CB8AC3E}">
        <p14:creationId xmlns="" xmlns:p14="http://schemas.microsoft.com/office/powerpoint/2010/main" val="32277089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28600" y="343429"/>
            <a:ext cx="8763000" cy="6514571"/>
          </a:xfrm>
          <a:prstGeom prst="rect">
            <a:avLst/>
          </a:prstGeom>
          <a:noFill/>
          <a:ln w="9525">
            <a:noFill/>
            <a:miter lim="800000"/>
            <a:headEnd/>
            <a:tailEnd/>
          </a:ln>
        </p:spPr>
      </p:pic>
      <p:sp>
        <p:nvSpPr>
          <p:cNvPr id="3" name="TextBox 2"/>
          <p:cNvSpPr txBox="1"/>
          <p:nvPr/>
        </p:nvSpPr>
        <p:spPr>
          <a:xfrm>
            <a:off x="1752600" y="300335"/>
            <a:ext cx="685800" cy="461665"/>
          </a:xfrm>
          <a:prstGeom prst="rect">
            <a:avLst/>
          </a:prstGeom>
          <a:noFill/>
        </p:spPr>
        <p:txBody>
          <a:bodyPr wrap="square" rtlCol="0">
            <a:spAutoFit/>
          </a:bodyPr>
          <a:lstStyle/>
          <a:p>
            <a:r>
              <a:rPr lang="en-US" sz="2400" dirty="0" smtClean="0"/>
              <a:t>2.</a:t>
            </a:r>
            <a:endParaRPr lang="en-US"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rmAutofit fontScale="90000"/>
          </a:bodyPr>
          <a:lstStyle/>
          <a:p>
            <a:r>
              <a:rPr lang="en-US" dirty="0" smtClean="0"/>
              <a:t>3. How does Oedipus fit into mythology?</a:t>
            </a:r>
            <a:endParaRPr lang="en-US" dirty="0"/>
          </a:p>
        </p:txBody>
      </p:sp>
      <p:sp>
        <p:nvSpPr>
          <p:cNvPr id="3" name="Content Placeholder 2"/>
          <p:cNvSpPr>
            <a:spLocks noGrp="1"/>
          </p:cNvSpPr>
          <p:nvPr>
            <p:ph idx="1"/>
          </p:nvPr>
        </p:nvSpPr>
        <p:spPr>
          <a:xfrm>
            <a:off x="457200" y="1417638"/>
            <a:ext cx="8229600" cy="4525963"/>
          </a:xfrm>
        </p:spPr>
        <p:txBody>
          <a:bodyPr>
            <a:normAutofit fontScale="85000" lnSpcReduction="20000"/>
          </a:bodyPr>
          <a:lstStyle/>
          <a:p>
            <a:pPr marL="0" indent="0">
              <a:buNone/>
            </a:pPr>
            <a:r>
              <a:rPr lang="en-US" dirty="0" smtClean="0"/>
              <a:t>Myth about powerful young man on road to self discovery, encountering challenges and inquiring of the gods about his identity before going to new land where he is crowned king  </a:t>
            </a:r>
          </a:p>
          <a:p>
            <a:pPr marL="0" indent="0">
              <a:buNone/>
            </a:pPr>
            <a:r>
              <a:rPr lang="en-US" dirty="0" smtClean="0"/>
              <a:t>In Oedipus : Young man challenged about birth in home town of Corinth -&gt; undertaking a journey to discover identity -&gt; inquiry at Delphos results in answer that he is fated to kill father -&gt; onset of journey to strange land.  On the road Oedipus meets older regal figure blocking way -&gt; combat and death of opponent and regal train-&gt; ventures to try his luck on riddle of Sphinx which he solves -&gt; venture to Thebes where is crowned king and given </a:t>
            </a:r>
            <a:r>
              <a:rPr lang="en-US" dirty="0" err="1" smtClean="0"/>
              <a:t>Jocasta</a:t>
            </a:r>
            <a:r>
              <a:rPr lang="en-US" dirty="0" smtClean="0"/>
              <a:t> as queen</a:t>
            </a:r>
            <a:endParaRPr lang="en-US" dirty="0"/>
          </a:p>
        </p:txBody>
      </p:sp>
    </p:spTree>
    <p:extLst>
      <p:ext uri="{BB962C8B-B14F-4D97-AF65-F5344CB8AC3E}">
        <p14:creationId xmlns="" xmlns:p14="http://schemas.microsoft.com/office/powerpoint/2010/main" val="221464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4. Is oracle a flexible prediction or preordainment?</a:t>
            </a:r>
            <a:endParaRPr lang="en-US" dirty="0"/>
          </a:p>
        </p:txBody>
      </p:sp>
      <p:sp>
        <p:nvSpPr>
          <p:cNvPr id="3" name="Content Placeholder 2"/>
          <p:cNvSpPr>
            <a:spLocks noGrp="1"/>
          </p:cNvSpPr>
          <p:nvPr>
            <p:ph idx="1"/>
          </p:nvPr>
        </p:nvSpPr>
        <p:spPr>
          <a:xfrm>
            <a:off x="0" y="1600200"/>
            <a:ext cx="9144000" cy="4525963"/>
          </a:xfrm>
        </p:spPr>
        <p:txBody>
          <a:bodyPr/>
          <a:lstStyle/>
          <a:p>
            <a:pPr marL="0" indent="0">
              <a:buNone/>
            </a:pPr>
            <a:r>
              <a:rPr lang="en-US" dirty="0" smtClean="0"/>
              <a:t>Oracle </a:t>
            </a:r>
            <a:r>
              <a:rPr lang="en-US" dirty="0"/>
              <a:t>states the way things are </a:t>
            </a:r>
            <a:r>
              <a:rPr lang="en-US" dirty="0" smtClean="0"/>
              <a:t>or should be but </a:t>
            </a:r>
            <a:r>
              <a:rPr lang="en-US" dirty="0"/>
              <a:t>humans bring about events through their actions </a:t>
            </a:r>
            <a:r>
              <a:rPr lang="en-US" dirty="0" smtClean="0"/>
              <a:t>(Oedipus: “It </a:t>
            </a:r>
            <a:r>
              <a:rPr lang="en-US" dirty="0"/>
              <a:t>was Apollo that brought this bitterness but the hand that struck me was my own.  Why should I see whose vision showed me nothing sweet to see ?”)</a:t>
            </a:r>
          </a:p>
          <a:p>
            <a:pPr marL="0" indent="0">
              <a:buNone/>
            </a:pPr>
            <a:endParaRPr lang="en-US" dirty="0"/>
          </a:p>
        </p:txBody>
      </p:sp>
    </p:spTree>
    <p:extLst>
      <p:ext uri="{BB962C8B-B14F-4D97-AF65-F5344CB8AC3E}">
        <p14:creationId xmlns="" xmlns:p14="http://schemas.microsoft.com/office/powerpoint/2010/main" val="33444190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1143000"/>
          </a:xfrm>
        </p:spPr>
        <p:txBody>
          <a:bodyPr>
            <a:noAutofit/>
          </a:bodyPr>
          <a:lstStyle/>
          <a:p>
            <a:r>
              <a:rPr lang="en-US" sz="3200" dirty="0" smtClean="0"/>
              <a:t>5. Riddle of Sphinx: </a:t>
            </a:r>
            <a:br>
              <a:rPr lang="en-US" sz="3200" dirty="0" smtClean="0"/>
            </a:br>
            <a:r>
              <a:rPr lang="en-US" sz="2800" dirty="0" smtClean="0"/>
              <a:t>dangerous half bird / half women (wings, claws and human face) lures young men, particularly Thebans, during their travels, to try to solve her riddle and then kills them when they can’t. Thebes is thus in permanent state of siege. Oedipus, despairing of finding fellowship, tries to solves riddle, succeeds and Sphinx kills herself</a:t>
            </a:r>
            <a:endParaRPr lang="en-US" sz="2800" dirty="0"/>
          </a:p>
        </p:txBody>
      </p:sp>
      <p:sp>
        <p:nvSpPr>
          <p:cNvPr id="3" name="Content Placeholder 2"/>
          <p:cNvSpPr>
            <a:spLocks noGrp="1"/>
          </p:cNvSpPr>
          <p:nvPr>
            <p:ph idx="1"/>
          </p:nvPr>
        </p:nvSpPr>
        <p:spPr>
          <a:xfrm>
            <a:off x="0" y="3246437"/>
            <a:ext cx="5562600" cy="4525963"/>
          </a:xfrm>
        </p:spPr>
        <p:txBody>
          <a:bodyPr>
            <a:normAutofit/>
          </a:bodyPr>
          <a:lstStyle/>
          <a:p>
            <a:pPr>
              <a:buNone/>
            </a:pPr>
            <a:r>
              <a:rPr lang="en-US" sz="2800" dirty="0" smtClean="0"/>
              <a:t>	</a:t>
            </a:r>
            <a:r>
              <a:rPr lang="en-US" sz="2400" dirty="0" smtClean="0"/>
              <a:t>Riddle: What speaks with one voice but goes on four feet in morning, 2 feet at mid-day and 3 feet in evening and goes more slowly on four feet than two? Oedipus or man</a:t>
            </a:r>
          </a:p>
          <a:p>
            <a:pPr>
              <a:buNone/>
            </a:pPr>
            <a:r>
              <a:rPr lang="en-US" sz="2400" dirty="0" smtClean="0"/>
              <a:t>	How does this fit Oedipus? Infant put out to die, headstrong adult; groping blind old man</a:t>
            </a:r>
            <a:endParaRPr lang="en-US" sz="2400" dirty="0"/>
          </a:p>
        </p:txBody>
      </p:sp>
      <p:pic>
        <p:nvPicPr>
          <p:cNvPr id="1026" name="Picture 2"/>
          <p:cNvPicPr>
            <a:picLocks noChangeAspect="1" noChangeArrowheads="1"/>
          </p:cNvPicPr>
          <p:nvPr/>
        </p:nvPicPr>
        <p:blipFill>
          <a:blip r:embed="rId2" cstate="print"/>
          <a:srcRect/>
          <a:stretch>
            <a:fillRect/>
          </a:stretch>
        </p:blipFill>
        <p:spPr bwMode="auto">
          <a:xfrm>
            <a:off x="6096000" y="3210746"/>
            <a:ext cx="2078101" cy="3494853"/>
          </a:xfrm>
          <a:prstGeom prst="rect">
            <a:avLst/>
          </a:prstGeom>
          <a:noFill/>
          <a:ln w="9525">
            <a:noFill/>
            <a:miter lim="800000"/>
            <a:headEnd/>
            <a:tailEnd/>
          </a:ln>
        </p:spPr>
      </p:pic>
    </p:spTree>
    <p:extLst>
      <p:ext uri="{BB962C8B-B14F-4D97-AF65-F5344CB8AC3E}">
        <p14:creationId xmlns="" xmlns:p14="http://schemas.microsoft.com/office/powerpoint/2010/main" val="42761905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r>
              <a:rPr lang="en-US" dirty="0" smtClean="0"/>
              <a:t>6. Flaws of incredulity in play…… </a:t>
            </a:r>
            <a:r>
              <a:rPr lang="en-US" dirty="0"/>
              <a:t>or when we must suspend disbelief</a:t>
            </a:r>
            <a:br>
              <a:rPr lang="en-US" dirty="0"/>
            </a:br>
            <a:endParaRPr lang="en-US" dirty="0"/>
          </a:p>
        </p:txBody>
      </p:sp>
      <p:sp>
        <p:nvSpPr>
          <p:cNvPr id="3" name="Content Placeholder 2"/>
          <p:cNvSpPr>
            <a:spLocks noGrp="1"/>
          </p:cNvSpPr>
          <p:nvPr>
            <p:ph idx="1"/>
          </p:nvPr>
        </p:nvSpPr>
        <p:spPr>
          <a:xfrm>
            <a:off x="457200" y="1722437"/>
            <a:ext cx="8229600" cy="4525963"/>
          </a:xfrm>
        </p:spPr>
        <p:txBody>
          <a:bodyPr>
            <a:normAutofit fontScale="77500" lnSpcReduction="20000"/>
          </a:bodyPr>
          <a:lstStyle/>
          <a:p>
            <a:pPr marL="457200" indent="-457200"/>
            <a:r>
              <a:rPr lang="en-US" dirty="0" smtClean="0"/>
              <a:t>Oedipus </a:t>
            </a:r>
            <a:r>
              <a:rPr lang="en-US" dirty="0"/>
              <a:t>never mentioned encounter at cross-roads</a:t>
            </a:r>
          </a:p>
          <a:p>
            <a:pPr marL="457200" indent="-457200"/>
            <a:r>
              <a:rPr lang="en-US" dirty="0"/>
              <a:t>No one ever investigated Laius killing </a:t>
            </a:r>
            <a:r>
              <a:rPr lang="en-US" dirty="0" smtClean="0"/>
              <a:t>before. Preoccupied by other matters ?</a:t>
            </a:r>
            <a:endParaRPr lang="en-US" dirty="0"/>
          </a:p>
          <a:p>
            <a:pPr marL="457200" indent="-457200"/>
            <a:r>
              <a:rPr lang="en-US" dirty="0"/>
              <a:t>Neither he nor Jocasta talked about scarred </a:t>
            </a:r>
            <a:r>
              <a:rPr lang="en-US" dirty="0" smtClean="0"/>
              <a:t>foot</a:t>
            </a:r>
          </a:p>
          <a:p>
            <a:pPr marL="457200" indent="-457200"/>
            <a:r>
              <a:rPr lang="en-US" dirty="0" smtClean="0"/>
              <a:t>Coincidences: Sole </a:t>
            </a:r>
            <a:r>
              <a:rPr lang="en-US" dirty="0"/>
              <a:t>witness to Laius slaying </a:t>
            </a:r>
            <a:r>
              <a:rPr lang="en-US" dirty="0" smtClean="0"/>
              <a:t>= </a:t>
            </a:r>
            <a:r>
              <a:rPr lang="en-US" dirty="0"/>
              <a:t>Herdsman given </a:t>
            </a:r>
            <a:r>
              <a:rPr lang="en-US" dirty="0" smtClean="0"/>
              <a:t>Oedipus at birth; </a:t>
            </a:r>
            <a:r>
              <a:rPr lang="en-US" dirty="0"/>
              <a:t>Messenger from Corinth = recipient </a:t>
            </a:r>
            <a:r>
              <a:rPr lang="en-US" dirty="0" smtClean="0"/>
              <a:t>of </a:t>
            </a:r>
            <a:r>
              <a:rPr lang="en-US" dirty="0"/>
              <a:t>infant from Herdsman</a:t>
            </a:r>
          </a:p>
          <a:p>
            <a:pPr marL="457200" indent="-457200"/>
            <a:r>
              <a:rPr lang="en-US" dirty="0" smtClean="0"/>
              <a:t>Sole remaining witness </a:t>
            </a:r>
            <a:r>
              <a:rPr lang="en-US" dirty="0"/>
              <a:t>to killing of Laius took awfully long time to get back to </a:t>
            </a:r>
            <a:r>
              <a:rPr lang="en-US" dirty="0" smtClean="0"/>
              <a:t>Thebes and lied about slaying of Laius by band of robbers. Finally, then </a:t>
            </a:r>
            <a:r>
              <a:rPr lang="en-US" dirty="0"/>
              <a:t>on seeing Oedipus </a:t>
            </a:r>
            <a:r>
              <a:rPr lang="en-US" dirty="0" smtClean="0"/>
              <a:t>as king asked </a:t>
            </a:r>
            <a:r>
              <a:rPr lang="en-US" dirty="0"/>
              <a:t>to be sent out of town</a:t>
            </a:r>
          </a:p>
          <a:p>
            <a:pPr marL="457200" indent="-457200"/>
            <a:r>
              <a:rPr lang="en-US" dirty="0" err="1"/>
              <a:t>Teiriesias</a:t>
            </a:r>
            <a:r>
              <a:rPr lang="en-US" dirty="0"/>
              <a:t> </a:t>
            </a:r>
            <a:r>
              <a:rPr lang="en-US" dirty="0" smtClean="0"/>
              <a:t>knew all along but never </a:t>
            </a:r>
            <a:r>
              <a:rPr lang="en-US" dirty="0"/>
              <a:t>said anything about </a:t>
            </a:r>
            <a:r>
              <a:rPr lang="en-US" dirty="0" smtClean="0"/>
              <a:t>Oedipus</a:t>
            </a:r>
            <a:endParaRPr lang="en-US" dirty="0"/>
          </a:p>
          <a:p>
            <a:pPr marL="457200" indent="-457200"/>
            <a:endParaRPr lang="en-US" sz="3600" dirty="0"/>
          </a:p>
          <a:p>
            <a:endParaRPr lang="en-US" dirty="0"/>
          </a:p>
        </p:txBody>
      </p:sp>
    </p:spTree>
    <p:extLst>
      <p:ext uri="{BB962C8B-B14F-4D97-AF65-F5344CB8AC3E}">
        <p14:creationId xmlns="" xmlns:p14="http://schemas.microsoft.com/office/powerpoint/2010/main" val="1221749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fontScale="90000"/>
          </a:bodyPr>
          <a:lstStyle/>
          <a:p>
            <a:r>
              <a:rPr lang="en-US" sz="4000" dirty="0" smtClean="0"/>
              <a:t>A. Classical Athenian Theater in Age of Pericles </a:t>
            </a:r>
            <a:r>
              <a:rPr lang="en-US" dirty="0" smtClean="0"/>
              <a:t/>
            </a:r>
            <a:br>
              <a:rPr lang="en-US" dirty="0" smtClean="0"/>
            </a:br>
            <a:r>
              <a:rPr lang="en-US" sz="2200" dirty="0" smtClean="0"/>
              <a:t>(defeat of Persia, 480, to defeat of Athens in </a:t>
            </a:r>
            <a:r>
              <a:rPr lang="en-US" sz="2200" dirty="0" err="1" smtClean="0"/>
              <a:t>Peloponissan</a:t>
            </a:r>
            <a:r>
              <a:rPr lang="en-US" sz="2200" dirty="0" smtClean="0"/>
              <a:t> Wars, 410)</a:t>
            </a:r>
            <a:br>
              <a:rPr lang="en-US" sz="2200" dirty="0" smtClean="0"/>
            </a:br>
            <a:r>
              <a:rPr lang="en-US" sz="2200" dirty="0" smtClean="0"/>
              <a:t> </a:t>
            </a:r>
            <a:endParaRPr lang="en-US" sz="2200" dirty="0"/>
          </a:p>
        </p:txBody>
      </p:sp>
      <p:sp>
        <p:nvSpPr>
          <p:cNvPr id="3" name="Content Placeholder 2"/>
          <p:cNvSpPr>
            <a:spLocks noGrp="1"/>
          </p:cNvSpPr>
          <p:nvPr>
            <p:ph idx="1"/>
          </p:nvPr>
        </p:nvSpPr>
        <p:spPr>
          <a:xfrm>
            <a:off x="-381000" y="762000"/>
            <a:ext cx="9639300" cy="5440363"/>
          </a:xfrm>
        </p:spPr>
        <p:txBody>
          <a:bodyPr>
            <a:noAutofit/>
          </a:bodyPr>
          <a:lstStyle/>
          <a:p>
            <a:r>
              <a:rPr lang="en-US" sz="2000" b="1" dirty="0" smtClean="0"/>
              <a:t>1. Oldest extant body of theatrical work in Western literature. </a:t>
            </a:r>
          </a:p>
          <a:p>
            <a:r>
              <a:rPr lang="en-US" sz="2000" dirty="0" smtClean="0"/>
              <a:t>(a) Arose from choral festival celebration of </a:t>
            </a:r>
            <a:r>
              <a:rPr lang="en-US" sz="2000" dirty="0" err="1" smtClean="0"/>
              <a:t>Dionysis</a:t>
            </a:r>
            <a:r>
              <a:rPr lang="en-US" sz="2000" dirty="0" smtClean="0"/>
              <a:t> (= god of wine, fertility and drama).  Grows into main cultural event of year: communal </a:t>
            </a:r>
            <a:r>
              <a:rPr lang="en-US" sz="2000" dirty="0"/>
              <a:t>or civic affair (social and moral experience for society</a:t>
            </a:r>
            <a:r>
              <a:rPr lang="en-US" sz="2000" dirty="0" smtClean="0"/>
              <a:t>), </a:t>
            </a:r>
            <a:r>
              <a:rPr lang="en-US" sz="2000" dirty="0"/>
              <a:t>rather than </a:t>
            </a:r>
            <a:r>
              <a:rPr lang="en-US" sz="2000" dirty="0" smtClean="0"/>
              <a:t>(</a:t>
            </a:r>
            <a:r>
              <a:rPr lang="en-US" sz="2000" dirty="0" err="1" smtClean="0"/>
              <a:t>i</a:t>
            </a:r>
            <a:r>
              <a:rPr lang="en-US" sz="2000" dirty="0" smtClean="0"/>
              <a:t>) personal </a:t>
            </a:r>
            <a:r>
              <a:rPr lang="en-US" sz="2000" dirty="0"/>
              <a:t>entertainment / intellectual challenge of modern drama or </a:t>
            </a:r>
            <a:r>
              <a:rPr lang="en-US" sz="2000" dirty="0" smtClean="0"/>
              <a:t>(ii) unchanging </a:t>
            </a:r>
            <a:r>
              <a:rPr lang="en-US" sz="2000" dirty="0"/>
              <a:t>ritual of a religious service. Attendance a social duty</a:t>
            </a:r>
            <a:r>
              <a:rPr lang="en-US" sz="2000" dirty="0" smtClean="0"/>
              <a:t>.</a:t>
            </a:r>
          </a:p>
          <a:p>
            <a:r>
              <a:rPr lang="en-US" sz="2000" dirty="0" smtClean="0"/>
              <a:t>(b) Works place special </a:t>
            </a:r>
            <a:r>
              <a:rPr lang="en-US" sz="2000" dirty="0"/>
              <a:t>emphasis </a:t>
            </a:r>
            <a:r>
              <a:rPr lang="en-US" sz="2000" dirty="0" smtClean="0"/>
              <a:t>on powers </a:t>
            </a:r>
            <a:r>
              <a:rPr lang="en-US" sz="2000" dirty="0"/>
              <a:t>of speech and </a:t>
            </a:r>
            <a:r>
              <a:rPr lang="en-US" sz="2000" dirty="0" smtClean="0"/>
              <a:t>debate which all citizens are expected to master. </a:t>
            </a:r>
          </a:p>
          <a:p>
            <a:r>
              <a:rPr lang="en-US" sz="2000" b="1" dirty="0" smtClean="0"/>
              <a:t>2. Theatric presentation</a:t>
            </a:r>
            <a:r>
              <a:rPr lang="en-US" sz="2000" dirty="0" smtClean="0"/>
              <a:t>: </a:t>
            </a:r>
          </a:p>
          <a:p>
            <a:r>
              <a:rPr lang="en-US" sz="2000" dirty="0" smtClean="0"/>
              <a:t>(a) theater = </a:t>
            </a:r>
            <a:r>
              <a:rPr lang="en-US" sz="2000" dirty="0" err="1" smtClean="0"/>
              <a:t>amphitheatre</a:t>
            </a:r>
            <a:r>
              <a:rPr lang="en-US" sz="2000" dirty="0" smtClean="0"/>
              <a:t>, a </a:t>
            </a:r>
            <a:r>
              <a:rPr lang="en-US" sz="2000" i="1" dirty="0" smtClean="0"/>
              <a:t>semicircular sloping structure, </a:t>
            </a:r>
            <a:r>
              <a:rPr lang="en-US" sz="2000" dirty="0" smtClean="0"/>
              <a:t>built in to hillside near top of hill (acropolis) and seating up to 17,000 spectators.  Consists of: orchestra, a flat playing space; skene, stage house behind and higher than orchestra and housing props and waiting actors; and sloped seating. Unobstructed sight lines and excellent acoustics. </a:t>
            </a:r>
          </a:p>
          <a:p>
            <a:r>
              <a:rPr lang="en-US" sz="2000" dirty="0" smtClean="0"/>
              <a:t>(b) actors  = protagonist and subsidiary 1-2 actors each wearing mask for easy identification and performed by male using gestures and tone with little movement; </a:t>
            </a:r>
          </a:p>
          <a:p>
            <a:r>
              <a:rPr lang="en-US" sz="2000" dirty="0" smtClean="0"/>
              <a:t>(c) choral singing, dancing accompanied by flute, drum and harp; </a:t>
            </a:r>
          </a:p>
          <a:p>
            <a:r>
              <a:rPr lang="en-US" sz="2000" dirty="0" smtClean="0"/>
              <a:t>(d) audience votes on best tragedy out 12-15 performed at each yearly festival; </a:t>
            </a:r>
          </a:p>
          <a:p>
            <a:r>
              <a:rPr lang="en-US" sz="2000" dirty="0" smtClean="0"/>
              <a:t>(e) finances: committee chooses a rich patron to sponsor play including choosing a playwright, admission charges but poor get subsidy</a:t>
            </a:r>
          </a:p>
        </p:txBody>
      </p:sp>
      <p:pic>
        <p:nvPicPr>
          <p:cNvPr id="4" name="Middle ages 1.mp3">
            <a:hlinkClick r:id="" action="ppaction://media"/>
          </p:cNvPr>
          <p:cNvPicPr>
            <a:picLocks noChangeAspect="1"/>
          </p:cNvPicPr>
          <p:nvPr>
            <a:audioFile r:link="rId1"/>
            <p:extLst>
              <p:ext uri="{DAA4B4D4-6D71-4841-9C94-3DE7FCFB9230}">
                <p14:media xmlns="" xmlns:p14="http://schemas.microsoft.com/office/powerpoint/2010/main" r:embed="rId3"/>
              </p:ext>
            </p:extLst>
          </p:nvPr>
        </p:nvPicPr>
        <p:blipFill>
          <a:blip r:embed="rId4" cstate="print"/>
          <a:stretch>
            <a:fillRect/>
          </a:stretch>
        </p:blipFill>
        <p:spPr>
          <a:xfrm>
            <a:off x="8305800" y="6324600"/>
            <a:ext cx="609600" cy="609600"/>
          </a:xfrm>
          <a:prstGeom prst="rect">
            <a:avLst/>
          </a:prstGeom>
        </p:spPr>
      </p:pic>
    </p:spTree>
    <p:extLst>
      <p:ext uri="{BB962C8B-B14F-4D97-AF65-F5344CB8AC3E}">
        <p14:creationId xmlns="" xmlns:p14="http://schemas.microsoft.com/office/powerpoint/2010/main" val="32883066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67"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3600" dirty="0" smtClean="0"/>
              <a:t>7. What is learned from this tragedy?</a:t>
            </a:r>
            <a:endParaRPr lang="en-US" sz="3600" dirty="0"/>
          </a:p>
        </p:txBody>
      </p:sp>
      <p:sp>
        <p:nvSpPr>
          <p:cNvPr id="3" name="Content Placeholder 2"/>
          <p:cNvSpPr>
            <a:spLocks noGrp="1"/>
          </p:cNvSpPr>
          <p:nvPr>
            <p:ph idx="1"/>
          </p:nvPr>
        </p:nvSpPr>
        <p:spPr>
          <a:xfrm>
            <a:off x="0" y="685800"/>
            <a:ext cx="9144000" cy="4525963"/>
          </a:xfrm>
        </p:spPr>
        <p:txBody>
          <a:bodyPr>
            <a:noAutofit/>
          </a:bodyPr>
          <a:lstStyle/>
          <a:p>
            <a:pPr marL="0" indent="0">
              <a:buNone/>
            </a:pPr>
            <a:r>
              <a:rPr lang="en-US" sz="2200" b="1" dirty="0" smtClean="0"/>
              <a:t>Oedipus</a:t>
            </a:r>
            <a:r>
              <a:rPr lang="en-US" sz="2200" dirty="0" smtClean="0"/>
              <a:t>: (</a:t>
            </a:r>
            <a:r>
              <a:rPr lang="en-US" sz="2200" dirty="0" err="1" smtClean="0"/>
              <a:t>i</a:t>
            </a:r>
            <a:r>
              <a:rPr lang="en-US" sz="2200" dirty="0" smtClean="0"/>
              <a:t>) from nastiness, hot </a:t>
            </a:r>
            <a:r>
              <a:rPr lang="en-US" sz="2200" smtClean="0"/>
              <a:t>temper with </a:t>
            </a:r>
            <a:r>
              <a:rPr lang="en-US" sz="2200" dirty="0" smtClean="0"/>
              <a:t>rash accusations to humility, calmness and new clarity; </a:t>
            </a:r>
          </a:p>
          <a:p>
            <a:pPr marL="0" indent="0">
              <a:buNone/>
            </a:pPr>
            <a:r>
              <a:rPr lang="en-US" sz="2200" dirty="0" smtClean="0"/>
              <a:t>(ii) man’s vulnerability is </a:t>
            </a:r>
            <a:r>
              <a:rPr lang="en-US" sz="2200" dirty="0"/>
              <a:t>due to </a:t>
            </a:r>
            <a:r>
              <a:rPr lang="en-US" sz="2200" dirty="0" smtClean="0"/>
              <a:t>ignorance or blindness about himself; </a:t>
            </a:r>
          </a:p>
          <a:p>
            <a:pPr marL="0" indent="0">
              <a:buNone/>
            </a:pPr>
            <a:r>
              <a:rPr lang="en-US" sz="2200" dirty="0" smtClean="0"/>
              <a:t>iii) man is fated, often unjustly, but is ultimately free to act: “It was Apollo that brought this bitterness but the hand that struck me was my own.  Why should I see whose vision showed me nothing sweet to see?”</a:t>
            </a:r>
          </a:p>
          <a:p>
            <a:pPr marL="0" indent="0">
              <a:buNone/>
            </a:pPr>
            <a:r>
              <a:rPr lang="en-US" sz="2200" b="1" dirty="0" smtClean="0"/>
              <a:t>Audience</a:t>
            </a:r>
            <a:r>
              <a:rPr lang="en-US" sz="2200" dirty="0" smtClean="0"/>
              <a:t>: (</a:t>
            </a:r>
            <a:r>
              <a:rPr lang="en-US" sz="2200" dirty="0" err="1" smtClean="0"/>
              <a:t>i</a:t>
            </a:r>
            <a:r>
              <a:rPr lang="en-US" sz="2200" dirty="0" smtClean="0"/>
              <a:t>) Realization that there was no motive for Oedipus doing evil (was ignorant of situation in Thebes thus “more sinned against than sinning”); </a:t>
            </a:r>
          </a:p>
          <a:p>
            <a:pPr marL="0" indent="0">
              <a:buNone/>
            </a:pPr>
            <a:r>
              <a:rPr lang="en-US" sz="2200" dirty="0" smtClean="0"/>
              <a:t>(ii) Riddle of world: Prophesy is not preordainment (Oedipus had choice in undertaking journeys to Delphos and Thebes and marrying after oracle)         (iii) What a man does and becomes results from his innate humanity:  (a) self-exile from Thebes but still maintaining caring for others (especially daughters); (b) audience knows from myth that at end of life of blind wandering Oedipus will die as demi-god of Athens.</a:t>
            </a:r>
          </a:p>
          <a:p>
            <a:pPr marL="0" indent="0">
              <a:buNone/>
            </a:pPr>
            <a:r>
              <a:rPr lang="en-US" sz="2200" dirty="0" smtClean="0"/>
              <a:t>(iv) To “choose life” and bear out destiny’s burden is a victory in defeat</a:t>
            </a:r>
          </a:p>
          <a:p>
            <a:pPr marL="0" indent="0">
              <a:buNone/>
            </a:pPr>
            <a:r>
              <a:rPr lang="en-US" sz="2200" b="1" dirty="0" smtClean="0"/>
              <a:t>Chorus:</a:t>
            </a:r>
            <a:r>
              <a:rPr lang="en-US" sz="2200" dirty="0" smtClean="0"/>
              <a:t> “Count no mortal happy till he dies secure from pain” </a:t>
            </a:r>
            <a:endParaRPr lang="en-US" sz="2200" dirty="0"/>
          </a:p>
        </p:txBody>
      </p:sp>
    </p:spTree>
    <p:extLst>
      <p:ext uri="{BB962C8B-B14F-4D97-AF65-F5344CB8AC3E}">
        <p14:creationId xmlns="" xmlns:p14="http://schemas.microsoft.com/office/powerpoint/2010/main" val="28248620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9448800" cy="4953000"/>
          </a:xfrm>
        </p:spPr>
        <p:txBody>
          <a:bodyPr>
            <a:noAutofit/>
          </a:bodyPr>
          <a:lstStyle/>
          <a:p>
            <a:pPr>
              <a:lnSpc>
                <a:spcPct val="120000"/>
              </a:lnSpc>
            </a:pPr>
            <a:r>
              <a:rPr lang="en-US" sz="2000" b="1" dirty="0" smtClean="0"/>
              <a:t>3. </a:t>
            </a:r>
            <a:r>
              <a:rPr lang="en-US" sz="2000" b="1" dirty="0"/>
              <a:t>Theater </a:t>
            </a:r>
            <a:r>
              <a:rPr lang="en-US" sz="2000" b="1" dirty="0" smtClean="0"/>
              <a:t>of tragedy explores </a:t>
            </a:r>
            <a:r>
              <a:rPr lang="en-US" sz="2000" b="1" dirty="0"/>
              <a:t>the underpinnings of an </a:t>
            </a:r>
            <a:r>
              <a:rPr lang="en-US" sz="2000" b="1" dirty="0" smtClean="0"/>
              <a:t>orderly and </a:t>
            </a:r>
            <a:r>
              <a:rPr lang="en-US" sz="2000" b="1" dirty="0"/>
              <a:t>largely secular society</a:t>
            </a:r>
            <a:r>
              <a:rPr lang="en-US" sz="2000" dirty="0"/>
              <a:t> based on human dignity and brilliance of </a:t>
            </a:r>
            <a:r>
              <a:rPr lang="en-US" sz="2000" dirty="0" smtClean="0"/>
              <a:t>intellect.  However balance </a:t>
            </a:r>
            <a:r>
              <a:rPr lang="en-US" sz="2000" dirty="0"/>
              <a:t>in </a:t>
            </a:r>
            <a:r>
              <a:rPr lang="en-US" sz="2000" dirty="0" smtClean="0"/>
              <a:t>character or </a:t>
            </a:r>
            <a:r>
              <a:rPr lang="en-US" sz="2000" i="1" dirty="0"/>
              <a:t>dike</a:t>
            </a:r>
            <a:r>
              <a:rPr lang="en-US" sz="2000" dirty="0"/>
              <a:t> </a:t>
            </a:r>
            <a:r>
              <a:rPr lang="en-US" sz="2000" dirty="0" smtClean="0"/>
              <a:t>can </a:t>
            </a:r>
            <a:r>
              <a:rPr lang="en-US" sz="2000" dirty="0"/>
              <a:t>be destroyed by </a:t>
            </a:r>
            <a:r>
              <a:rPr lang="en-US" sz="2000" dirty="0" smtClean="0"/>
              <a:t>exaggerated </a:t>
            </a:r>
            <a:r>
              <a:rPr lang="en-US" sz="2000" dirty="0"/>
              <a:t>pride </a:t>
            </a:r>
            <a:r>
              <a:rPr lang="en-US" sz="2000" dirty="0" smtClean="0"/>
              <a:t>&amp; arrogance (or </a:t>
            </a:r>
            <a:r>
              <a:rPr lang="en-US" sz="2000" i="1" dirty="0" smtClean="0"/>
              <a:t>hubris)</a:t>
            </a:r>
            <a:r>
              <a:rPr lang="en-US" sz="2000" dirty="0" smtClean="0"/>
              <a:t> and errors </a:t>
            </a:r>
            <a:r>
              <a:rPr lang="en-US" sz="2000" dirty="0"/>
              <a:t>of </a:t>
            </a:r>
            <a:r>
              <a:rPr lang="en-US" sz="2000" dirty="0" smtClean="0"/>
              <a:t>judgment (or </a:t>
            </a:r>
            <a:r>
              <a:rPr lang="en-US" sz="2000" i="1" dirty="0"/>
              <a:t>hamartia</a:t>
            </a:r>
            <a:r>
              <a:rPr lang="en-US" sz="2000" dirty="0"/>
              <a:t> ) </a:t>
            </a:r>
            <a:r>
              <a:rPr lang="en-US" sz="2000" dirty="0" smtClean="0"/>
              <a:t>which then can lead to </a:t>
            </a:r>
            <a:r>
              <a:rPr lang="en-US" sz="2000" dirty="0"/>
              <a:t>social catastrophe</a:t>
            </a:r>
          </a:p>
          <a:p>
            <a:pPr>
              <a:lnSpc>
                <a:spcPct val="120000"/>
              </a:lnSpc>
            </a:pPr>
            <a:r>
              <a:rPr lang="en-US" sz="2000" b="1" dirty="0" smtClean="0"/>
              <a:t>4. </a:t>
            </a:r>
            <a:r>
              <a:rPr lang="en-US" sz="2000" b="1" dirty="0"/>
              <a:t>Tragedy considered highest art</a:t>
            </a:r>
            <a:r>
              <a:rPr lang="en-US" sz="2000" i="1" dirty="0"/>
              <a:t>:</a:t>
            </a:r>
            <a:r>
              <a:rPr lang="en-US" sz="2000" dirty="0"/>
              <a:t> </a:t>
            </a:r>
            <a:endParaRPr lang="en-US" sz="2000" dirty="0" smtClean="0"/>
          </a:p>
          <a:p>
            <a:pPr>
              <a:lnSpc>
                <a:spcPct val="120000"/>
              </a:lnSpc>
            </a:pPr>
            <a:r>
              <a:rPr lang="en-US" sz="2000" dirty="0" smtClean="0"/>
              <a:t>(a) imitation </a:t>
            </a:r>
            <a:r>
              <a:rPr lang="en-US" sz="2000" dirty="0"/>
              <a:t>of life experience that is serious, important and </a:t>
            </a:r>
            <a:r>
              <a:rPr lang="en-US" sz="2000" dirty="0" smtClean="0"/>
              <a:t>complete </a:t>
            </a:r>
            <a:r>
              <a:rPr lang="en-US" sz="2000" dirty="0"/>
              <a:t>in itself (unity of time, place and purpose) with no comic relief.  Evokes pity that action has occurred, fear that action could happen to </a:t>
            </a:r>
            <a:r>
              <a:rPr lang="en-US" sz="2000" dirty="0" smtClean="0"/>
              <a:t>them, </a:t>
            </a:r>
            <a:r>
              <a:rPr lang="en-US" sz="2000" dirty="0"/>
              <a:t>and ends in resolution </a:t>
            </a:r>
            <a:r>
              <a:rPr lang="en-US" sz="2000" dirty="0" smtClean="0"/>
              <a:t>with </a:t>
            </a:r>
            <a:r>
              <a:rPr lang="en-US" sz="2000" dirty="0"/>
              <a:t>new understanding of world.  </a:t>
            </a:r>
            <a:endParaRPr lang="en-US" sz="2000" dirty="0" smtClean="0"/>
          </a:p>
          <a:p>
            <a:pPr>
              <a:lnSpc>
                <a:spcPct val="120000"/>
              </a:lnSpc>
            </a:pPr>
            <a:r>
              <a:rPr lang="en-US" sz="2000" dirty="0" smtClean="0"/>
              <a:t>(b) Plots </a:t>
            </a:r>
            <a:r>
              <a:rPr lang="en-US" sz="2000" dirty="0"/>
              <a:t>are well known from myth or </a:t>
            </a:r>
            <a:r>
              <a:rPr lang="en-US" sz="2000" dirty="0" smtClean="0"/>
              <a:t>legends </a:t>
            </a:r>
            <a:r>
              <a:rPr lang="en-US" sz="2000" dirty="0"/>
              <a:t>about familiar figures in </a:t>
            </a:r>
            <a:r>
              <a:rPr lang="en-US" sz="2000" dirty="0" err="1"/>
              <a:t>Mycenean</a:t>
            </a:r>
            <a:r>
              <a:rPr lang="en-US" sz="2000" dirty="0"/>
              <a:t> civilization almost a </a:t>
            </a:r>
            <a:r>
              <a:rPr lang="en-US" sz="2000" dirty="0" err="1" smtClean="0"/>
              <a:t>millenium</a:t>
            </a:r>
            <a:r>
              <a:rPr lang="en-US" sz="2000" dirty="0" smtClean="0"/>
              <a:t> </a:t>
            </a:r>
            <a:r>
              <a:rPr lang="en-US" sz="2000" dirty="0"/>
              <a:t>before (Agamemnon, Ajax and Achilles of Trojan war; Oedipus of Thebes; Theseus of </a:t>
            </a:r>
            <a:r>
              <a:rPr lang="en-US" sz="2000" dirty="0" smtClean="0"/>
              <a:t>Athens). Value of </a:t>
            </a:r>
            <a:r>
              <a:rPr lang="en-US" sz="2000" dirty="0"/>
              <a:t>play judged by its dramatic skill, character delineation and poetic excellence. </a:t>
            </a:r>
            <a:endParaRPr lang="en-US" sz="2000" dirty="0" smtClean="0"/>
          </a:p>
          <a:p>
            <a:pPr>
              <a:lnSpc>
                <a:spcPct val="120000"/>
              </a:lnSpc>
            </a:pPr>
            <a:r>
              <a:rPr lang="en-US" sz="2000" dirty="0" smtClean="0"/>
              <a:t>(c)  Comedies spoofing Gods or leaders performed at end of 3-4 daily tragedies</a:t>
            </a:r>
            <a:endParaRPr lang="en-US" sz="2000" dirty="0"/>
          </a:p>
          <a:p>
            <a:endParaRPr lang="en-US" sz="1600" dirty="0"/>
          </a:p>
        </p:txBody>
      </p:sp>
      <p:pic>
        <p:nvPicPr>
          <p:cNvPr id="5" name="Middle ages 1.mp3">
            <a:hlinkClick r:id="" action="ppaction://media"/>
          </p:cNvPr>
          <p:cNvPicPr>
            <a:picLocks noChangeAspect="1"/>
          </p:cNvPicPr>
          <p:nvPr>
            <a:audioFile r:link="rId1"/>
            <p:extLst>
              <p:ext uri="{DAA4B4D4-6D71-4841-9C94-3DE7FCFB9230}">
                <p14:media xmlns="" xmlns:p14="http://schemas.microsoft.com/office/powerpoint/2010/main" r:embed="rId3"/>
              </p:ext>
            </p:extLst>
          </p:nvPr>
        </p:nvPicPr>
        <p:blipFill>
          <a:blip r:embed="rId4" cstate="print"/>
          <a:stretch>
            <a:fillRect/>
          </a:stretch>
        </p:blipFill>
        <p:spPr>
          <a:xfrm>
            <a:off x="8229600" y="152400"/>
            <a:ext cx="609600" cy="609600"/>
          </a:xfrm>
          <a:prstGeom prst="rect">
            <a:avLst/>
          </a:prstGeom>
        </p:spPr>
      </p:pic>
      <p:sp>
        <p:nvSpPr>
          <p:cNvPr id="2" name="TextBox 1"/>
          <p:cNvSpPr txBox="1"/>
          <p:nvPr/>
        </p:nvSpPr>
        <p:spPr>
          <a:xfrm>
            <a:off x="228600" y="23336"/>
            <a:ext cx="8001000" cy="1077218"/>
          </a:xfrm>
          <a:prstGeom prst="rect">
            <a:avLst/>
          </a:prstGeom>
          <a:noFill/>
        </p:spPr>
        <p:txBody>
          <a:bodyPr wrap="square" rtlCol="0">
            <a:spAutoFit/>
          </a:bodyPr>
          <a:lstStyle/>
          <a:p>
            <a:r>
              <a:rPr lang="en-US" sz="1600" b="1" dirty="0"/>
              <a:t>Only extant musical </a:t>
            </a:r>
            <a:r>
              <a:rPr lang="en-US" sz="1600" b="1" dirty="0" smtClean="0"/>
              <a:t>fragment: </a:t>
            </a:r>
            <a:r>
              <a:rPr lang="en-US" sz="1600" dirty="0" err="1" smtClean="0"/>
              <a:t>Stasimon</a:t>
            </a:r>
            <a:r>
              <a:rPr lang="en-US" sz="1600" dirty="0" smtClean="0"/>
              <a:t> (or </a:t>
            </a:r>
            <a:r>
              <a:rPr lang="en-US" sz="1600" dirty="0"/>
              <a:t>static) Chorus </a:t>
            </a:r>
            <a:r>
              <a:rPr lang="en-US" sz="1600" dirty="0" smtClean="0"/>
              <a:t>of Euripides</a:t>
            </a:r>
            <a:r>
              <a:rPr lang="en-US" sz="1600" dirty="0"/>
              <a:t>’ </a:t>
            </a:r>
            <a:r>
              <a:rPr lang="en-US" sz="1600" dirty="0" smtClean="0"/>
              <a:t>Orestes                    You </a:t>
            </a:r>
            <a:r>
              <a:rPr lang="en-US" sz="1600" dirty="0"/>
              <a:t>wild goddesses who dart across the skies seeking vengeance for murder, we beg you to free Agamemnon's son from his raging fury We grieve for this boy. Happiness is brief among mortals. Sorrow and anguish sweep down on </a:t>
            </a:r>
            <a:r>
              <a:rPr lang="en-US" sz="1600" dirty="0" smtClean="0"/>
              <a:t>it</a:t>
            </a:r>
            <a:endParaRPr lang="en-US" sz="1600" dirty="0"/>
          </a:p>
        </p:txBody>
      </p:sp>
    </p:spTree>
    <p:extLst>
      <p:ext uri="{BB962C8B-B14F-4D97-AF65-F5344CB8AC3E}">
        <p14:creationId xmlns="" xmlns:p14="http://schemas.microsoft.com/office/powerpoint/2010/main" val="28060731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67"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fontScale="90000"/>
          </a:bodyPr>
          <a:lstStyle/>
          <a:p>
            <a:r>
              <a:rPr lang="en-US" dirty="0" smtClean="0"/>
              <a:t>Roman Theatre </a:t>
            </a:r>
            <a:r>
              <a:rPr lang="en-US" dirty="0"/>
              <a:t>in Caesarea, north of Tel </a:t>
            </a:r>
            <a:r>
              <a:rPr lang="en-US" dirty="0" smtClean="0"/>
              <a:t>Aviv, modeled after Greek</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447800" y="1401309"/>
            <a:ext cx="6248400" cy="3987693"/>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1671046" y="4800600"/>
            <a:ext cx="2596154" cy="1930159"/>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
            <a:ext cx="9372600" cy="2895600"/>
          </a:xfrm>
        </p:spPr>
        <p:txBody>
          <a:bodyPr>
            <a:noAutofit/>
          </a:bodyPr>
          <a:lstStyle/>
          <a:p>
            <a:r>
              <a:rPr lang="en-US" sz="2200" b="1" dirty="0" smtClean="0"/>
              <a:t>5. Age of Pericles is one of greatest </a:t>
            </a:r>
            <a:r>
              <a:rPr lang="en-US" sz="2200" b="1" dirty="0"/>
              <a:t>flowering of </a:t>
            </a:r>
            <a:r>
              <a:rPr lang="en-US" sz="2200" b="1" dirty="0" smtClean="0"/>
              <a:t>other arts and rational philosophy </a:t>
            </a:r>
            <a:endParaRPr lang="en-US" sz="2200" dirty="0" smtClean="0"/>
          </a:p>
          <a:p>
            <a:r>
              <a:rPr lang="en-US" sz="2200" dirty="0" smtClean="0"/>
              <a:t>(a) sculpture </a:t>
            </a:r>
            <a:r>
              <a:rPr lang="en-US" sz="2200" dirty="0"/>
              <a:t>(lifelike forms with articulation of movement); architecture with proportion and balance; </a:t>
            </a:r>
            <a:endParaRPr lang="en-US" sz="2200" dirty="0" smtClean="0"/>
          </a:p>
          <a:p>
            <a:r>
              <a:rPr lang="en-US" sz="2200" dirty="0" smtClean="0"/>
              <a:t>(b) rational philosophy encourages personal </a:t>
            </a:r>
            <a:r>
              <a:rPr lang="en-US" sz="2200" dirty="0"/>
              <a:t>development of brainpower and body (arête = personal excellence in all things)</a:t>
            </a:r>
          </a:p>
          <a:p>
            <a:r>
              <a:rPr lang="en-US" sz="2200" b="1" dirty="0" smtClean="0"/>
              <a:t>6. City-state Politics </a:t>
            </a:r>
          </a:p>
          <a:p>
            <a:r>
              <a:rPr lang="en-US" sz="2200" dirty="0" smtClean="0"/>
              <a:t>(a) </a:t>
            </a:r>
            <a:r>
              <a:rPr lang="en-US" sz="2200" dirty="0"/>
              <a:t>Small city-state 1000 square miles containing 300,000 </a:t>
            </a:r>
            <a:r>
              <a:rPr lang="en-US" sz="2200" dirty="0" smtClean="0"/>
              <a:t>people. Citizenship </a:t>
            </a:r>
            <a:r>
              <a:rPr lang="en-US" sz="2200" dirty="0"/>
              <a:t>and participation in democracy </a:t>
            </a:r>
            <a:r>
              <a:rPr lang="en-US" sz="2200" dirty="0" smtClean="0"/>
              <a:t>(legislative bodies and juries) awarded </a:t>
            </a:r>
            <a:r>
              <a:rPr lang="en-US" sz="2200" dirty="0"/>
              <a:t>to </a:t>
            </a:r>
            <a:r>
              <a:rPr lang="en-US" sz="2200" dirty="0" smtClean="0"/>
              <a:t>the 45,000 males </a:t>
            </a:r>
            <a:r>
              <a:rPr lang="en-US" sz="2200" dirty="0"/>
              <a:t>over </a:t>
            </a:r>
            <a:r>
              <a:rPr lang="en-US" sz="2200" dirty="0" smtClean="0"/>
              <a:t>age 21 </a:t>
            </a:r>
            <a:r>
              <a:rPr lang="en-US" sz="2200" dirty="0"/>
              <a:t>and of Athenian </a:t>
            </a:r>
            <a:r>
              <a:rPr lang="en-US" sz="2200" dirty="0" smtClean="0"/>
              <a:t>parents. Tolerable </a:t>
            </a:r>
            <a:r>
              <a:rPr lang="en-US" sz="2200" dirty="0"/>
              <a:t>treatment for all including 115,000 humanely treated slaves forming clerical workers, police  </a:t>
            </a:r>
          </a:p>
          <a:p>
            <a:r>
              <a:rPr lang="en-US" sz="2200" dirty="0" smtClean="0"/>
              <a:t>(b) encouragement </a:t>
            </a:r>
            <a:r>
              <a:rPr lang="en-US" sz="2200" dirty="0"/>
              <a:t>of continuing </a:t>
            </a:r>
            <a:r>
              <a:rPr lang="en-US" sz="2200" dirty="0" smtClean="0"/>
              <a:t>education and </a:t>
            </a:r>
            <a:r>
              <a:rPr lang="en-US" sz="2200" dirty="0"/>
              <a:t>huge construction program (temples, ships, warehouses) financed by high taxes on satellite states.  </a:t>
            </a:r>
            <a:endParaRPr lang="en-US" sz="2200" dirty="0" smtClean="0"/>
          </a:p>
          <a:p>
            <a:r>
              <a:rPr lang="en-US" sz="2200" dirty="0" smtClean="0"/>
              <a:t>7. </a:t>
            </a:r>
            <a:r>
              <a:rPr lang="en-US" sz="2200" b="1" dirty="0"/>
              <a:t>Principles of theater carried into Hellenism and Roman Empire (Greco-Roman civilization) </a:t>
            </a:r>
            <a:r>
              <a:rPr lang="en-US" sz="2200" b="1" dirty="0" smtClean="0"/>
              <a:t>and but then merged </a:t>
            </a:r>
            <a:r>
              <a:rPr lang="en-US" sz="2200" b="1" dirty="0"/>
              <a:t>with </a:t>
            </a:r>
            <a:r>
              <a:rPr lang="en-US" sz="2200" b="1" dirty="0" err="1"/>
              <a:t>Hebreo</a:t>
            </a:r>
            <a:r>
              <a:rPr lang="en-US" sz="2200" b="1" dirty="0"/>
              <a:t>-Christian </a:t>
            </a:r>
            <a:r>
              <a:rPr lang="en-US" sz="2200" b="1" dirty="0" smtClean="0"/>
              <a:t>ideas. </a:t>
            </a:r>
            <a:r>
              <a:rPr lang="en-US" sz="2200" dirty="0" smtClean="0"/>
              <a:t>In the latter</a:t>
            </a:r>
            <a:r>
              <a:rPr lang="en-US" sz="2200" b="1" dirty="0" smtClean="0"/>
              <a:t> </a:t>
            </a:r>
            <a:r>
              <a:rPr lang="en-US" sz="2200" dirty="0" smtClean="0"/>
              <a:t>individual </a:t>
            </a:r>
            <a:r>
              <a:rPr lang="en-US" sz="2200" dirty="0"/>
              <a:t>brilliance </a:t>
            </a:r>
            <a:r>
              <a:rPr lang="en-US" sz="2200" dirty="0" smtClean="0"/>
              <a:t>was denigrated, man was thought of as child </a:t>
            </a:r>
            <a:r>
              <a:rPr lang="en-US" sz="2200" dirty="0"/>
              <a:t>of </a:t>
            </a:r>
            <a:r>
              <a:rPr lang="en-US" sz="2200" dirty="0" smtClean="0"/>
              <a:t>God, </a:t>
            </a:r>
            <a:r>
              <a:rPr lang="en-US" sz="2200" dirty="0"/>
              <a:t>the loving father, </a:t>
            </a:r>
            <a:r>
              <a:rPr lang="en-US" sz="2200" dirty="0" smtClean="0"/>
              <a:t>and </a:t>
            </a:r>
            <a:r>
              <a:rPr lang="en-US" sz="2200" dirty="0"/>
              <a:t>objective of life </a:t>
            </a:r>
            <a:r>
              <a:rPr lang="en-US" sz="2200" dirty="0" smtClean="0"/>
              <a:t>was </a:t>
            </a:r>
            <a:r>
              <a:rPr lang="en-US" sz="2200" dirty="0"/>
              <a:t>to humbly serve </a:t>
            </a:r>
            <a:r>
              <a:rPr lang="en-US" sz="2200" dirty="0" smtClean="0"/>
              <a:t>God.  Return to theatre </a:t>
            </a:r>
            <a:r>
              <a:rPr lang="en-US" sz="2200" dirty="0"/>
              <a:t>in 13-14 </a:t>
            </a:r>
            <a:r>
              <a:rPr lang="en-US" sz="2200" baseline="30000" dirty="0" err="1"/>
              <a:t>th</a:t>
            </a:r>
            <a:r>
              <a:rPr lang="en-US" sz="2200" dirty="0"/>
              <a:t> centuries </a:t>
            </a:r>
            <a:r>
              <a:rPr lang="en-US" sz="2200" dirty="0" smtClean="0"/>
              <a:t>ACE consisting of mystery plays of based on stories of Bible with strict moral of plot and obvious lessons to be learned</a:t>
            </a:r>
            <a:endParaRPr lang="en-US" sz="2200" dirty="0"/>
          </a:p>
        </p:txBody>
      </p:sp>
    </p:spTree>
    <p:extLst>
      <p:ext uri="{BB962C8B-B14F-4D97-AF65-F5344CB8AC3E}">
        <p14:creationId xmlns="" xmlns:p14="http://schemas.microsoft.com/office/powerpoint/2010/main" val="21122619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381000" y="1600200"/>
            <a:ext cx="4876800" cy="3310467"/>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5638800" y="127072"/>
            <a:ext cx="2743200" cy="670473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32" y="-152400"/>
            <a:ext cx="9133367" cy="838200"/>
          </a:xfrm>
        </p:spPr>
        <p:txBody>
          <a:bodyPr>
            <a:noAutofit/>
          </a:bodyPr>
          <a:lstStyle/>
          <a:p>
            <a:r>
              <a:rPr lang="en-US" sz="2400" b="1" dirty="0" smtClean="0"/>
              <a:t>8. The Age of Pericles and a “modern” Zeitgeist (spirit of times)</a:t>
            </a:r>
            <a:endParaRPr lang="en-US" sz="2400" b="1" dirty="0"/>
          </a:p>
        </p:txBody>
      </p:sp>
      <p:sp>
        <p:nvSpPr>
          <p:cNvPr id="3" name="Content Placeholder 2"/>
          <p:cNvSpPr>
            <a:spLocks noGrp="1"/>
          </p:cNvSpPr>
          <p:nvPr>
            <p:ph idx="1"/>
          </p:nvPr>
        </p:nvSpPr>
        <p:spPr>
          <a:xfrm>
            <a:off x="10633" y="533400"/>
            <a:ext cx="9133367" cy="5867400"/>
          </a:xfrm>
        </p:spPr>
        <p:txBody>
          <a:bodyPr>
            <a:noAutofit/>
          </a:bodyPr>
          <a:lstStyle/>
          <a:p>
            <a:pPr marL="0" indent="0">
              <a:buNone/>
            </a:pPr>
            <a:r>
              <a:rPr lang="en-US" sz="2000" dirty="0" smtClean="0"/>
              <a:t>(a) </a:t>
            </a:r>
            <a:r>
              <a:rPr lang="en-US" sz="2000" b="1" dirty="0" smtClean="0"/>
              <a:t>Defeat </a:t>
            </a:r>
            <a:r>
              <a:rPr lang="en-US" sz="2000" b="1" dirty="0"/>
              <a:t>of Persians at Marathon </a:t>
            </a:r>
            <a:r>
              <a:rPr lang="en-US" sz="2000" b="1" dirty="0" smtClean="0"/>
              <a:t>(480 BC) -&gt;  two generations of free inquiry, individual initiative, democratic openness and cultural vitality </a:t>
            </a:r>
            <a:r>
              <a:rPr lang="en-US" sz="2000" dirty="0" smtClean="0"/>
              <a:t>-&gt; wealth, intellectual and artistic flourishing, rebuilding of Athens as powerful and beautiful imperial city (with Parthenon on Acropolis and Theatre of </a:t>
            </a:r>
            <a:r>
              <a:rPr lang="en-US" sz="2000" dirty="0" err="1" smtClean="0"/>
              <a:t>Dionysis</a:t>
            </a:r>
            <a:r>
              <a:rPr lang="en-US" sz="2000" dirty="0" smtClean="0"/>
              <a:t> on descending hill) </a:t>
            </a:r>
          </a:p>
          <a:p>
            <a:pPr marL="0" indent="0">
              <a:buNone/>
            </a:pPr>
            <a:r>
              <a:rPr lang="en-US" sz="2000" dirty="0" smtClean="0"/>
              <a:t>(b) </a:t>
            </a:r>
            <a:r>
              <a:rPr lang="en-US" sz="2000" b="1" dirty="0" smtClean="0"/>
              <a:t>New Rational Philosophies : </a:t>
            </a:r>
          </a:p>
          <a:p>
            <a:pPr marL="0" indent="0">
              <a:buNone/>
            </a:pPr>
            <a:r>
              <a:rPr lang="en-US" sz="2000" i="1" dirty="0" smtClean="0"/>
              <a:t>(1) </a:t>
            </a:r>
            <a:r>
              <a:rPr lang="en-US" sz="2000" i="1" dirty="0" err="1" smtClean="0"/>
              <a:t>Anaxagorus</a:t>
            </a:r>
            <a:r>
              <a:rPr lang="en-US" sz="2000" dirty="0" smtClean="0"/>
              <a:t>: all life explained by physical processes and interaction of material substances. Disease as imbalance of organ function; human body as ideal of beauty as portrayed in sculpture of man in motion.  Man has dominion over earth and its creatures; religion </a:t>
            </a:r>
            <a:r>
              <a:rPr lang="en-US" sz="2000" dirty="0"/>
              <a:t>as invention of human mind as a way of maintaining social </a:t>
            </a:r>
            <a:r>
              <a:rPr lang="en-US" sz="2000" dirty="0" smtClean="0"/>
              <a:t>order. </a:t>
            </a:r>
          </a:p>
          <a:p>
            <a:pPr marL="0" indent="0">
              <a:buNone/>
            </a:pPr>
            <a:r>
              <a:rPr lang="en-US" sz="2000" i="1" dirty="0" smtClean="0"/>
              <a:t>(2) </a:t>
            </a:r>
            <a:r>
              <a:rPr lang="en-US" sz="2000" dirty="0" err="1"/>
              <a:t>Protagorus</a:t>
            </a:r>
            <a:r>
              <a:rPr lang="en-US" sz="2000" dirty="0"/>
              <a:t>: </a:t>
            </a:r>
            <a:r>
              <a:rPr lang="en-US" sz="2000" dirty="0" smtClean="0"/>
              <a:t>“man </a:t>
            </a:r>
            <a:r>
              <a:rPr lang="en-US" sz="2000" dirty="0"/>
              <a:t>is measure of all </a:t>
            </a:r>
            <a:r>
              <a:rPr lang="en-US" sz="2000" dirty="0" smtClean="0"/>
              <a:t>things”; </a:t>
            </a:r>
            <a:r>
              <a:rPr lang="en-US" sz="2000" dirty="0"/>
              <a:t>no objective knowledge as to whether gods </a:t>
            </a:r>
            <a:r>
              <a:rPr lang="en-US" sz="2000" dirty="0" smtClean="0"/>
              <a:t>exist.  In opposition to older ideas of </a:t>
            </a:r>
            <a:r>
              <a:rPr lang="en-US" sz="2000" dirty="0"/>
              <a:t>world </a:t>
            </a:r>
            <a:r>
              <a:rPr lang="en-US" sz="2000" dirty="0" smtClean="0"/>
              <a:t>balance set up by gods whom man </a:t>
            </a:r>
            <a:r>
              <a:rPr lang="en-US" sz="2000" dirty="0"/>
              <a:t>should revere </a:t>
            </a:r>
            <a:r>
              <a:rPr lang="en-US" sz="2000" dirty="0" smtClean="0"/>
              <a:t>though </a:t>
            </a:r>
            <a:r>
              <a:rPr lang="en-US" sz="2000" dirty="0"/>
              <a:t>they are not always just by human </a:t>
            </a:r>
            <a:r>
              <a:rPr lang="en-US" sz="2000" dirty="0" smtClean="0"/>
              <a:t>standards</a:t>
            </a:r>
          </a:p>
          <a:p>
            <a:pPr marL="0" indent="0">
              <a:buNone/>
            </a:pPr>
            <a:r>
              <a:rPr lang="en-US" sz="2000" dirty="0" smtClean="0"/>
              <a:t> </a:t>
            </a:r>
            <a:r>
              <a:rPr lang="en-US" sz="2000" dirty="0"/>
              <a:t>(c) </a:t>
            </a:r>
            <a:r>
              <a:rPr lang="en-US" sz="2000" b="1" dirty="0" smtClean="0"/>
              <a:t>Beginning </a:t>
            </a:r>
            <a:r>
              <a:rPr lang="en-US" sz="2000" b="1" dirty="0"/>
              <a:t>431 BC Athens </a:t>
            </a:r>
            <a:r>
              <a:rPr lang="en-US" sz="2000" b="1" dirty="0" smtClean="0"/>
              <a:t>is defeated in </a:t>
            </a:r>
            <a:r>
              <a:rPr lang="en-US" sz="2000" b="1" dirty="0" err="1" smtClean="0"/>
              <a:t>Peleponesian</a:t>
            </a:r>
            <a:r>
              <a:rPr lang="en-US" sz="2000" b="1" dirty="0" smtClean="0"/>
              <a:t> wars with Sparta and is hit by a series of disease plagues.  </a:t>
            </a:r>
            <a:r>
              <a:rPr lang="en-US" sz="2000" dirty="0" smtClean="0"/>
              <a:t>This resulting in populous turning away from personal and social exuberance towards helplessness, religiosity and superstition.  Return </a:t>
            </a:r>
            <a:r>
              <a:rPr lang="en-US" sz="2000" dirty="0"/>
              <a:t>to </a:t>
            </a:r>
            <a:r>
              <a:rPr lang="en-US" sz="2000" dirty="0" smtClean="0"/>
              <a:t>older wisdom </a:t>
            </a:r>
            <a:r>
              <a:rPr lang="en-US" sz="2000" dirty="0"/>
              <a:t>of oracle at </a:t>
            </a:r>
            <a:r>
              <a:rPr lang="en-US" sz="2000" dirty="0" smtClean="0"/>
              <a:t>Delphos</a:t>
            </a:r>
            <a:r>
              <a:rPr lang="en-US" sz="2000" dirty="0"/>
              <a:t>: “Know thyself” </a:t>
            </a:r>
            <a:r>
              <a:rPr lang="en-US" sz="2000" dirty="0" smtClean="0"/>
              <a:t>and “do </a:t>
            </a:r>
            <a:r>
              <a:rPr lang="en-US" sz="2000" dirty="0"/>
              <a:t>nothing in </a:t>
            </a:r>
            <a:r>
              <a:rPr lang="en-US" sz="2000" dirty="0" smtClean="0"/>
              <a:t>excess” and to exercise “</a:t>
            </a:r>
            <a:r>
              <a:rPr lang="en-US" sz="2000" dirty="0" err="1" smtClean="0"/>
              <a:t>sophsyne</a:t>
            </a:r>
            <a:r>
              <a:rPr lang="en-US" sz="2000" dirty="0" smtClean="0"/>
              <a:t>” = caution, temperance and self control (like Creon)</a:t>
            </a:r>
          </a:p>
          <a:p>
            <a:pPr marL="0" indent="0">
              <a:buNone/>
            </a:pPr>
            <a:r>
              <a:rPr lang="en-US" sz="2000" dirty="0" smtClean="0"/>
              <a:t>(iii) </a:t>
            </a:r>
            <a:r>
              <a:rPr lang="en-US" sz="2000" b="1" dirty="0" smtClean="0"/>
              <a:t>Sophocles’ Oedipus (420sBC) embodies </a:t>
            </a:r>
            <a:r>
              <a:rPr lang="en-US" sz="2000" b="1" dirty="0" err="1" smtClean="0"/>
              <a:t>Periclean</a:t>
            </a:r>
            <a:r>
              <a:rPr lang="en-US" sz="2000" b="1" dirty="0" smtClean="0"/>
              <a:t> and post-</a:t>
            </a:r>
            <a:r>
              <a:rPr lang="en-US" sz="2000" b="1" dirty="0" err="1" smtClean="0"/>
              <a:t>Periclean</a:t>
            </a:r>
            <a:r>
              <a:rPr lang="en-US" sz="2000" b="1" dirty="0" smtClean="0"/>
              <a:t> ideas</a:t>
            </a:r>
            <a:r>
              <a:rPr lang="en-US" sz="2000" dirty="0" smtClean="0"/>
              <a:t> but is humanistic; “much is awesome but nothing is more awesome than man”</a:t>
            </a:r>
            <a:endParaRPr lang="en-US" sz="2000" dirty="0"/>
          </a:p>
        </p:txBody>
      </p:sp>
    </p:spTree>
    <p:extLst>
      <p:ext uri="{BB962C8B-B14F-4D97-AF65-F5344CB8AC3E}">
        <p14:creationId xmlns="" xmlns:p14="http://schemas.microsoft.com/office/powerpoint/2010/main" val="36943694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524000"/>
          </a:xfrm>
        </p:spPr>
        <p:txBody>
          <a:bodyPr>
            <a:normAutofit/>
          </a:bodyPr>
          <a:lstStyle/>
          <a:p>
            <a:r>
              <a:rPr lang="en-US" sz="3200" dirty="0" smtClean="0"/>
              <a:t>B. Dramatic Genres </a:t>
            </a:r>
            <a:br>
              <a:rPr lang="en-US" sz="3200" dirty="0" smtClean="0"/>
            </a:br>
            <a:r>
              <a:rPr lang="en-US" sz="3200" dirty="0" smtClean="0"/>
              <a:t>1. Tragedy</a:t>
            </a:r>
            <a:endParaRPr lang="en-US" sz="3200" dirty="0"/>
          </a:p>
        </p:txBody>
      </p:sp>
      <p:sp>
        <p:nvSpPr>
          <p:cNvPr id="3" name="Content Placeholder 2"/>
          <p:cNvSpPr>
            <a:spLocks noGrp="1"/>
          </p:cNvSpPr>
          <p:nvPr>
            <p:ph idx="1"/>
          </p:nvPr>
        </p:nvSpPr>
        <p:spPr>
          <a:xfrm>
            <a:off x="-381000" y="808037"/>
            <a:ext cx="9601200" cy="4525963"/>
          </a:xfrm>
        </p:spPr>
        <p:txBody>
          <a:bodyPr>
            <a:noAutofit/>
          </a:bodyPr>
          <a:lstStyle/>
          <a:p>
            <a:r>
              <a:rPr lang="en-US" sz="2200" dirty="0" smtClean="0"/>
              <a:t>General usage of word: disaster happening inexplicably to “good” person</a:t>
            </a:r>
          </a:p>
          <a:p>
            <a:r>
              <a:rPr lang="en-US" sz="2200" dirty="0" smtClean="0"/>
              <a:t>Literary genre started by Greeks with basic features extending to modern times. Character, often of person of high station in society, converges with events so that a </a:t>
            </a:r>
            <a:r>
              <a:rPr lang="en-US" sz="2200" dirty="0"/>
              <a:t>c</a:t>
            </a:r>
            <a:r>
              <a:rPr lang="en-US" sz="2200" dirty="0" smtClean="0"/>
              <a:t>hange </a:t>
            </a:r>
            <a:r>
              <a:rPr lang="en-US" sz="2200" dirty="0"/>
              <a:t>of fortune (</a:t>
            </a:r>
            <a:r>
              <a:rPr lang="en-US" sz="2200" i="1" dirty="0" err="1"/>
              <a:t>peripetia</a:t>
            </a:r>
            <a:r>
              <a:rPr lang="en-US" sz="2200" dirty="0" smtClean="0"/>
              <a:t>) results in man destroying himself in spite of his best qualities. Protagonist accepts struggle </a:t>
            </a:r>
            <a:r>
              <a:rPr lang="en-US" sz="2200" dirty="0"/>
              <a:t>and </a:t>
            </a:r>
            <a:r>
              <a:rPr lang="en-US" sz="2200" dirty="0" smtClean="0"/>
              <a:t>suffering of mental or spiritual anguish that makes </a:t>
            </a:r>
            <a:r>
              <a:rPr lang="en-US" sz="2200" dirty="0"/>
              <a:t>him </a:t>
            </a:r>
            <a:r>
              <a:rPr lang="en-US" sz="2200" dirty="0" smtClean="0"/>
              <a:t>heroic.  Often unclear how much of struggle and suffering is (</a:t>
            </a:r>
            <a:r>
              <a:rPr lang="en-US" sz="2200" dirty="0" err="1" smtClean="0"/>
              <a:t>i</a:t>
            </a:r>
            <a:r>
              <a:rPr lang="en-US" sz="2200" dirty="0" smtClean="0"/>
              <a:t>) preordained (destiny of conflict with overpowering force, gods) or (ii) due to character “flaw” or error in judgment  (“</a:t>
            </a:r>
            <a:r>
              <a:rPr lang="en-US" sz="2200" dirty="0"/>
              <a:t>A man’s character is his fate</a:t>
            </a:r>
            <a:r>
              <a:rPr lang="en-US" sz="2200" dirty="0" smtClean="0"/>
              <a:t>”). Often there is concomitant collapse of social or natural order around protagonist and he may be pushed to insanity. </a:t>
            </a:r>
          </a:p>
          <a:p>
            <a:r>
              <a:rPr lang="en-US" sz="2200" dirty="0" smtClean="0"/>
              <a:t>As the result of encounter with unfortunate situation protagonist usually recognizes some basic truth about himself or the order around him (</a:t>
            </a:r>
            <a:r>
              <a:rPr lang="en-US" sz="2200" i="1" dirty="0" err="1" smtClean="0"/>
              <a:t>anagnorisis</a:t>
            </a:r>
            <a:r>
              <a:rPr lang="en-US" sz="2200" dirty="0" smtClean="0"/>
              <a:t>). By participating vicariously in the suffering, expressed in elevated language, the audience is purged (catharsis) of pity and fear (as after a good cry) and is uplifted by seeing the protagonist retain dignity in adversity and even death (“protagonist’s pain in defiance of destiny is transmuted to viewer’s exhilaration”)</a:t>
            </a:r>
          </a:p>
          <a:p>
            <a:endParaRPr lang="en-US" sz="2300" dirty="0" smtClean="0"/>
          </a:p>
        </p:txBody>
      </p:sp>
    </p:spTree>
    <p:extLst>
      <p:ext uri="{BB962C8B-B14F-4D97-AF65-F5344CB8AC3E}">
        <p14:creationId xmlns="" xmlns:p14="http://schemas.microsoft.com/office/powerpoint/2010/main" val="42433604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Grp="1" noChangeAspect="1" noChangeArrowheads="1"/>
          </p:cNvPicPr>
          <p:nvPr>
            <p:ph idx="1"/>
          </p:nvPr>
        </p:nvPicPr>
        <p:blipFill>
          <a:blip r:embed="rId2" cstate="print"/>
          <a:srcRect/>
          <a:stretch>
            <a:fillRect/>
          </a:stretch>
        </p:blipFill>
        <p:spPr bwMode="auto">
          <a:xfrm>
            <a:off x="0" y="31624"/>
            <a:ext cx="4495800" cy="6826376"/>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4656157" y="381000"/>
            <a:ext cx="4183043" cy="6248400"/>
          </a:xfrm>
          <a:prstGeom prst="rect">
            <a:avLst/>
          </a:prstGeom>
          <a:noFill/>
          <a:ln w="9525">
            <a:noFill/>
            <a:miter lim="800000"/>
            <a:headEnd/>
            <a:tailEnd/>
          </a:ln>
        </p:spPr>
      </p:pic>
      <p:sp>
        <p:nvSpPr>
          <p:cNvPr id="2" name="TextBox 1"/>
          <p:cNvSpPr txBox="1"/>
          <p:nvPr/>
        </p:nvSpPr>
        <p:spPr>
          <a:xfrm>
            <a:off x="4572000" y="58838"/>
            <a:ext cx="4495800" cy="369332"/>
          </a:xfrm>
          <a:prstGeom prst="rect">
            <a:avLst/>
          </a:prstGeom>
          <a:noFill/>
        </p:spPr>
        <p:txBody>
          <a:bodyPr wrap="square" rtlCol="0">
            <a:spAutoFit/>
          </a:bodyPr>
          <a:lstStyle/>
          <a:p>
            <a:r>
              <a:rPr lang="en-US" dirty="0" smtClean="0"/>
              <a:t>Unity of time (24 </a:t>
            </a:r>
            <a:r>
              <a:rPr lang="en-US" dirty="0" err="1" smtClean="0"/>
              <a:t>hrs</a:t>
            </a:r>
            <a:r>
              <a:rPr lang="en-US" dirty="0" smtClean="0"/>
              <a:t>), place, person  purpose. </a:t>
            </a:r>
            <a:endParaRPr lang="en-US" dirty="0"/>
          </a:p>
        </p:txBody>
      </p:sp>
    </p:spTree>
    <p:extLst>
      <p:ext uri="{BB962C8B-B14F-4D97-AF65-F5344CB8AC3E}">
        <p14:creationId xmlns="" xmlns:p14="http://schemas.microsoft.com/office/powerpoint/2010/main" val="23339505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1486</TotalTime>
  <Words>2472</Words>
  <Application>Microsoft Office PowerPoint</Application>
  <PresentationFormat>On-screen Show (4:3)</PresentationFormat>
  <Paragraphs>153</Paragraphs>
  <Slides>20</Slides>
  <Notes>0</Notes>
  <HiddenSlides>0</HiddenSlides>
  <MMClips>2</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Sophocles’ Oedipus the King</vt:lpstr>
      <vt:lpstr>A. Classical Athenian Theater in Age of Pericles  (defeat of Persia, 480, to defeat of Athens in Peloponissan Wars, 410)  </vt:lpstr>
      <vt:lpstr>Slide 3</vt:lpstr>
      <vt:lpstr>Roman Theatre in Caesarea, north of Tel Aviv, modeled after Greek</vt:lpstr>
      <vt:lpstr>Slide 5</vt:lpstr>
      <vt:lpstr>Slide 6</vt:lpstr>
      <vt:lpstr>8. The Age of Pericles and a “modern” Zeitgeist (spirit of times)</vt:lpstr>
      <vt:lpstr>B. Dramatic Genres  1. Tragedy</vt:lpstr>
      <vt:lpstr>Slide 9</vt:lpstr>
      <vt:lpstr>2. Comedy</vt:lpstr>
      <vt:lpstr>3. Romance</vt:lpstr>
      <vt:lpstr>Interlude: Attic Greek as basis for medical lingo </vt:lpstr>
      <vt:lpstr>C. Oedipus: Points for discussion </vt:lpstr>
      <vt:lpstr>1. Oedipus the King: Tragic Overview</vt:lpstr>
      <vt:lpstr>Slide 15</vt:lpstr>
      <vt:lpstr>3. How does Oedipus fit into mythology?</vt:lpstr>
      <vt:lpstr>4. Is oracle a flexible prediction or preordainment?</vt:lpstr>
      <vt:lpstr>5. Riddle of Sphinx:  dangerous half bird / half women (wings, claws and human face) lures young men, particularly Thebans, during their travels, to try to solve her riddle and then kills them when they can’t. Thebes is thus in permanent state of siege. Oedipus, despairing of finding fellowship, tries to solves riddle, succeeds and Sphinx kills herself</vt:lpstr>
      <vt:lpstr>6. Flaws of incredulity in play…… or when we must suspend disbelief </vt:lpstr>
      <vt:lpstr>7. What is learned from this tragedy?</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Romantic Opera at its Acme:  Verdi and Boito tackle Shakespearean Tragedy (Otello) and Comedy (Falstaff)</dc:title>
  <dc:creator>Misler</dc:creator>
  <cp:lastModifiedBy>echamber7423</cp:lastModifiedBy>
  <cp:revision>149</cp:revision>
  <cp:lastPrinted>2015-09-01T01:20:30Z</cp:lastPrinted>
  <dcterms:created xsi:type="dcterms:W3CDTF">2015-03-29T01:49:47Z</dcterms:created>
  <dcterms:modified xsi:type="dcterms:W3CDTF">2015-09-02T19:22:40Z</dcterms:modified>
</cp:coreProperties>
</file>