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329" r:id="rId4"/>
    <p:sldId id="330" r:id="rId5"/>
    <p:sldId id="266" r:id="rId6"/>
    <p:sldId id="260" r:id="rId7"/>
    <p:sldId id="261" r:id="rId8"/>
    <p:sldId id="262" r:id="rId9"/>
    <p:sldId id="263" r:id="rId10"/>
    <p:sldId id="265" r:id="rId11"/>
    <p:sldId id="267" r:id="rId12"/>
    <p:sldId id="269" r:id="rId13"/>
    <p:sldId id="270" r:id="rId14"/>
    <p:sldId id="271" r:id="rId15"/>
    <p:sldId id="273" r:id="rId16"/>
    <p:sldId id="276" r:id="rId17"/>
    <p:sldId id="277" r:id="rId18"/>
    <p:sldId id="278" r:id="rId19"/>
    <p:sldId id="279" r:id="rId20"/>
    <p:sldId id="268" r:id="rId21"/>
    <p:sldId id="280" r:id="rId22"/>
    <p:sldId id="283" r:id="rId23"/>
    <p:sldId id="285" r:id="rId24"/>
    <p:sldId id="286" r:id="rId25"/>
    <p:sldId id="332" r:id="rId26"/>
    <p:sldId id="331" r:id="rId27"/>
    <p:sldId id="291" r:id="rId28"/>
    <p:sldId id="292" r:id="rId29"/>
    <p:sldId id="293" r:id="rId30"/>
    <p:sldId id="328" r:id="rId31"/>
    <p:sldId id="295" r:id="rId32"/>
    <p:sldId id="297" r:id="rId33"/>
    <p:sldId id="302" r:id="rId34"/>
    <p:sldId id="312" r:id="rId35"/>
    <p:sldId id="303" r:id="rId36"/>
    <p:sldId id="299" r:id="rId37"/>
    <p:sldId id="314" r:id="rId38"/>
    <p:sldId id="333" r:id="rId39"/>
    <p:sldId id="300" r:id="rId40"/>
    <p:sldId id="334" r:id="rId41"/>
    <p:sldId id="304" r:id="rId42"/>
    <p:sldId id="305" r:id="rId43"/>
    <p:sldId id="335" r:id="rId44"/>
    <p:sldId id="336" r:id="rId45"/>
    <p:sldId id="316" r:id="rId46"/>
    <p:sldId id="337" r:id="rId47"/>
    <p:sldId id="340" r:id="rId48"/>
    <p:sldId id="317" r:id="rId49"/>
    <p:sldId id="341" r:id="rId50"/>
    <p:sldId id="307" r:id="rId51"/>
    <p:sldId id="342" r:id="rId52"/>
    <p:sldId id="338" r:id="rId53"/>
    <p:sldId id="321" r:id="rId54"/>
    <p:sldId id="344"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673"/>
    <a:srgbClr val="3451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87C7D84-1F38-4E09-90F3-1207AAC2C715}" type="datetimeFigureOut">
              <a:rPr lang="en-US" smtClean="0"/>
              <a:t>1/11/2020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71C5102F-12DA-48D2-8209-767E28CFEF7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87C7D84-1F38-4E09-90F3-1207AAC2C715}"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5102F-12DA-48D2-8209-767E28CFEF7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87C7D84-1F38-4E09-90F3-1207AAC2C715}"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5102F-12DA-48D2-8209-767E28CFEF7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87C7D84-1F38-4E09-90F3-1207AAC2C715}"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5102F-12DA-48D2-8209-767E28CFEF7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87C7D84-1F38-4E09-90F3-1207AAC2C715}"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5102F-12DA-48D2-8209-767E28CFEF7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87C7D84-1F38-4E09-90F3-1207AAC2C715}"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5102F-12DA-48D2-8209-767E28CFEF7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87C7D84-1F38-4E09-90F3-1207AAC2C715}" type="datetimeFigureOut">
              <a:rPr lang="en-US" smtClean="0"/>
              <a:t>1/11/2020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C5102F-12DA-48D2-8209-767E28CFEF7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87C7D84-1F38-4E09-90F3-1207AAC2C715}" type="datetimeFigureOut">
              <a:rPr lang="en-US" smtClean="0"/>
              <a:t>1/11/2020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5102F-12DA-48D2-8209-767E28CFEF7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C7D84-1F38-4E09-90F3-1207AAC2C715}" type="datetimeFigureOut">
              <a:rPr lang="en-US" smtClean="0"/>
              <a:t>1/11/2020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C5102F-12DA-48D2-8209-767E28CFEF7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87C7D84-1F38-4E09-90F3-1207AAC2C715}"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5102F-12DA-48D2-8209-767E28CFEF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87C7D84-1F38-4E09-90F3-1207AAC2C715}"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71C5102F-12DA-48D2-8209-767E28CFEF77}"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87C7D84-1F38-4E09-90F3-1207AAC2C715}" type="datetimeFigureOut">
              <a:rPr lang="en-US" smtClean="0"/>
              <a:t>1/11/2020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1C5102F-12DA-48D2-8209-767E28CFEF77}"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4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5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5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0" y="4343400"/>
            <a:ext cx="2895600" cy="1938992"/>
          </a:xfrm>
          <a:prstGeom prst="rect">
            <a:avLst/>
          </a:prstGeom>
          <a:noFill/>
        </p:spPr>
        <p:txBody>
          <a:bodyPr wrap="square" rtlCol="0">
            <a:spAutoFit/>
          </a:bodyPr>
          <a:lstStyle/>
          <a:p>
            <a:endParaRPr lang="en-US" sz="2400" dirty="0">
              <a:solidFill>
                <a:schemeClr val="bg1"/>
              </a:solidFill>
              <a:latin typeface="Arial Narrow" pitchFamily="34" charset="0"/>
            </a:endParaRPr>
          </a:p>
          <a:p>
            <a:endParaRPr lang="en-US" sz="2400" dirty="0">
              <a:solidFill>
                <a:schemeClr val="bg1"/>
              </a:solidFill>
              <a:latin typeface="Arial Narrow" pitchFamily="34" charset="0"/>
            </a:endParaRPr>
          </a:p>
          <a:p>
            <a:r>
              <a:rPr lang="en-US" sz="2400" dirty="0" smtClean="0">
                <a:solidFill>
                  <a:schemeClr val="bg1"/>
                </a:solidFill>
                <a:latin typeface="Arial Narrow" pitchFamily="34" charset="0"/>
              </a:rPr>
              <a:t>)</a:t>
            </a:r>
          </a:p>
          <a:p>
            <a:endParaRPr lang="en-US" sz="2400" dirty="0" smtClean="0">
              <a:solidFill>
                <a:schemeClr val="bg1"/>
              </a:solidFill>
              <a:latin typeface="Arial Narrow" pitchFamily="34" charset="0"/>
            </a:endParaRPr>
          </a:p>
          <a:p>
            <a:endParaRPr lang="en-US" sz="2400" dirty="0">
              <a:solidFill>
                <a:schemeClr val="bg1"/>
              </a:solidFill>
              <a:latin typeface="Arial Narrow" pitchFamily="34" charset="0"/>
            </a:endParaRPr>
          </a:p>
        </p:txBody>
      </p:sp>
    </p:spTree>
    <p:extLst>
      <p:ext uri="{BB962C8B-B14F-4D97-AF65-F5344CB8AC3E}">
        <p14:creationId xmlns:p14="http://schemas.microsoft.com/office/powerpoint/2010/main" val="14764648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795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3702296" cy="1847088"/>
          </a:xfrm>
        </p:spPr>
        <p:txBody>
          <a:bodyPr>
            <a:normAutofit fontScale="90000"/>
          </a:bodyPr>
          <a:lstStyle/>
          <a:p>
            <a:pPr algn="ctr"/>
            <a:r>
              <a:rPr lang="en-US" sz="6000" dirty="0" smtClean="0">
                <a:solidFill>
                  <a:srgbClr val="FFFF00"/>
                </a:solidFill>
                <a:latin typeface="Arial Black" pitchFamily="34" charset="0"/>
              </a:rPr>
              <a:t>THREE ESTATES</a:t>
            </a:r>
            <a:endParaRPr lang="en-US" sz="6000" dirty="0">
              <a:solidFill>
                <a:srgbClr val="FFFF00"/>
              </a:solidFill>
              <a:latin typeface="Arial Black" pitchFamily="34" charset="0"/>
            </a:endParaRPr>
          </a:p>
        </p:txBody>
      </p:sp>
      <p:sp>
        <p:nvSpPr>
          <p:cNvPr id="3" name="Content Placeholder 2"/>
          <p:cNvSpPr>
            <a:spLocks noGrp="1"/>
          </p:cNvSpPr>
          <p:nvPr>
            <p:ph idx="1"/>
          </p:nvPr>
        </p:nvSpPr>
        <p:spPr>
          <a:xfrm>
            <a:off x="5988296" y="685800"/>
            <a:ext cx="3155704" cy="6172200"/>
          </a:xfrm>
        </p:spPr>
        <p:txBody>
          <a:bodyPr>
            <a:normAutofit/>
          </a:bodyPr>
          <a:lstStyle/>
          <a:p>
            <a:pPr marL="0" indent="0">
              <a:buNone/>
            </a:pPr>
            <a:r>
              <a:rPr lang="en-US" sz="2400" b="1" dirty="0" smtClean="0">
                <a:solidFill>
                  <a:srgbClr val="C00000"/>
                </a:solidFill>
                <a:latin typeface="Eras Light ITC" pitchFamily="34" charset="0"/>
                <a:ea typeface="Arial Unicode MS" pitchFamily="34" charset="-128"/>
                <a:cs typeface="Arial Unicode MS" pitchFamily="34" charset="-128"/>
              </a:rPr>
              <a:t>1</a:t>
            </a:r>
            <a:r>
              <a:rPr lang="en-US" sz="2400" b="1" baseline="30000" dirty="0" smtClean="0">
                <a:solidFill>
                  <a:srgbClr val="C00000"/>
                </a:solidFill>
                <a:latin typeface="Eras Light ITC" pitchFamily="34" charset="0"/>
                <a:ea typeface="Arial Unicode MS" pitchFamily="34" charset="-128"/>
                <a:cs typeface="Arial Unicode MS" pitchFamily="34" charset="-128"/>
              </a:rPr>
              <a:t>st</a:t>
            </a:r>
            <a:r>
              <a:rPr lang="en-US" sz="2400" b="1" dirty="0" smtClean="0">
                <a:solidFill>
                  <a:srgbClr val="C00000"/>
                </a:solidFill>
                <a:latin typeface="Eras Light ITC" pitchFamily="34" charset="0"/>
                <a:ea typeface="Arial Unicode MS" pitchFamily="34" charset="-128"/>
                <a:cs typeface="Arial Unicode MS" pitchFamily="34" charset="-128"/>
              </a:rPr>
              <a:t> Estate: </a:t>
            </a:r>
            <a:r>
              <a:rPr lang="en-US" sz="2400" b="1" dirty="0" smtClean="0">
                <a:latin typeface="Eras Light ITC" pitchFamily="34" charset="0"/>
                <a:ea typeface="Arial Unicode MS" pitchFamily="34" charset="-128"/>
                <a:cs typeface="Arial Unicode MS" pitchFamily="34" charset="-128"/>
              </a:rPr>
              <a:t>Had 10% of land, taxed at 2%.</a:t>
            </a:r>
          </a:p>
          <a:p>
            <a:pPr marL="0" indent="0">
              <a:buNone/>
            </a:pPr>
            <a:endParaRPr lang="en-US" sz="2400" b="1" dirty="0">
              <a:latin typeface="Eras Light ITC" pitchFamily="34" charset="0"/>
              <a:ea typeface="Arial Unicode MS" pitchFamily="34" charset="-128"/>
              <a:cs typeface="Arial Unicode MS" pitchFamily="34" charset="-128"/>
            </a:endParaRPr>
          </a:p>
          <a:p>
            <a:pPr marL="0" indent="0">
              <a:buNone/>
            </a:pPr>
            <a:r>
              <a:rPr lang="en-US" sz="2400" b="1" dirty="0" smtClean="0">
                <a:solidFill>
                  <a:srgbClr val="C00000"/>
                </a:solidFill>
                <a:latin typeface="Eras Light ITC" pitchFamily="34" charset="0"/>
                <a:ea typeface="Arial Unicode MS" pitchFamily="34" charset="-128"/>
                <a:cs typeface="Arial Unicode MS" pitchFamily="34" charset="-128"/>
              </a:rPr>
              <a:t>2</a:t>
            </a:r>
            <a:r>
              <a:rPr lang="en-US" sz="2400" b="1" baseline="30000" dirty="0" smtClean="0">
                <a:solidFill>
                  <a:srgbClr val="C00000"/>
                </a:solidFill>
                <a:latin typeface="Eras Light ITC" pitchFamily="34" charset="0"/>
                <a:ea typeface="Arial Unicode MS" pitchFamily="34" charset="-128"/>
                <a:cs typeface="Arial Unicode MS" pitchFamily="34" charset="-128"/>
              </a:rPr>
              <a:t>nd</a:t>
            </a:r>
            <a:r>
              <a:rPr lang="en-US" sz="2400" b="1" dirty="0" smtClean="0">
                <a:solidFill>
                  <a:srgbClr val="C00000"/>
                </a:solidFill>
                <a:latin typeface="Eras Light ITC" pitchFamily="34" charset="0"/>
                <a:ea typeface="Arial Unicode MS" pitchFamily="34" charset="-128"/>
                <a:cs typeface="Arial Unicode MS" pitchFamily="34" charset="-128"/>
              </a:rPr>
              <a:t> Estate</a:t>
            </a:r>
            <a:r>
              <a:rPr lang="en-US" sz="2400" b="1" smtClean="0">
                <a:solidFill>
                  <a:srgbClr val="C00000"/>
                </a:solidFill>
                <a:latin typeface="Eras Light ITC" pitchFamily="34" charset="0"/>
                <a:ea typeface="Arial Unicode MS" pitchFamily="34" charset="-128"/>
                <a:cs typeface="Arial Unicode MS" pitchFamily="34" charset="-128"/>
              </a:rPr>
              <a:t>: </a:t>
            </a:r>
            <a:r>
              <a:rPr lang="en-US" sz="2400" b="1" smtClean="0">
                <a:latin typeface="Eras Light ITC" pitchFamily="34" charset="0"/>
                <a:ea typeface="Arial Unicode MS" pitchFamily="34" charset="-128"/>
                <a:cs typeface="Arial Unicode MS" pitchFamily="34" charset="-128"/>
              </a:rPr>
              <a:t>Rich </a:t>
            </a:r>
            <a:r>
              <a:rPr lang="en-US" sz="2400" b="1" dirty="0" smtClean="0">
                <a:latin typeface="Eras Light ITC" pitchFamily="34" charset="0"/>
                <a:ea typeface="Arial Unicode MS" pitchFamily="34" charset="-128"/>
                <a:cs typeface="Arial Unicode MS" pitchFamily="34" charset="-128"/>
              </a:rPr>
              <a:t>Nobles owned 20% of land &amp; had 0% taxes (hated enlightenment ideas).</a:t>
            </a:r>
          </a:p>
          <a:p>
            <a:pPr marL="0" indent="0">
              <a:buNone/>
            </a:pPr>
            <a:endParaRPr lang="en-US" sz="2400" b="1" dirty="0">
              <a:latin typeface="Eras Light ITC" pitchFamily="34" charset="0"/>
              <a:ea typeface="Arial Unicode MS" pitchFamily="34" charset="-128"/>
              <a:cs typeface="Arial Unicode MS" pitchFamily="34" charset="-128"/>
            </a:endParaRPr>
          </a:p>
          <a:p>
            <a:pPr marL="0" indent="0">
              <a:buNone/>
            </a:pPr>
            <a:r>
              <a:rPr lang="en-US" sz="2400" b="1" dirty="0" smtClean="0">
                <a:solidFill>
                  <a:srgbClr val="C00000"/>
                </a:solidFill>
                <a:latin typeface="Eras Light ITC" pitchFamily="34" charset="0"/>
                <a:ea typeface="Arial Unicode MS" pitchFamily="34" charset="-128"/>
                <a:cs typeface="Arial Unicode MS" pitchFamily="34" charset="-128"/>
              </a:rPr>
              <a:t>3</a:t>
            </a:r>
            <a:r>
              <a:rPr lang="en-US" sz="2400" b="1" baseline="30000" dirty="0" smtClean="0">
                <a:solidFill>
                  <a:srgbClr val="C00000"/>
                </a:solidFill>
                <a:latin typeface="Eras Light ITC" pitchFamily="34" charset="0"/>
                <a:ea typeface="Arial Unicode MS" pitchFamily="34" charset="-128"/>
                <a:cs typeface="Arial Unicode MS" pitchFamily="34" charset="-128"/>
              </a:rPr>
              <a:t>rd</a:t>
            </a:r>
            <a:r>
              <a:rPr lang="en-US" sz="2400" b="1" dirty="0" smtClean="0">
                <a:solidFill>
                  <a:srgbClr val="C00000"/>
                </a:solidFill>
                <a:latin typeface="Eras Light ITC" pitchFamily="34" charset="0"/>
                <a:ea typeface="Arial Unicode MS" pitchFamily="34" charset="-128"/>
                <a:cs typeface="Arial Unicode MS" pitchFamily="34" charset="-128"/>
              </a:rPr>
              <a:t> Estate: </a:t>
            </a:r>
            <a:r>
              <a:rPr lang="en-US" sz="2400" b="1" dirty="0" smtClean="0">
                <a:latin typeface="Eras Light ITC" pitchFamily="34" charset="0"/>
                <a:ea typeface="Arial Unicode MS" pitchFamily="34" charset="-128"/>
                <a:cs typeface="Arial Unicode MS" pitchFamily="34" charset="-128"/>
              </a:rPr>
              <a:t>97% of folks were in this class (though there was some bourgeoisie that had wealth), most barely survived. 50% of $$$ was taken in taxes.</a:t>
            </a:r>
            <a:endParaRPr lang="en-US" sz="2400" b="1" dirty="0">
              <a:latin typeface="Eras Light ITC" pitchFamily="34" charset="0"/>
              <a:ea typeface="Arial Unicode MS" pitchFamily="34" charset="-128"/>
              <a:cs typeface="Arial Unicode MS" pitchFamily="34" charset="-128"/>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8800"/>
            <a:ext cx="5988297" cy="50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27" y="0"/>
            <a:ext cx="2362200" cy="1754326"/>
          </a:xfrm>
          <a:prstGeom prst="rect">
            <a:avLst/>
          </a:prstGeom>
          <a:noFill/>
        </p:spPr>
        <p:txBody>
          <a:bodyPr wrap="square" rtlCol="0">
            <a:spAutoFit/>
          </a:bodyPr>
          <a:lstStyle/>
          <a:p>
            <a:r>
              <a:rPr lang="en-US" dirty="0" smtClean="0"/>
              <a:t>*</a:t>
            </a:r>
            <a:r>
              <a:rPr lang="en-US" dirty="0" smtClean="0">
                <a:solidFill>
                  <a:schemeClr val="tx1">
                    <a:lumMod val="95000"/>
                    <a:lumOff val="5000"/>
                  </a:schemeClr>
                </a:solidFill>
              </a:rPr>
              <a:t>France was seen as the most advance nation of the 1700s, but had great unrest: taxes, bad harvests, Enlightenment ideas.</a:t>
            </a:r>
            <a:endParaRPr lang="en-US" dirty="0">
              <a:solidFill>
                <a:schemeClr val="tx1">
                  <a:lumMod val="95000"/>
                  <a:lumOff val="5000"/>
                </a:schemeClr>
              </a:solidFill>
            </a:endParaRPr>
          </a:p>
        </p:txBody>
      </p:sp>
    </p:spTree>
    <p:extLst>
      <p:ext uri="{BB962C8B-B14F-4D97-AF65-F5344CB8AC3E}">
        <p14:creationId xmlns:p14="http://schemas.microsoft.com/office/powerpoint/2010/main" val="2282485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476500" cy="2667000"/>
          </a:xfrm>
        </p:spPr>
        <p:txBody>
          <a:bodyPr>
            <a:normAutofit/>
          </a:bodyPr>
          <a:lstStyle/>
          <a:p>
            <a:pPr algn="ctr"/>
            <a:r>
              <a:rPr lang="en-US" dirty="0" smtClean="0">
                <a:solidFill>
                  <a:srgbClr val="FFFF00"/>
                </a:solidFill>
                <a:latin typeface="Arial Black" pitchFamily="34" charset="0"/>
              </a:rPr>
              <a:t>King Louis XVI</a:t>
            </a:r>
            <a:endParaRPr lang="en-US" dirty="0">
              <a:solidFill>
                <a:srgbClr val="FFFF00"/>
              </a:solidFill>
              <a:latin typeface="Arial Black" pitchFamily="34" charset="0"/>
            </a:endParaRPr>
          </a:p>
        </p:txBody>
      </p:sp>
      <p:sp>
        <p:nvSpPr>
          <p:cNvPr id="3" name="Content Placeholder 2"/>
          <p:cNvSpPr>
            <a:spLocks noGrp="1"/>
          </p:cNvSpPr>
          <p:nvPr>
            <p:ph idx="1"/>
          </p:nvPr>
        </p:nvSpPr>
        <p:spPr>
          <a:xfrm>
            <a:off x="304800" y="4495800"/>
            <a:ext cx="8610600" cy="2362200"/>
          </a:xfrm>
        </p:spPr>
        <p:txBody>
          <a:bodyPr>
            <a:normAutofit/>
          </a:bodyPr>
          <a:lstStyle/>
          <a:p>
            <a:pPr marL="0" indent="0">
              <a:buNone/>
            </a:pPr>
            <a:r>
              <a:rPr lang="en-US" dirty="0" smtClean="0"/>
              <a:t>High taxes &amp; grain failures made nation broke &amp; hungry.</a:t>
            </a:r>
          </a:p>
          <a:p>
            <a:pPr marL="0" indent="0">
              <a:buNone/>
            </a:pPr>
            <a:endParaRPr lang="en-US" sz="1300" dirty="0" smtClean="0"/>
          </a:p>
          <a:p>
            <a:pPr marL="0" indent="0">
              <a:buNone/>
            </a:pPr>
            <a:r>
              <a:rPr lang="en-US" dirty="0" smtClean="0"/>
              <a:t>KL16 (who already had inherited a massive debt) went wild spending the rest on parties w/ his wife </a:t>
            </a:r>
            <a:r>
              <a:rPr lang="en-US" b="1" dirty="0" smtClean="0">
                <a:solidFill>
                  <a:srgbClr val="C00000"/>
                </a:solidFill>
              </a:rPr>
              <a:t>Marie Antoinette</a:t>
            </a:r>
            <a:r>
              <a:rPr lang="en-US" dirty="0" smtClean="0"/>
              <a:t>.</a:t>
            </a:r>
          </a:p>
          <a:p>
            <a:pPr marL="0" indent="0">
              <a:buNone/>
            </a:pPr>
            <a:endParaRPr lang="en-US" sz="1300" dirty="0" smtClean="0"/>
          </a:p>
          <a:p>
            <a:pPr marL="0" indent="0">
              <a:buNone/>
            </a:pPr>
            <a:r>
              <a:rPr lang="en-US" dirty="0" smtClean="0"/>
              <a:t>Bankers refused to lend any more money to the king.</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57500"/>
            <a:ext cx="3124200"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199" y="2857501"/>
            <a:ext cx="252005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4256" y="2860576"/>
            <a:ext cx="3499744" cy="16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35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6"/>
            <a:ext cx="4397730" cy="1669474"/>
          </a:xfrm>
        </p:spPr>
        <p:txBody>
          <a:bodyPr>
            <a:noAutofit/>
          </a:bodyPr>
          <a:lstStyle/>
          <a:p>
            <a:pPr algn="ctr"/>
            <a:r>
              <a:rPr lang="en-US" sz="5400" b="1" dirty="0" smtClean="0">
                <a:solidFill>
                  <a:srgbClr val="FFFF00"/>
                </a:solidFill>
                <a:latin typeface="Arial Black" pitchFamily="34" charset="0"/>
              </a:rPr>
              <a:t>ESTATES GENERAL</a:t>
            </a:r>
            <a:endParaRPr lang="en-US" sz="5400" b="1" dirty="0">
              <a:solidFill>
                <a:srgbClr val="FFFF00"/>
              </a:solidFill>
              <a:latin typeface="Arial Black" pitchFamily="34" charset="0"/>
            </a:endParaRPr>
          </a:p>
        </p:txBody>
      </p:sp>
      <p:sp>
        <p:nvSpPr>
          <p:cNvPr id="3" name="Content Placeholder 2"/>
          <p:cNvSpPr>
            <a:spLocks noGrp="1"/>
          </p:cNvSpPr>
          <p:nvPr>
            <p:ph idx="1"/>
          </p:nvPr>
        </p:nvSpPr>
        <p:spPr>
          <a:xfrm>
            <a:off x="0" y="1565562"/>
            <a:ext cx="4397730" cy="5292438"/>
          </a:xfrm>
        </p:spPr>
        <p:txBody>
          <a:bodyPr>
            <a:normAutofit/>
          </a:bodyPr>
          <a:lstStyle/>
          <a:p>
            <a:pPr marL="0" indent="0">
              <a:buNone/>
            </a:pPr>
            <a:r>
              <a:rPr lang="en-US" sz="2000" dirty="0" smtClean="0">
                <a:latin typeface="Arial Narrow" pitchFamily="34" charset="0"/>
              </a:rPr>
              <a:t>*King Louis XVI wanted more money so he desired to raise taxes, but the plan to do this required a meeting of the Estates General, which is sort of like a Congress. Essentially, people from all three estates had to vote for or against the tax increase. What happened:</a:t>
            </a:r>
          </a:p>
          <a:p>
            <a:pPr marL="0" indent="0">
              <a:buNone/>
            </a:pPr>
            <a:endParaRPr lang="en-US" sz="1000" dirty="0">
              <a:latin typeface="Arial Narrow" pitchFamily="34" charset="0"/>
            </a:endParaRPr>
          </a:p>
          <a:p>
            <a:pPr marL="0" indent="0" algn="ctr">
              <a:buNone/>
            </a:pPr>
            <a:r>
              <a:rPr lang="en-US" sz="2400" dirty="0" smtClean="0">
                <a:latin typeface="Arial Narrow" pitchFamily="34" charset="0"/>
              </a:rPr>
              <a:t>When </a:t>
            </a:r>
            <a:r>
              <a:rPr lang="en-US" sz="2400" b="1" dirty="0" smtClean="0">
                <a:solidFill>
                  <a:srgbClr val="FF0000"/>
                </a:solidFill>
                <a:latin typeface="Arial Narrow" pitchFamily="34" charset="0"/>
              </a:rPr>
              <a:t>King Louis XVI </a:t>
            </a:r>
            <a:r>
              <a:rPr lang="en-US" sz="2400" dirty="0" smtClean="0">
                <a:latin typeface="Arial Narrow" pitchFamily="34" charset="0"/>
              </a:rPr>
              <a:t>realized the tax increase was going to fail, he told the people the vote would take place after lunch, then locked the door &amp; had the vote. Outraged, those locked out gathered together, making the </a:t>
            </a:r>
            <a:r>
              <a:rPr lang="en-US" sz="2400" b="1" dirty="0" smtClean="0">
                <a:solidFill>
                  <a:srgbClr val="FF0000"/>
                </a:solidFill>
                <a:latin typeface="Arial Narrow" pitchFamily="34" charset="0"/>
              </a:rPr>
              <a:t>Tennis Court Oath </a:t>
            </a:r>
            <a:r>
              <a:rPr lang="en-US" sz="2400" dirty="0" smtClean="0">
                <a:latin typeface="Arial Narrow" pitchFamily="34" charset="0"/>
              </a:rPr>
              <a:t>which promised a revolution &amp; a Constitution. </a:t>
            </a:r>
            <a:endParaRPr lang="en-US" sz="2400" dirty="0">
              <a:latin typeface="Arial Narrow"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730" y="6926"/>
            <a:ext cx="4753197" cy="311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7730" y="3124199"/>
            <a:ext cx="2376598" cy="373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5214" y="3124199"/>
            <a:ext cx="5189072" cy="373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2634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6700" y="0"/>
            <a:ext cx="5067300" cy="1847088"/>
          </a:xfrm>
        </p:spPr>
        <p:txBody>
          <a:bodyPr>
            <a:normAutofit fontScale="90000"/>
          </a:bodyPr>
          <a:lstStyle/>
          <a:p>
            <a:pPr algn="ctr"/>
            <a:r>
              <a:rPr lang="en-US" b="1" dirty="0" smtClean="0">
                <a:solidFill>
                  <a:srgbClr val="FFFF00"/>
                </a:solidFill>
                <a:latin typeface="Arial Black" pitchFamily="34" charset="0"/>
              </a:rPr>
              <a:t>STORMING THE BASTILLE </a:t>
            </a:r>
            <a:endParaRPr lang="en-US" b="1" dirty="0">
              <a:solidFill>
                <a:srgbClr val="FFFF00"/>
              </a:solidFill>
              <a:latin typeface="Arial Black" pitchFamily="34" charset="0"/>
            </a:endParaRPr>
          </a:p>
        </p:txBody>
      </p:sp>
      <p:sp>
        <p:nvSpPr>
          <p:cNvPr id="3" name="Content Placeholder 2"/>
          <p:cNvSpPr>
            <a:spLocks noGrp="1"/>
          </p:cNvSpPr>
          <p:nvPr>
            <p:ph idx="1"/>
          </p:nvPr>
        </p:nvSpPr>
        <p:spPr>
          <a:xfrm>
            <a:off x="4076700" y="1935480"/>
            <a:ext cx="5067300" cy="2103120"/>
          </a:xfrm>
        </p:spPr>
        <p:txBody>
          <a:bodyPr/>
          <a:lstStyle/>
          <a:p>
            <a:pPr marL="0" indent="0" algn="ctr">
              <a:buNone/>
            </a:pPr>
            <a:r>
              <a:rPr lang="en-US" dirty="0" smtClean="0">
                <a:latin typeface="Berlin Sans FB" pitchFamily="34" charset="0"/>
              </a:rPr>
              <a:t>Scared by rumors that KL16 was going to crush National Assembly, mob storms Bastille prison, kills guards, takes weapons, &amp; paraded the streets w/ men’s heads on pikes.</a:t>
            </a:r>
            <a:endParaRPr lang="en-US" dirty="0">
              <a:latin typeface="Berlin Sans FB"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0"/>
            <a:ext cx="40767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07670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4080164"/>
            <a:ext cx="3649542" cy="277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726242" y="4080164"/>
            <a:ext cx="1417758" cy="2462213"/>
          </a:xfrm>
          <a:prstGeom prst="rect">
            <a:avLst/>
          </a:prstGeom>
          <a:noFill/>
        </p:spPr>
        <p:txBody>
          <a:bodyPr wrap="square" rtlCol="0">
            <a:spAutoFit/>
          </a:bodyPr>
          <a:lstStyle/>
          <a:p>
            <a:endParaRPr lang="en-US" sz="1400" dirty="0" smtClean="0">
              <a:latin typeface="Arial Rounded MT Bold" pitchFamily="34" charset="0"/>
            </a:endParaRPr>
          </a:p>
          <a:p>
            <a:endParaRPr lang="en-US" sz="1400" dirty="0">
              <a:latin typeface="Arial Rounded MT Bold" pitchFamily="34" charset="0"/>
            </a:endParaRPr>
          </a:p>
          <a:p>
            <a:r>
              <a:rPr lang="en-US" sz="1400" dirty="0" smtClean="0">
                <a:latin typeface="Arial Rounded MT Bold" pitchFamily="34" charset="0"/>
              </a:rPr>
              <a:t>*July 14</a:t>
            </a:r>
            <a:r>
              <a:rPr lang="en-US" sz="1400" baseline="30000" dirty="0" smtClean="0">
                <a:latin typeface="Arial Rounded MT Bold" pitchFamily="34" charset="0"/>
              </a:rPr>
              <a:t>th</a:t>
            </a:r>
            <a:r>
              <a:rPr lang="en-US" sz="1400" dirty="0" smtClean="0">
                <a:latin typeface="Arial Rounded MT Bold" pitchFamily="34" charset="0"/>
              </a:rPr>
              <a:t>, the date of the Storming is recognized in France as a patriotic holiday, </a:t>
            </a:r>
            <a:r>
              <a:rPr lang="en-US" sz="1400" dirty="0" err="1" smtClean="0">
                <a:latin typeface="Arial Rounded MT Bold" pitchFamily="34" charset="0"/>
              </a:rPr>
              <a:t>sorta</a:t>
            </a:r>
            <a:r>
              <a:rPr lang="en-US" sz="1400" dirty="0" smtClean="0">
                <a:latin typeface="Arial Rounded MT Bold" pitchFamily="34" charset="0"/>
              </a:rPr>
              <a:t> like 4</a:t>
            </a:r>
            <a:r>
              <a:rPr lang="en-US" sz="1400" baseline="30000" dirty="0" smtClean="0">
                <a:latin typeface="Arial Rounded MT Bold" pitchFamily="34" charset="0"/>
              </a:rPr>
              <a:t>th</a:t>
            </a:r>
            <a:r>
              <a:rPr lang="en-US" sz="1400" dirty="0" smtClean="0">
                <a:latin typeface="Arial Rounded MT Bold" pitchFamily="34" charset="0"/>
              </a:rPr>
              <a:t> of July to Americans.</a:t>
            </a:r>
            <a:endParaRPr lang="en-US" sz="1400" dirty="0">
              <a:latin typeface="Arial Rounded MT Bold" pitchFamily="34" charset="0"/>
            </a:endParaRPr>
          </a:p>
        </p:txBody>
      </p:sp>
    </p:spTree>
    <p:extLst>
      <p:ext uri="{BB962C8B-B14F-4D97-AF65-F5344CB8AC3E}">
        <p14:creationId xmlns:p14="http://schemas.microsoft.com/office/powerpoint/2010/main" val="2125507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normAutofit/>
          </a:bodyPr>
          <a:lstStyle/>
          <a:p>
            <a:pPr algn="ctr"/>
            <a:r>
              <a:rPr lang="en-US" sz="5400" b="1" dirty="0" smtClean="0">
                <a:solidFill>
                  <a:srgbClr val="FFFF00"/>
                </a:solidFill>
                <a:latin typeface="Arial Black" pitchFamily="34" charset="0"/>
              </a:rPr>
              <a:t>LIBERTY, EQUALITY, FRATERNITY</a:t>
            </a:r>
            <a:endParaRPr lang="en-US" sz="5400" b="1" dirty="0">
              <a:solidFill>
                <a:srgbClr val="FFFF00"/>
              </a:solidFill>
              <a:latin typeface="Arial Black" pitchFamily="34" charset="0"/>
            </a:endParaRPr>
          </a:p>
        </p:txBody>
      </p:sp>
      <p:sp>
        <p:nvSpPr>
          <p:cNvPr id="3" name="Content Placeholder 2"/>
          <p:cNvSpPr>
            <a:spLocks noGrp="1"/>
          </p:cNvSpPr>
          <p:nvPr>
            <p:ph idx="1"/>
          </p:nvPr>
        </p:nvSpPr>
        <p:spPr>
          <a:xfrm>
            <a:off x="0" y="1600200"/>
            <a:ext cx="9144000" cy="5257800"/>
          </a:xfrm>
        </p:spPr>
        <p:txBody>
          <a:bodyPr/>
          <a:lstStyle/>
          <a:p>
            <a:pPr marL="0" indent="0" algn="ctr">
              <a:buNone/>
            </a:pPr>
            <a:r>
              <a:rPr lang="en-US" dirty="0" smtClean="0">
                <a:solidFill>
                  <a:srgbClr val="FF0000"/>
                </a:solidFill>
                <a:latin typeface="Arial Narrow" panose="020B0606020202030204" pitchFamily="34" charset="0"/>
              </a:rPr>
              <a:t>National Assembly </a:t>
            </a:r>
            <a:r>
              <a:rPr lang="en-US" dirty="0" smtClean="0">
                <a:latin typeface="Arial Narrow" panose="020B0606020202030204" pitchFamily="34" charset="0"/>
              </a:rPr>
              <a:t>adopts </a:t>
            </a:r>
            <a:r>
              <a:rPr lang="en-US" dirty="0" smtClean="0">
                <a:solidFill>
                  <a:srgbClr val="C00000"/>
                </a:solidFill>
                <a:latin typeface="Arial Narrow" panose="020B0606020202030204" pitchFamily="34" charset="0"/>
              </a:rPr>
              <a:t>The Rights of Man</a:t>
            </a:r>
            <a:r>
              <a:rPr lang="en-US" dirty="0" smtClean="0">
                <a:latin typeface="Arial Narrow" panose="020B0606020202030204" pitchFamily="34" charset="0"/>
              </a:rPr>
              <a:t>, states “men are born and remain free and equal in rights.” Guaranteed: liberty, property, security, &amp; resistance to oppression. Revolutionary leaders adopt the slogan “</a:t>
            </a:r>
            <a:r>
              <a:rPr lang="en-US" dirty="0" smtClean="0">
                <a:solidFill>
                  <a:srgbClr val="C00000"/>
                </a:solidFill>
                <a:latin typeface="Arial Narrow" panose="020B0606020202030204" pitchFamily="34" charset="0"/>
              </a:rPr>
              <a:t>liberty, equality, fraternity</a:t>
            </a:r>
            <a:r>
              <a:rPr lang="en-US" dirty="0" smtClean="0">
                <a:latin typeface="Arial Narrow" panose="020B0606020202030204" pitchFamily="34" charset="0"/>
              </a:rPr>
              <a:t>” as bloodshed occurs all over the country.</a:t>
            </a:r>
            <a:endParaRPr lang="en-US" dirty="0">
              <a:latin typeface="Arial Narrow" panose="020B0606020202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572000"/>
            <a:ext cx="3404716" cy="228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4572000"/>
            <a:ext cx="2971800" cy="2308324"/>
          </a:xfrm>
          <a:prstGeom prst="rect">
            <a:avLst/>
          </a:prstGeom>
          <a:noFill/>
        </p:spPr>
        <p:txBody>
          <a:bodyPr wrap="square" rtlCol="0">
            <a:spAutoFit/>
          </a:bodyPr>
          <a:lstStyle/>
          <a:p>
            <a:r>
              <a:rPr lang="en-US" sz="1600" dirty="0" smtClean="0">
                <a:latin typeface="Arial Unicode MS" pitchFamily="34" charset="-128"/>
                <a:ea typeface="Arial Unicode MS" pitchFamily="34" charset="-128"/>
                <a:cs typeface="Arial Unicode MS" pitchFamily="34" charset="-128"/>
              </a:rPr>
              <a:t>*Worried for his safety, KL16 tries to leave France but is stopped on the border, his decision to flee seals his fate.</a:t>
            </a:r>
          </a:p>
          <a:p>
            <a:endParaRPr lang="en-US" sz="1600" dirty="0">
              <a:latin typeface="Arial Unicode MS" pitchFamily="34" charset="-128"/>
              <a:ea typeface="Arial Unicode MS" pitchFamily="34" charset="-128"/>
              <a:cs typeface="Arial Unicode MS" pitchFamily="34" charset="-128"/>
            </a:endParaRPr>
          </a:p>
          <a:p>
            <a:r>
              <a:rPr lang="en-US" sz="1600" dirty="0" smtClean="0">
                <a:latin typeface="Arial Unicode MS" pitchFamily="34" charset="-128"/>
                <a:ea typeface="Arial Unicode MS" pitchFamily="34" charset="-128"/>
                <a:cs typeface="Arial Unicode MS" pitchFamily="34" charset="-128"/>
              </a:rPr>
              <a:t>*French Rev was heavily influenced by USA Rev, Thom Jefferson was a supporter, led to a political backlash in USA.</a:t>
            </a:r>
            <a:endParaRPr lang="en-US" sz="1600" dirty="0">
              <a:latin typeface="Arial Unicode MS" pitchFamily="34" charset="-128"/>
              <a:ea typeface="Arial Unicode MS" pitchFamily="34" charset="-128"/>
              <a:cs typeface="Arial Unicode MS" pitchFamily="34" charset="-128"/>
            </a:endParaRPr>
          </a:p>
        </p:txBody>
      </p:sp>
      <p:sp>
        <p:nvSpPr>
          <p:cNvPr id="5" name="TextBox 4"/>
          <p:cNvSpPr txBox="1"/>
          <p:nvPr/>
        </p:nvSpPr>
        <p:spPr>
          <a:xfrm>
            <a:off x="6376516" y="4572000"/>
            <a:ext cx="2767484" cy="2308324"/>
          </a:xfrm>
          <a:prstGeom prst="rect">
            <a:avLst/>
          </a:prstGeom>
          <a:noFill/>
        </p:spPr>
        <p:txBody>
          <a:bodyPr wrap="square" rtlCol="0">
            <a:spAutoFit/>
          </a:bodyPr>
          <a:lstStyle/>
          <a:p>
            <a:r>
              <a:rPr lang="en-US" sz="1600" dirty="0" smtClean="0">
                <a:latin typeface="Arial Unicode MS" pitchFamily="34" charset="-128"/>
                <a:ea typeface="Arial Unicode MS" pitchFamily="34" charset="-128"/>
                <a:cs typeface="Arial Unicode MS" pitchFamily="34" charset="-128"/>
              </a:rPr>
              <a:t>*Revolutionary leaders saw the Church as an established authority…in other words…a helper to the king &amp; royals. </a:t>
            </a:r>
          </a:p>
          <a:p>
            <a:endParaRPr lang="en-US" sz="1600" dirty="0">
              <a:latin typeface="Arial Unicode MS" pitchFamily="34" charset="-128"/>
              <a:ea typeface="Arial Unicode MS" pitchFamily="34" charset="-128"/>
              <a:cs typeface="Arial Unicode MS" pitchFamily="34" charset="-128"/>
            </a:endParaRPr>
          </a:p>
          <a:p>
            <a:r>
              <a:rPr lang="en-US" sz="1600" dirty="0" smtClean="0">
                <a:latin typeface="Arial Unicode MS" pitchFamily="34" charset="-128"/>
                <a:ea typeface="Arial Unicode MS" pitchFamily="34" charset="-128"/>
                <a:cs typeface="Arial Unicode MS" pitchFamily="34" charset="-128"/>
              </a:rPr>
              <a:t>Therefore, it was open season on the church as citizens attacked leaders &amp; stole from the church buildings.  </a:t>
            </a:r>
          </a:p>
        </p:txBody>
      </p:sp>
      <p:sp>
        <p:nvSpPr>
          <p:cNvPr id="6" name="TextBox 5"/>
          <p:cNvSpPr txBox="1"/>
          <p:nvPr/>
        </p:nvSpPr>
        <p:spPr>
          <a:xfrm>
            <a:off x="0" y="3276600"/>
            <a:ext cx="9144000" cy="1231106"/>
          </a:xfrm>
          <a:prstGeom prst="rect">
            <a:avLst/>
          </a:prstGeom>
          <a:noFill/>
        </p:spPr>
        <p:txBody>
          <a:bodyPr wrap="square" rtlCol="0">
            <a:spAutoFit/>
          </a:bodyPr>
          <a:lstStyle/>
          <a:p>
            <a:r>
              <a:rPr lang="en-US" dirty="0" smtClean="0">
                <a:ea typeface="Arial Unicode MS"/>
              </a:rPr>
              <a:t>*</a:t>
            </a:r>
            <a:r>
              <a:rPr lang="en-US" sz="1600" dirty="0" smtClean="0">
                <a:ea typeface="Arial Unicode MS"/>
              </a:rPr>
              <a:t>There was </a:t>
            </a:r>
            <a:r>
              <a:rPr lang="en-US" sz="1600" b="1" dirty="0" smtClean="0">
                <a:solidFill>
                  <a:srgbClr val="FF0000"/>
                </a:solidFill>
                <a:ea typeface="Arial Unicode MS"/>
              </a:rPr>
              <a:t>Great </a:t>
            </a:r>
            <a:r>
              <a:rPr lang="en-US" sz="1600" b="1" dirty="0">
                <a:solidFill>
                  <a:srgbClr val="FF0000"/>
                </a:solidFill>
                <a:ea typeface="Arial Unicode MS"/>
              </a:rPr>
              <a:t>F</a:t>
            </a:r>
            <a:r>
              <a:rPr lang="en-US" sz="1600" b="1" dirty="0" smtClean="0">
                <a:solidFill>
                  <a:srgbClr val="FF0000"/>
                </a:solidFill>
                <a:ea typeface="Arial Unicode MS"/>
              </a:rPr>
              <a:t>ear </a:t>
            </a:r>
            <a:r>
              <a:rPr lang="en-US" sz="1600" dirty="0" smtClean="0">
                <a:ea typeface="Arial Unicode MS"/>
              </a:rPr>
              <a:t>throughout the countryside as farmers heard rumors that the king had hired outlaws to crush them. Before it could happen, farmers killed lords with blunt farming objects.</a:t>
            </a:r>
          </a:p>
          <a:p>
            <a:endParaRPr lang="en-US" sz="800" dirty="0" smtClean="0">
              <a:ea typeface="Arial Unicode MS"/>
            </a:endParaRPr>
          </a:p>
          <a:p>
            <a:r>
              <a:rPr lang="en-US" sz="1600" dirty="0" smtClean="0">
                <a:ea typeface="Arial Unicode MS"/>
              </a:rPr>
              <a:t>*Mothers heard that grain was being stored at Versailles so a </a:t>
            </a:r>
            <a:r>
              <a:rPr lang="en-US" sz="1600" b="1" dirty="0" smtClean="0">
                <a:solidFill>
                  <a:srgbClr val="FF0000"/>
                </a:solidFill>
                <a:ea typeface="Arial Unicode MS"/>
              </a:rPr>
              <a:t>Women’s March </a:t>
            </a:r>
            <a:r>
              <a:rPr lang="en-US" sz="1600" dirty="0" smtClean="0">
                <a:ea typeface="Arial Unicode MS"/>
              </a:rPr>
              <a:t>ensued in which the ladies demanded the food. This is where famous </a:t>
            </a:r>
            <a:r>
              <a:rPr lang="en-US" sz="1600" b="1" dirty="0" smtClean="0">
                <a:solidFill>
                  <a:srgbClr val="FF0000"/>
                </a:solidFill>
                <a:ea typeface="Arial Unicode MS"/>
              </a:rPr>
              <a:t>“Let Them Eat Cake” </a:t>
            </a:r>
            <a:r>
              <a:rPr lang="en-US" sz="1600" dirty="0" smtClean="0">
                <a:ea typeface="Arial Unicode MS"/>
              </a:rPr>
              <a:t>line supposedly comes from.</a:t>
            </a:r>
            <a:endParaRPr lang="en-US" sz="1600" dirty="0">
              <a:ea typeface="Arial Unicode MS"/>
            </a:endParaRPr>
          </a:p>
        </p:txBody>
      </p:sp>
    </p:spTree>
    <p:extLst>
      <p:ext uri="{BB962C8B-B14F-4D97-AF65-F5344CB8AC3E}">
        <p14:creationId xmlns:p14="http://schemas.microsoft.com/office/powerpoint/2010/main" val="30031489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3733800" cy="1371600"/>
          </a:xfrm>
        </p:spPr>
        <p:txBody>
          <a:bodyPr/>
          <a:lstStyle/>
          <a:p>
            <a:pPr algn="ctr"/>
            <a:r>
              <a:rPr lang="en-US" b="1" dirty="0" smtClean="0">
                <a:solidFill>
                  <a:srgbClr val="FFFF00"/>
                </a:solidFill>
                <a:latin typeface="Arial Black" pitchFamily="34" charset="0"/>
              </a:rPr>
              <a:t>Guillotine</a:t>
            </a:r>
            <a:endParaRPr lang="en-US" b="1" dirty="0">
              <a:solidFill>
                <a:srgbClr val="FFFF00"/>
              </a:solidFill>
              <a:latin typeface="Arial Black" pitchFamily="34" charset="0"/>
            </a:endParaRPr>
          </a:p>
        </p:txBody>
      </p:sp>
      <p:sp>
        <p:nvSpPr>
          <p:cNvPr id="3" name="Content Placeholder 2"/>
          <p:cNvSpPr>
            <a:spLocks noGrp="1"/>
          </p:cNvSpPr>
          <p:nvPr>
            <p:ph idx="1"/>
          </p:nvPr>
        </p:nvSpPr>
        <p:spPr>
          <a:xfrm>
            <a:off x="0" y="3786188"/>
            <a:ext cx="9144000" cy="3071812"/>
          </a:xfrm>
        </p:spPr>
        <p:txBody>
          <a:bodyPr/>
          <a:lstStyle/>
          <a:p>
            <a:pPr marL="0" indent="0" algn="ctr">
              <a:buNone/>
            </a:pPr>
            <a:r>
              <a:rPr lang="en-US" dirty="0" smtClean="0">
                <a:latin typeface="Arial Narrow" pitchFamily="34" charset="0"/>
              </a:rPr>
              <a:t>Guilty were driven thru the streets in a 90 min procession prior to death.</a:t>
            </a:r>
          </a:p>
          <a:p>
            <a:pPr marL="0" indent="0" algn="ctr">
              <a:buNone/>
            </a:pPr>
            <a:r>
              <a:rPr lang="en-US" dirty="0" smtClean="0">
                <a:latin typeface="Arial Narrow" pitchFamily="34" charset="0"/>
              </a:rPr>
              <a:t>Some believed head maintained hearing/sight for 15 minutes post death.</a:t>
            </a:r>
            <a:endParaRPr lang="en-US" dirty="0">
              <a:latin typeface="Arial Narrow"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75567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0"/>
            <a:ext cx="28575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674" y="1714501"/>
            <a:ext cx="3530826"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2853" y="4801076"/>
            <a:ext cx="2236468" cy="207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4801076"/>
            <a:ext cx="3402853" cy="2031325"/>
          </a:xfrm>
          <a:prstGeom prst="rect">
            <a:avLst/>
          </a:prstGeom>
          <a:noFill/>
        </p:spPr>
        <p:txBody>
          <a:bodyPr wrap="square" rtlCol="0">
            <a:spAutoFit/>
          </a:bodyPr>
          <a:lstStyle/>
          <a:p>
            <a:r>
              <a:rPr lang="en-US" dirty="0" smtClean="0"/>
              <a:t>*Ironically, despite heavy civil fighting, France was able to repel the attacks made by </a:t>
            </a:r>
            <a:r>
              <a:rPr lang="en-US" dirty="0" smtClean="0">
                <a:solidFill>
                  <a:srgbClr val="C00000"/>
                </a:solidFill>
              </a:rPr>
              <a:t>Prussians</a:t>
            </a:r>
            <a:r>
              <a:rPr lang="en-US" dirty="0" smtClean="0"/>
              <a:t> &amp; </a:t>
            </a:r>
            <a:r>
              <a:rPr lang="en-US" dirty="0" smtClean="0">
                <a:solidFill>
                  <a:srgbClr val="C00000"/>
                </a:solidFill>
              </a:rPr>
              <a:t>Austrians</a:t>
            </a:r>
            <a:r>
              <a:rPr lang="en-US" dirty="0" smtClean="0"/>
              <a:t>.</a:t>
            </a:r>
          </a:p>
          <a:p>
            <a:endParaRPr lang="en-US" dirty="0"/>
          </a:p>
          <a:p>
            <a:r>
              <a:rPr lang="en-US" dirty="0" smtClean="0"/>
              <a:t>*</a:t>
            </a:r>
            <a:r>
              <a:rPr lang="en-US" dirty="0" smtClean="0">
                <a:solidFill>
                  <a:srgbClr val="C00000"/>
                </a:solidFill>
              </a:rPr>
              <a:t>Britain, Holland, &amp; Spain </a:t>
            </a:r>
            <a:r>
              <a:rPr lang="en-US" dirty="0" smtClean="0"/>
              <a:t>join in to also fight the French.</a:t>
            </a:r>
            <a:endParaRPr lang="en-US" dirty="0"/>
          </a:p>
        </p:txBody>
      </p:sp>
      <p:sp>
        <p:nvSpPr>
          <p:cNvPr id="6" name="TextBox 5"/>
          <p:cNvSpPr txBox="1"/>
          <p:nvPr/>
        </p:nvSpPr>
        <p:spPr>
          <a:xfrm>
            <a:off x="5639321" y="4801076"/>
            <a:ext cx="3504679" cy="1754326"/>
          </a:xfrm>
          <a:prstGeom prst="rect">
            <a:avLst/>
          </a:prstGeom>
          <a:noFill/>
        </p:spPr>
        <p:txBody>
          <a:bodyPr wrap="square" rtlCol="0">
            <a:spAutoFit/>
          </a:bodyPr>
          <a:lstStyle/>
          <a:p>
            <a:r>
              <a:rPr lang="en-US" dirty="0" smtClean="0"/>
              <a:t>*Convention needed soldiers, so France ordered a </a:t>
            </a:r>
            <a:r>
              <a:rPr lang="en-US" dirty="0" smtClean="0">
                <a:solidFill>
                  <a:srgbClr val="C00000"/>
                </a:solidFill>
              </a:rPr>
              <a:t>draft</a:t>
            </a:r>
            <a:r>
              <a:rPr lang="en-US" dirty="0" smtClean="0"/>
              <a:t>.</a:t>
            </a:r>
          </a:p>
          <a:p>
            <a:endParaRPr lang="en-US" dirty="0"/>
          </a:p>
          <a:p>
            <a:r>
              <a:rPr lang="en-US" dirty="0" smtClean="0"/>
              <a:t>*One Jacobin leader, </a:t>
            </a:r>
            <a:r>
              <a:rPr lang="en-US" dirty="0" smtClean="0">
                <a:solidFill>
                  <a:srgbClr val="C00000"/>
                </a:solidFill>
              </a:rPr>
              <a:t>Maximilian Robespierre </a:t>
            </a:r>
            <a:r>
              <a:rPr lang="en-US" dirty="0" smtClean="0"/>
              <a:t>comes to power with the goal of wiping out aristocracy</a:t>
            </a:r>
            <a:endParaRPr lang="en-US" dirty="0"/>
          </a:p>
        </p:txBody>
      </p:sp>
    </p:spTree>
    <p:extLst>
      <p:ext uri="{BB962C8B-B14F-4D97-AF65-F5344CB8AC3E}">
        <p14:creationId xmlns:p14="http://schemas.microsoft.com/office/powerpoint/2010/main" val="3946636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5638800" y="2590800"/>
            <a:ext cx="3505200" cy="1523999"/>
          </a:xfrm>
        </p:spPr>
        <p:txBody>
          <a:bodyPr>
            <a:normAutofit fontScale="90000"/>
          </a:bodyPr>
          <a:lstStyle/>
          <a:p>
            <a:pPr algn="ctr"/>
            <a:r>
              <a:rPr lang="en-US" sz="1800" b="1" dirty="0" smtClean="0">
                <a:solidFill>
                  <a:schemeClr val="tx1">
                    <a:lumMod val="95000"/>
                    <a:lumOff val="5000"/>
                  </a:schemeClr>
                </a:solidFill>
                <a:latin typeface="Arial Narrow" pitchFamily="34" charset="0"/>
              </a:rPr>
              <a:t>*One 18 year old was sentenced to die for cutting down a tree that had been planted as a symbol of liberty.</a:t>
            </a:r>
            <a:br>
              <a:rPr lang="en-US" sz="1800" b="1" dirty="0" smtClean="0">
                <a:solidFill>
                  <a:schemeClr val="tx1">
                    <a:lumMod val="95000"/>
                    <a:lumOff val="5000"/>
                  </a:schemeClr>
                </a:solidFill>
                <a:latin typeface="Arial Narrow" pitchFamily="34" charset="0"/>
              </a:rPr>
            </a:br>
            <a:r>
              <a:rPr lang="en-US" sz="1800" b="1" dirty="0">
                <a:solidFill>
                  <a:schemeClr val="tx1">
                    <a:lumMod val="95000"/>
                    <a:lumOff val="5000"/>
                  </a:schemeClr>
                </a:solidFill>
                <a:latin typeface="Arial Narrow" pitchFamily="34" charset="0"/>
              </a:rPr>
              <a:t/>
            </a:r>
            <a:br>
              <a:rPr lang="en-US" sz="1800" b="1" dirty="0">
                <a:solidFill>
                  <a:schemeClr val="tx1">
                    <a:lumMod val="95000"/>
                    <a:lumOff val="5000"/>
                  </a:schemeClr>
                </a:solidFill>
                <a:latin typeface="Arial Narrow" pitchFamily="34" charset="0"/>
              </a:rPr>
            </a:br>
            <a:r>
              <a:rPr lang="en-US" sz="1800" b="1" dirty="0" smtClean="0">
                <a:solidFill>
                  <a:schemeClr val="tx1">
                    <a:lumMod val="95000"/>
                    <a:lumOff val="5000"/>
                  </a:schemeClr>
                </a:solidFill>
                <a:latin typeface="Arial Narrow" pitchFamily="34" charset="0"/>
              </a:rPr>
              <a:t>*Despite plan to end monarchy, 85% of deaths were done to peasants.</a:t>
            </a:r>
            <a:endParaRPr lang="en-US" sz="1800" b="1" dirty="0">
              <a:solidFill>
                <a:schemeClr val="tx1">
                  <a:lumMod val="95000"/>
                  <a:lumOff val="5000"/>
                </a:schemeClr>
              </a:solidFill>
              <a:latin typeface="Arial Narrow" pitchFamily="34" charset="0"/>
            </a:endParaRPr>
          </a:p>
        </p:txBody>
      </p:sp>
      <p:sp>
        <p:nvSpPr>
          <p:cNvPr id="3" name="Content Placeholder 2"/>
          <p:cNvSpPr>
            <a:spLocks noGrp="1"/>
          </p:cNvSpPr>
          <p:nvPr>
            <p:ph idx="1"/>
          </p:nvPr>
        </p:nvSpPr>
        <p:spPr>
          <a:xfrm>
            <a:off x="2152650" y="533400"/>
            <a:ext cx="3562350" cy="6324600"/>
          </a:xfrm>
        </p:spPr>
        <p:txBody>
          <a:bodyPr>
            <a:normAutofit/>
          </a:bodyPr>
          <a:lstStyle/>
          <a:p>
            <a:pPr marL="0" indent="0" algn="ctr">
              <a:buNone/>
            </a:pPr>
            <a:r>
              <a:rPr lang="en-US" dirty="0" smtClean="0">
                <a:solidFill>
                  <a:srgbClr val="C00000"/>
                </a:solidFill>
                <a:latin typeface="Berlin Sans FB" pitchFamily="34" charset="0"/>
                <a:cs typeface="Aharoni" pitchFamily="2" charset="-79"/>
              </a:rPr>
              <a:t>Maximilian Robespierre </a:t>
            </a:r>
            <a:r>
              <a:rPr lang="en-US" dirty="0" smtClean="0">
                <a:latin typeface="Berlin Sans FB" pitchFamily="34" charset="0"/>
                <a:cs typeface="Aharoni" pitchFamily="2" charset="-79"/>
              </a:rPr>
              <a:t>built a “republic by virtue” by trying to wipe out every trace of past.</a:t>
            </a:r>
          </a:p>
          <a:p>
            <a:pPr marL="0" indent="0" algn="ctr">
              <a:buNone/>
            </a:pPr>
            <a:endParaRPr lang="en-US" sz="1400" dirty="0">
              <a:latin typeface="Berlin Sans FB" pitchFamily="34" charset="0"/>
              <a:cs typeface="Aharoni" pitchFamily="2" charset="-79"/>
            </a:endParaRPr>
          </a:p>
          <a:p>
            <a:pPr marL="0" indent="0" algn="ctr">
              <a:buNone/>
            </a:pPr>
            <a:r>
              <a:rPr lang="en-US" dirty="0" smtClean="0">
                <a:latin typeface="Berlin Sans FB" pitchFamily="34" charset="0"/>
                <a:cs typeface="Aharoni" pitchFamily="2" charset="-79"/>
              </a:rPr>
              <a:t>His one year long reign executed about 40K people (that’s just in Paris), anyone who challenged him was declared an “enemy.”</a:t>
            </a:r>
          </a:p>
          <a:p>
            <a:pPr marL="0" indent="0" algn="ctr">
              <a:buNone/>
            </a:pPr>
            <a:endParaRPr lang="en-US" dirty="0">
              <a:latin typeface="Berlin Sans FB" pitchFamily="34" charset="0"/>
              <a:cs typeface="Aharoni" pitchFamily="2" charset="-79"/>
            </a:endParaRPr>
          </a:p>
          <a:p>
            <a:pPr marL="0" indent="0" algn="ctr">
              <a:buNone/>
            </a:pPr>
            <a:r>
              <a:rPr lang="en-US" dirty="0" smtClean="0">
                <a:latin typeface="Berlin Sans FB" pitchFamily="34" charset="0"/>
                <a:cs typeface="Aharoni" pitchFamily="2" charset="-79"/>
              </a:rPr>
              <a:t>Anti-religious: closed churches &amp; wiped Sunday</a:t>
            </a:r>
            <a:r>
              <a:rPr lang="en-US" dirty="0">
                <a:latin typeface="Berlin Sans FB" pitchFamily="34" charset="0"/>
                <a:cs typeface="Aharoni" pitchFamily="2" charset="-79"/>
              </a:rPr>
              <a:t> </a:t>
            </a:r>
            <a:r>
              <a:rPr lang="en-US" dirty="0" smtClean="0">
                <a:latin typeface="Berlin Sans FB" pitchFamily="34" charset="0"/>
                <a:cs typeface="Aharoni" pitchFamily="2" charset="-79"/>
              </a:rPr>
              <a:t>off of calendar. </a:t>
            </a:r>
            <a:endParaRPr lang="en-US" dirty="0">
              <a:latin typeface="Berlin Sans FB" pitchFamily="34" charset="0"/>
              <a:cs typeface="Aharoni" pitchFamily="2" charset="-79"/>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152650" cy="374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47656"/>
            <a:ext cx="2152650" cy="3365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114800"/>
            <a:ext cx="4383975" cy="613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1"/>
            <a:ext cx="1676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
            <a:ext cx="1828800" cy="25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777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6653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4648200" cy="1905000"/>
          </a:xfrm>
        </p:spPr>
        <p:txBody>
          <a:bodyPr>
            <a:noAutofit/>
          </a:bodyPr>
          <a:lstStyle/>
          <a:p>
            <a:pPr algn="ctr"/>
            <a:r>
              <a:rPr lang="en-US" b="1" dirty="0" smtClean="0">
                <a:solidFill>
                  <a:srgbClr val="FFFF00"/>
                </a:solidFill>
                <a:latin typeface="Arial Black" pitchFamily="34" charset="0"/>
              </a:rPr>
              <a:t>NAPOLEON BONAPARTE</a:t>
            </a:r>
            <a:endParaRPr lang="en-US" b="1" dirty="0">
              <a:solidFill>
                <a:srgbClr val="FFFF00"/>
              </a:solidFill>
              <a:latin typeface="Arial Black" pitchFamily="34" charset="0"/>
            </a:endParaRPr>
          </a:p>
        </p:txBody>
      </p:sp>
      <p:sp>
        <p:nvSpPr>
          <p:cNvPr id="3" name="Content Placeholder 2"/>
          <p:cNvSpPr>
            <a:spLocks noGrp="1"/>
          </p:cNvSpPr>
          <p:nvPr>
            <p:ph idx="1"/>
          </p:nvPr>
        </p:nvSpPr>
        <p:spPr>
          <a:xfrm>
            <a:off x="0" y="1752600"/>
            <a:ext cx="4724400" cy="3352800"/>
          </a:xfrm>
        </p:spPr>
        <p:txBody>
          <a:bodyPr>
            <a:normAutofit lnSpcReduction="10000"/>
          </a:bodyPr>
          <a:lstStyle/>
          <a:p>
            <a:pPr marL="0" indent="0" algn="ctr">
              <a:buNone/>
            </a:pPr>
            <a:endParaRPr lang="en-US" sz="1200" dirty="0" smtClean="0">
              <a:latin typeface="Narkisim" pitchFamily="34" charset="-79"/>
              <a:cs typeface="Narkisim" pitchFamily="34" charset="-79"/>
            </a:endParaRPr>
          </a:p>
          <a:p>
            <a:pPr marL="0" indent="0" algn="ctr">
              <a:buNone/>
            </a:pPr>
            <a:endParaRPr lang="en-US" sz="1400" dirty="0" smtClean="0">
              <a:latin typeface="Narkisim" pitchFamily="34" charset="-79"/>
              <a:cs typeface="Narkisim" pitchFamily="34" charset="-79"/>
            </a:endParaRPr>
          </a:p>
          <a:p>
            <a:pPr marL="0" indent="0" algn="ctr">
              <a:buNone/>
            </a:pPr>
            <a:r>
              <a:rPr lang="en-US" dirty="0" smtClean="0">
                <a:latin typeface="Narkisim" pitchFamily="34" charset="-79"/>
                <a:cs typeface="Narkisim" pitchFamily="34" charset="-79"/>
              </a:rPr>
              <a:t>After </a:t>
            </a:r>
            <a:r>
              <a:rPr lang="en-US" b="1" dirty="0" smtClean="0">
                <a:solidFill>
                  <a:srgbClr val="FF0000"/>
                </a:solidFill>
                <a:latin typeface="Narkisim" pitchFamily="34" charset="-79"/>
                <a:cs typeface="Narkisim" pitchFamily="34" charset="-79"/>
              </a:rPr>
              <a:t>Reign of Terror </a:t>
            </a:r>
            <a:r>
              <a:rPr lang="en-US" dirty="0" smtClean="0">
                <a:latin typeface="Narkisim" pitchFamily="34" charset="-79"/>
                <a:cs typeface="Narkisim" pitchFamily="34" charset="-79"/>
              </a:rPr>
              <a:t>ended, France picks 3</a:t>
            </a:r>
            <a:r>
              <a:rPr lang="en-US" baseline="30000" dirty="0" smtClean="0">
                <a:latin typeface="Narkisim" pitchFamily="34" charset="-79"/>
                <a:cs typeface="Narkisim" pitchFamily="34" charset="-79"/>
              </a:rPr>
              <a:t>rd</a:t>
            </a:r>
            <a:r>
              <a:rPr lang="en-US" dirty="0" smtClean="0">
                <a:latin typeface="Narkisim" pitchFamily="34" charset="-79"/>
                <a:cs typeface="Narkisim" pitchFamily="34" charset="-79"/>
              </a:rPr>
              <a:t> gov’t in 5 years. War torn nation turns to epic war hero who had kept France safe from foreign invasion during war, comes to power in a </a:t>
            </a:r>
            <a:r>
              <a:rPr lang="en-US" b="1" dirty="0" smtClean="0">
                <a:solidFill>
                  <a:srgbClr val="FF0000"/>
                </a:solidFill>
                <a:latin typeface="Narkisim" pitchFamily="34" charset="-79"/>
                <a:cs typeface="Narkisim" pitchFamily="34" charset="-79"/>
              </a:rPr>
              <a:t>Coup </a:t>
            </a:r>
            <a:r>
              <a:rPr lang="en-US" b="1" dirty="0" err="1" smtClean="0">
                <a:solidFill>
                  <a:srgbClr val="FF0000"/>
                </a:solidFill>
                <a:latin typeface="Narkisim" pitchFamily="34" charset="-79"/>
                <a:cs typeface="Narkisim" pitchFamily="34" charset="-79"/>
              </a:rPr>
              <a:t>D’Etat</a:t>
            </a:r>
            <a:r>
              <a:rPr lang="en-US" dirty="0" smtClean="0">
                <a:latin typeface="Narkisim" pitchFamily="34" charset="-79"/>
                <a:cs typeface="Narkisim" pitchFamily="34" charset="-79"/>
              </a:rPr>
              <a:t>. </a:t>
            </a:r>
          </a:p>
          <a:p>
            <a:pPr marL="0" indent="0" algn="ctr">
              <a:buNone/>
            </a:pPr>
            <a:endParaRPr lang="en-US" dirty="0">
              <a:latin typeface="Narkisim" pitchFamily="34" charset="-79"/>
              <a:cs typeface="Narkisim" pitchFamily="34" charset="-79"/>
            </a:endParaRPr>
          </a:p>
          <a:p>
            <a:pPr marL="0" indent="0" algn="ctr">
              <a:buNone/>
            </a:pPr>
            <a:endParaRPr lang="en-US" dirty="0" smtClean="0">
              <a:latin typeface="Narkisim" pitchFamily="34" charset="-79"/>
              <a:cs typeface="Narkisim" pitchFamily="34" charset="-79"/>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673" y="-20782"/>
            <a:ext cx="4461327" cy="276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673" y="2743200"/>
            <a:ext cx="4461327" cy="450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4648200"/>
            <a:ext cx="4648200" cy="2062103"/>
          </a:xfrm>
          <a:prstGeom prst="rect">
            <a:avLst/>
          </a:prstGeom>
          <a:noFill/>
        </p:spPr>
        <p:txBody>
          <a:bodyPr wrap="square" rtlCol="0">
            <a:spAutoFit/>
          </a:bodyPr>
          <a:lstStyle/>
          <a:p>
            <a:endParaRPr lang="en-US" sz="2000" dirty="0" smtClean="0">
              <a:latin typeface="Arial Narrow" panose="020B0606020202030204" pitchFamily="34" charset="0"/>
            </a:endParaRPr>
          </a:p>
          <a:p>
            <a:endParaRPr lang="en-US" sz="800" dirty="0">
              <a:latin typeface="Arial Narrow" panose="020B0606020202030204" pitchFamily="34" charset="0"/>
            </a:endParaRPr>
          </a:p>
          <a:p>
            <a:r>
              <a:rPr lang="en-US" sz="2000" dirty="0" smtClean="0">
                <a:latin typeface="Arial Narrow" panose="020B0606020202030204" pitchFamily="34" charset="0"/>
              </a:rPr>
              <a:t>*A lot of civil wars are as simple as Side A vs. Side B. France was way more complex in that there were as many as 5 different sides wanting power. Napoleon was perhaps the only person the majority could possibly agree on to lead.</a:t>
            </a:r>
            <a:endParaRPr lang="en-US" sz="2000" dirty="0">
              <a:latin typeface="Arial Narrow" panose="020B0606020202030204" pitchFamily="34" charset="0"/>
            </a:endParaRPr>
          </a:p>
        </p:txBody>
      </p:sp>
    </p:spTree>
    <p:extLst>
      <p:ext uri="{BB962C8B-B14F-4D97-AF65-F5344CB8AC3E}">
        <p14:creationId xmlns:p14="http://schemas.microsoft.com/office/powerpoint/2010/main" val="4212520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1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0"/>
            <a:ext cx="9144000" cy="923330"/>
          </a:xfrm>
          <a:prstGeom prst="rect">
            <a:avLst/>
          </a:prstGeom>
          <a:noFill/>
        </p:spPr>
        <p:txBody>
          <a:bodyPr wrap="square" rtlCol="0">
            <a:spAutoFit/>
          </a:bodyPr>
          <a:lstStyle/>
          <a:p>
            <a:pPr algn="ctr"/>
            <a:r>
              <a:rPr lang="en-US" sz="5400" b="1" dirty="0" smtClean="0">
                <a:solidFill>
                  <a:schemeClr val="bg1"/>
                </a:solidFill>
                <a:latin typeface="Aharoni" pitchFamily="2" charset="-79"/>
                <a:cs typeface="Aharoni" pitchFamily="2" charset="-79"/>
              </a:rPr>
              <a:t>AMERICAN REVOLUTION</a:t>
            </a:r>
            <a:endParaRPr lang="en-US" sz="5400" b="1" dirty="0">
              <a:solidFill>
                <a:schemeClr val="bg1"/>
              </a:solidFill>
              <a:latin typeface="Aharoni" pitchFamily="2" charset="-79"/>
              <a:cs typeface="Aharoni" pitchFamily="2" charset="-79"/>
            </a:endParaRPr>
          </a:p>
        </p:txBody>
      </p:sp>
    </p:spTree>
    <p:extLst>
      <p:ext uri="{BB962C8B-B14F-4D97-AF65-F5344CB8AC3E}">
        <p14:creationId xmlns:p14="http://schemas.microsoft.com/office/powerpoint/2010/main" val="2261170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1"/>
            <a:ext cx="4267200" cy="2126925"/>
          </a:xfrm>
        </p:spPr>
        <p:txBody>
          <a:bodyPr>
            <a:noAutofit/>
          </a:bodyPr>
          <a:lstStyle/>
          <a:p>
            <a:pPr algn="ctr"/>
            <a:r>
              <a:rPr lang="en-US" sz="7200" b="1" dirty="0" smtClean="0">
                <a:solidFill>
                  <a:srgbClr val="FFFF00"/>
                </a:solidFill>
                <a:latin typeface="Arial Black" pitchFamily="34" charset="0"/>
              </a:rPr>
              <a:t>COUP D’ETAT </a:t>
            </a:r>
            <a:endParaRPr lang="en-US" sz="7200" b="1" dirty="0">
              <a:solidFill>
                <a:srgbClr val="FFFF00"/>
              </a:solidFill>
              <a:latin typeface="Arial Black" pitchFamily="34" charset="0"/>
            </a:endParaRPr>
          </a:p>
        </p:txBody>
      </p:sp>
      <p:sp>
        <p:nvSpPr>
          <p:cNvPr id="3" name="Content Placeholder 2"/>
          <p:cNvSpPr>
            <a:spLocks noGrp="1"/>
          </p:cNvSpPr>
          <p:nvPr>
            <p:ph idx="1"/>
          </p:nvPr>
        </p:nvSpPr>
        <p:spPr>
          <a:xfrm>
            <a:off x="0" y="533400"/>
            <a:ext cx="5181600" cy="6324600"/>
          </a:xfrm>
        </p:spPr>
        <p:txBody>
          <a:bodyPr/>
          <a:lstStyle/>
          <a:p>
            <a:pPr marL="0" indent="0">
              <a:buNone/>
            </a:pPr>
            <a:r>
              <a:rPr lang="en-US" dirty="0" smtClean="0">
                <a:latin typeface="Berlin Sans FB" pitchFamily="34" charset="0"/>
              </a:rPr>
              <a:t>Napoleon returns from war &amp; ends national legislature (those left behind vote to make him </a:t>
            </a:r>
            <a:r>
              <a:rPr lang="en-US" dirty="0" smtClean="0">
                <a:solidFill>
                  <a:srgbClr val="C00000"/>
                </a:solidFill>
                <a:latin typeface="Berlin Sans FB" pitchFamily="34" charset="0"/>
              </a:rPr>
              <a:t>dictator</a:t>
            </a:r>
            <a:r>
              <a:rPr lang="en-US" dirty="0" smtClean="0">
                <a:latin typeface="Berlin Sans FB" pitchFamily="34" charset="0"/>
              </a:rPr>
              <a:t>).</a:t>
            </a:r>
          </a:p>
          <a:p>
            <a:pPr marL="0" indent="0">
              <a:buNone/>
            </a:pPr>
            <a:r>
              <a:rPr lang="en-US" dirty="0" smtClean="0">
                <a:latin typeface="Berlin Sans FB" pitchFamily="34" charset="0"/>
              </a:rPr>
              <a:t>People backed decision w/ a vote.</a:t>
            </a:r>
          </a:p>
          <a:p>
            <a:pPr marL="0" indent="0">
              <a:buNone/>
            </a:pPr>
            <a:endParaRPr lang="en-US" dirty="0">
              <a:latin typeface="Berlin Sans FB" pitchFamily="34" charset="0"/>
            </a:endParaRPr>
          </a:p>
          <a:p>
            <a:pPr marL="0" indent="0">
              <a:buNone/>
            </a:pPr>
            <a:r>
              <a:rPr lang="en-US" dirty="0" smtClean="0">
                <a:latin typeface="Berlin Sans FB" pitchFamily="34" charset="0"/>
              </a:rPr>
              <a:t>He makes an effective tax collection system, establishes a national bank, fired corrupt officials, &amp; set up public schools (</a:t>
            </a:r>
            <a:r>
              <a:rPr lang="en-US" dirty="0" err="1" smtClean="0">
                <a:solidFill>
                  <a:srgbClr val="C00000"/>
                </a:solidFill>
                <a:latin typeface="Berlin Sans FB" pitchFamily="34" charset="0"/>
              </a:rPr>
              <a:t>lycees</a:t>
            </a:r>
            <a:r>
              <a:rPr lang="en-US" dirty="0" smtClean="0">
                <a:latin typeface="Berlin Sans FB" pitchFamily="34" charset="0"/>
              </a:rPr>
              <a:t>) open to all people.</a:t>
            </a:r>
          </a:p>
          <a:p>
            <a:pPr marL="0" indent="0">
              <a:buNone/>
            </a:pPr>
            <a:endParaRPr lang="en-US" dirty="0" smtClean="0">
              <a:latin typeface="Berlin Sans FB" pitchFamily="34" charset="0"/>
            </a:endParaRPr>
          </a:p>
          <a:p>
            <a:pPr marL="0" indent="0">
              <a:buNone/>
            </a:pPr>
            <a:r>
              <a:rPr lang="en-US" dirty="0" smtClean="0">
                <a:latin typeface="Berlin Sans FB" pitchFamily="34" charset="0"/>
              </a:rPr>
              <a:t>He set up </a:t>
            </a:r>
            <a:r>
              <a:rPr lang="en-US" dirty="0" smtClean="0">
                <a:solidFill>
                  <a:srgbClr val="C00000"/>
                </a:solidFill>
                <a:latin typeface="Berlin Sans FB" pitchFamily="34" charset="0"/>
              </a:rPr>
              <a:t>Napoleonic Code </a:t>
            </a:r>
            <a:r>
              <a:rPr lang="en-US" dirty="0" smtClean="0">
                <a:latin typeface="Berlin Sans FB" pitchFamily="34" charset="0"/>
              </a:rPr>
              <a:t>(fair set of laws) that promoted order. Also, allowed churches to re-open (then had the Pope crown him </a:t>
            </a:r>
            <a:r>
              <a:rPr lang="en-US" dirty="0" smtClean="0">
                <a:solidFill>
                  <a:srgbClr val="C00000"/>
                </a:solidFill>
                <a:latin typeface="Berlin Sans FB" pitchFamily="34" charset="0"/>
              </a:rPr>
              <a:t>emperor</a:t>
            </a:r>
            <a:r>
              <a:rPr lang="en-US" dirty="0" smtClean="0">
                <a:latin typeface="Berlin Sans FB" pitchFamily="34" charset="0"/>
              </a:rPr>
              <a:t>).</a:t>
            </a:r>
            <a:endParaRPr lang="en-US" dirty="0">
              <a:latin typeface="Berlin Sans FB" pitchFamily="34" charset="0"/>
            </a:endParaRPr>
          </a:p>
          <a:p>
            <a:pPr marL="0" indent="0">
              <a:buNone/>
            </a:pPr>
            <a:endParaRPr lang="en-US" dirty="0">
              <a:latin typeface="Berlin Sans FB"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126925"/>
            <a:ext cx="3962400" cy="473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150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209800" cy="1600200"/>
          </a:xfrm>
        </p:spPr>
        <p:txBody>
          <a:bodyPr>
            <a:normAutofit/>
          </a:bodyPr>
          <a:lstStyle/>
          <a:p>
            <a:pPr algn="ctr"/>
            <a:r>
              <a:rPr lang="en-US" sz="3600" b="1" dirty="0" smtClean="0">
                <a:solidFill>
                  <a:srgbClr val="FFFF00"/>
                </a:solidFill>
                <a:latin typeface="Arial Black" pitchFamily="34" charset="0"/>
              </a:rPr>
              <a:t>FRENCH EMPIRE</a:t>
            </a:r>
            <a:endParaRPr lang="en-US" sz="3600" b="1" dirty="0">
              <a:solidFill>
                <a:srgbClr val="FFFF00"/>
              </a:solidFill>
              <a:latin typeface="Arial Black" pitchFamily="34" charset="0"/>
            </a:endParaRPr>
          </a:p>
        </p:txBody>
      </p:sp>
      <p:sp>
        <p:nvSpPr>
          <p:cNvPr id="3" name="Content Placeholder 2"/>
          <p:cNvSpPr>
            <a:spLocks noGrp="1"/>
          </p:cNvSpPr>
          <p:nvPr>
            <p:ph idx="1"/>
          </p:nvPr>
        </p:nvSpPr>
        <p:spPr>
          <a:xfrm>
            <a:off x="2133600" y="304800"/>
            <a:ext cx="7086600" cy="1828800"/>
          </a:xfrm>
        </p:spPr>
        <p:txBody>
          <a:bodyPr>
            <a:normAutofit fontScale="92500"/>
          </a:bodyPr>
          <a:lstStyle/>
          <a:p>
            <a:pPr marL="0" indent="0">
              <a:buNone/>
            </a:pPr>
            <a:r>
              <a:rPr lang="en-US" b="1" dirty="0" smtClean="0">
                <a:latin typeface="Arial Narrow" pitchFamily="34" charset="0"/>
              </a:rPr>
              <a:t>Not content to own just France, NB sold Louisiana to US for $15M &amp; annexed a bunch of nations next to France.</a:t>
            </a:r>
          </a:p>
          <a:p>
            <a:pPr marL="0" indent="0">
              <a:buNone/>
            </a:pPr>
            <a:endParaRPr lang="en-US" sz="800" b="1" dirty="0">
              <a:latin typeface="Arial Narrow" pitchFamily="34" charset="0"/>
            </a:endParaRPr>
          </a:p>
          <a:p>
            <a:pPr marL="0" indent="0">
              <a:buNone/>
            </a:pPr>
            <a:r>
              <a:rPr lang="en-US" b="1" dirty="0" smtClean="0">
                <a:latin typeface="Arial Narrow" pitchFamily="34" charset="0"/>
              </a:rPr>
              <a:t>Great victories gave NB control of everything in Europe except Britain, Portugal, Sweden &amp; Ottoman Empire.</a:t>
            </a:r>
            <a:endParaRPr lang="en-US" b="1" dirty="0">
              <a:latin typeface="Arial Narrow"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133600"/>
            <a:ext cx="7467600" cy="559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2362200"/>
            <a:ext cx="1676400" cy="4524315"/>
          </a:xfrm>
          <a:prstGeom prst="rect">
            <a:avLst/>
          </a:prstGeom>
          <a:noFill/>
        </p:spPr>
        <p:txBody>
          <a:bodyPr wrap="square" rtlCol="0">
            <a:spAutoFit/>
          </a:bodyPr>
          <a:lstStyle/>
          <a:p>
            <a:r>
              <a:rPr lang="en-US" dirty="0" smtClean="0">
                <a:latin typeface="Bodoni MT" pitchFamily="18" charset="0"/>
              </a:rPr>
              <a:t>*NB at 1</a:t>
            </a:r>
            <a:r>
              <a:rPr lang="en-US" baseline="30000" dirty="0" smtClean="0">
                <a:latin typeface="Bodoni MT" pitchFamily="18" charset="0"/>
              </a:rPr>
              <a:t>st</a:t>
            </a:r>
            <a:r>
              <a:rPr lang="en-US" dirty="0" smtClean="0">
                <a:latin typeface="Bodoni MT" pitchFamily="18" charset="0"/>
              </a:rPr>
              <a:t> wanted a world empire, but lost in a colonial war in the Caribbean.</a:t>
            </a:r>
          </a:p>
          <a:p>
            <a:r>
              <a:rPr lang="en-US" dirty="0" smtClean="0">
                <a:latin typeface="Bodoni MT" pitchFamily="18" charset="0"/>
              </a:rPr>
              <a:t>So making the Louisiana Purchase made sense to him:</a:t>
            </a:r>
          </a:p>
          <a:p>
            <a:pPr marL="342900" indent="-342900">
              <a:buAutoNum type="alphaUcParenR"/>
            </a:pPr>
            <a:r>
              <a:rPr lang="en-US" dirty="0" smtClean="0">
                <a:latin typeface="Bodoni MT" pitchFamily="18" charset="0"/>
              </a:rPr>
              <a:t>$$$ for war</a:t>
            </a:r>
          </a:p>
          <a:p>
            <a:pPr marL="342900" indent="-342900">
              <a:buAutoNum type="alphaUcParenR"/>
            </a:pPr>
            <a:r>
              <a:rPr lang="en-US" dirty="0" smtClean="0">
                <a:latin typeface="Bodoni MT" pitchFamily="18" charset="0"/>
              </a:rPr>
              <a:t>USA would surely become an enemy to Britain.</a:t>
            </a:r>
            <a:endParaRPr lang="en-US" dirty="0">
              <a:latin typeface="Bodoni MT" pitchFamily="18" charset="0"/>
            </a:endParaRPr>
          </a:p>
        </p:txBody>
      </p:sp>
    </p:spTree>
    <p:extLst>
      <p:ext uri="{BB962C8B-B14F-4D97-AF65-F5344CB8AC3E}">
        <p14:creationId xmlns:p14="http://schemas.microsoft.com/office/powerpoint/2010/main" val="1542209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pPr algn="ctr"/>
            <a:r>
              <a:rPr lang="en-US" sz="2400" dirty="0" smtClean="0">
                <a:solidFill>
                  <a:schemeClr val="tx1">
                    <a:lumMod val="95000"/>
                    <a:lumOff val="5000"/>
                  </a:schemeClr>
                </a:solidFill>
                <a:latin typeface="Arial Narrow" pitchFamily="34" charset="0"/>
              </a:rPr>
              <a:t>NB’s big mistake is the invasion of Russia. Russian soldiers retreat destroying all lands </a:t>
            </a:r>
            <a:r>
              <a:rPr lang="en-US" sz="2400" dirty="0" smtClean="0">
                <a:solidFill>
                  <a:srgbClr val="C00000"/>
                </a:solidFill>
                <a:latin typeface="Arial Narrow" pitchFamily="34" charset="0"/>
              </a:rPr>
              <a:t>(scorched earth policy) </a:t>
            </a:r>
            <a:r>
              <a:rPr lang="en-US" sz="2400" dirty="0" smtClean="0">
                <a:solidFill>
                  <a:schemeClr val="tx1">
                    <a:lumMod val="95000"/>
                    <a:lumOff val="5000"/>
                  </a:schemeClr>
                </a:solidFill>
                <a:latin typeface="Arial Narrow" pitchFamily="34" charset="0"/>
              </a:rPr>
              <a:t>which left no supplies to be gained as winter set in.</a:t>
            </a:r>
            <a:endParaRPr lang="en-US" sz="2400" dirty="0">
              <a:solidFill>
                <a:schemeClr val="tx1">
                  <a:lumMod val="95000"/>
                  <a:lumOff val="5000"/>
                </a:schemeClr>
              </a:solidFill>
              <a:latin typeface="Arial Narrow" pitchFamily="34" charset="0"/>
            </a:endParaRP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914400"/>
            <a:ext cx="9144000" cy="627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7572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1"/>
            <a:ext cx="9143999" cy="1323439"/>
          </a:xfrm>
          <a:prstGeom prst="rect">
            <a:avLst/>
          </a:prstGeom>
          <a:noFill/>
        </p:spPr>
        <p:txBody>
          <a:bodyPr wrap="square" rtlCol="0">
            <a:spAutoFit/>
          </a:bodyPr>
          <a:lstStyle/>
          <a:p>
            <a:pPr algn="ctr"/>
            <a:endParaRPr lang="en-US" sz="2000" dirty="0" smtClean="0">
              <a:solidFill>
                <a:schemeClr val="bg1"/>
              </a:solidFill>
              <a:latin typeface="Arial Rounded MT Bold" pitchFamily="34" charset="0"/>
            </a:endParaRPr>
          </a:p>
          <a:p>
            <a:pPr algn="ctr"/>
            <a:r>
              <a:rPr lang="en-US" sz="6000" dirty="0" smtClean="0">
                <a:solidFill>
                  <a:schemeClr val="bg1"/>
                </a:solidFill>
                <a:latin typeface="Arial Rounded MT Bold" pitchFamily="34" charset="0"/>
              </a:rPr>
              <a:t>WORLD REVOLUTIONS</a:t>
            </a:r>
            <a:endParaRPr lang="en-US" sz="6000" dirty="0">
              <a:solidFill>
                <a:schemeClr val="bg1"/>
              </a:solidFill>
              <a:latin typeface="Arial Rounded MT Bold" pitchFamily="34" charset="0"/>
            </a:endParaRPr>
          </a:p>
        </p:txBody>
      </p:sp>
    </p:spTree>
    <p:extLst>
      <p:ext uri="{BB962C8B-B14F-4D97-AF65-F5344CB8AC3E}">
        <p14:creationId xmlns:p14="http://schemas.microsoft.com/office/powerpoint/2010/main" val="2159190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57600" cy="1295400"/>
          </a:xfrm>
        </p:spPr>
        <p:txBody>
          <a:bodyPr>
            <a:normAutofit/>
          </a:bodyPr>
          <a:lstStyle/>
          <a:p>
            <a:pPr algn="ctr"/>
            <a:r>
              <a:rPr lang="en-US" sz="8000" b="1" dirty="0" smtClean="0">
                <a:solidFill>
                  <a:schemeClr val="tx1">
                    <a:lumMod val="95000"/>
                    <a:lumOff val="5000"/>
                  </a:schemeClr>
                </a:solidFill>
                <a:latin typeface="Franklin Gothic Medium Cond" pitchFamily="34" charset="0"/>
              </a:rPr>
              <a:t>HAITI</a:t>
            </a:r>
            <a:endParaRPr lang="en-US" sz="8000" b="1" dirty="0">
              <a:solidFill>
                <a:schemeClr val="tx1">
                  <a:lumMod val="95000"/>
                  <a:lumOff val="5000"/>
                </a:schemeClr>
              </a:solidFill>
              <a:latin typeface="Franklin Gothic Medium Cond" pitchFamily="34" charset="0"/>
            </a:endParaRPr>
          </a:p>
        </p:txBody>
      </p:sp>
      <p:sp>
        <p:nvSpPr>
          <p:cNvPr id="3" name="Content Placeholder 2"/>
          <p:cNvSpPr>
            <a:spLocks noGrp="1"/>
          </p:cNvSpPr>
          <p:nvPr>
            <p:ph idx="1"/>
          </p:nvPr>
        </p:nvSpPr>
        <p:spPr>
          <a:xfrm>
            <a:off x="3657600" y="152400"/>
            <a:ext cx="5486400" cy="2614612"/>
          </a:xfrm>
        </p:spPr>
        <p:txBody>
          <a:bodyPr>
            <a:normAutofit/>
          </a:bodyPr>
          <a:lstStyle/>
          <a:p>
            <a:pPr marL="0" indent="0" algn="ctr">
              <a:buNone/>
            </a:pPr>
            <a:r>
              <a:rPr lang="en-US" sz="2400" dirty="0" smtClean="0">
                <a:latin typeface="Arial Narrow" pitchFamily="34" charset="0"/>
              </a:rPr>
              <a:t>French colony enslaved around 500K when </a:t>
            </a:r>
            <a:r>
              <a:rPr lang="en-US" sz="2400" dirty="0" smtClean="0">
                <a:solidFill>
                  <a:srgbClr val="C00000"/>
                </a:solidFill>
                <a:latin typeface="Arial Narrow" pitchFamily="34" charset="0"/>
              </a:rPr>
              <a:t>Toussaint </a:t>
            </a:r>
            <a:r>
              <a:rPr lang="en-US" sz="2400" dirty="0" err="1" smtClean="0">
                <a:solidFill>
                  <a:srgbClr val="C00000"/>
                </a:solidFill>
                <a:latin typeface="Arial Narrow" pitchFamily="34" charset="0"/>
              </a:rPr>
              <a:t>L’Ouverture</a:t>
            </a:r>
            <a:r>
              <a:rPr lang="en-US" sz="2400" dirty="0" smtClean="0">
                <a:solidFill>
                  <a:srgbClr val="C00000"/>
                </a:solidFill>
                <a:latin typeface="Arial Narrow" pitchFamily="34" charset="0"/>
              </a:rPr>
              <a:t> </a:t>
            </a:r>
            <a:r>
              <a:rPr lang="en-US" sz="2400" dirty="0" smtClean="0">
                <a:latin typeface="Arial Narrow" pitchFamily="34" charset="0"/>
              </a:rPr>
              <a:t>lead an uprising (called </a:t>
            </a:r>
            <a:r>
              <a:rPr lang="en-US" sz="2400" dirty="0" smtClean="0">
                <a:solidFill>
                  <a:srgbClr val="C00000"/>
                </a:solidFill>
                <a:latin typeface="Arial Narrow" pitchFamily="34" charset="0"/>
              </a:rPr>
              <a:t>Saint </a:t>
            </a:r>
            <a:r>
              <a:rPr lang="en-US" sz="2400" dirty="0" err="1" smtClean="0">
                <a:solidFill>
                  <a:srgbClr val="C00000"/>
                </a:solidFill>
                <a:latin typeface="Arial Narrow" pitchFamily="34" charset="0"/>
              </a:rPr>
              <a:t>Domingue</a:t>
            </a:r>
            <a:r>
              <a:rPr lang="en-US" sz="2400" dirty="0" smtClean="0">
                <a:latin typeface="Arial Narrow" pitchFamily="34" charset="0"/>
              </a:rPr>
              <a:t>). Only slave revolution to win.</a:t>
            </a:r>
          </a:p>
          <a:p>
            <a:pPr marL="0" indent="0" algn="ctr">
              <a:buNone/>
            </a:pPr>
            <a:r>
              <a:rPr lang="en-US" sz="2400" dirty="0" smtClean="0">
                <a:latin typeface="Arial Narrow" pitchFamily="34" charset="0"/>
              </a:rPr>
              <a:t>Haiti is technically where </a:t>
            </a:r>
            <a:r>
              <a:rPr lang="en-US" sz="2400" dirty="0" smtClean="0">
                <a:solidFill>
                  <a:srgbClr val="C00000"/>
                </a:solidFill>
                <a:latin typeface="Arial Narrow" pitchFamily="34" charset="0"/>
              </a:rPr>
              <a:t>Columbus</a:t>
            </a:r>
            <a:r>
              <a:rPr lang="en-US" sz="2400" dirty="0" smtClean="0">
                <a:latin typeface="Arial Narrow" pitchFamily="34" charset="0"/>
              </a:rPr>
              <a:t> landed.</a:t>
            </a:r>
          </a:p>
          <a:p>
            <a:pPr marL="0" indent="0" algn="ctr">
              <a:buNone/>
            </a:pPr>
            <a:r>
              <a:rPr lang="en-US" sz="2400" dirty="0" smtClean="0">
                <a:latin typeface="Arial Narrow" pitchFamily="34" charset="0"/>
              </a:rPr>
              <a:t>After the revolt, a pig was sacrificed &amp; the land was dedicated to Devil/voodoo/something.</a:t>
            </a:r>
          </a:p>
          <a:p>
            <a:pPr marL="0" indent="0">
              <a:buNone/>
            </a:pPr>
            <a:endParaRPr lang="en-US" sz="2400" dirty="0">
              <a:latin typeface="Arial Narrow" pitchFamily="34" charset="0"/>
            </a:endParaRPr>
          </a:p>
          <a:p>
            <a:pPr marL="0" indent="0">
              <a:buNone/>
            </a:pPr>
            <a:endParaRPr lang="en-US" sz="2400" dirty="0">
              <a:latin typeface="Arial Narrow"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767012"/>
            <a:ext cx="5486400"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191786"/>
            <a:ext cx="3667125" cy="315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525" y="4342237"/>
            <a:ext cx="3667125" cy="2862322"/>
          </a:xfrm>
          <a:prstGeom prst="rect">
            <a:avLst/>
          </a:prstGeom>
          <a:noFill/>
        </p:spPr>
        <p:txBody>
          <a:bodyPr wrap="square" rtlCol="0">
            <a:spAutoFit/>
          </a:bodyPr>
          <a:lstStyle/>
          <a:p>
            <a:r>
              <a:rPr lang="en-US" dirty="0" smtClean="0"/>
              <a:t>*Haiti means mountainous land.</a:t>
            </a:r>
          </a:p>
          <a:p>
            <a:endParaRPr lang="en-US" dirty="0"/>
          </a:p>
          <a:p>
            <a:r>
              <a:rPr lang="en-US" dirty="0" smtClean="0"/>
              <a:t>*Haiti is where Napoleon failed &amp; decided to sell off New World.</a:t>
            </a:r>
          </a:p>
          <a:p>
            <a:endParaRPr lang="en-US" dirty="0" smtClean="0"/>
          </a:p>
          <a:p>
            <a:r>
              <a:rPr lang="en-US" dirty="0" smtClean="0"/>
              <a:t>*Haiti is currently the poorest nation in the Western hemisphere.</a:t>
            </a:r>
          </a:p>
          <a:p>
            <a:endParaRPr lang="en-US" dirty="0" smtClean="0"/>
          </a:p>
          <a:p>
            <a:r>
              <a:rPr lang="en-US" dirty="0" smtClean="0"/>
              <a:t>*2010 earthquake killed thousands.</a:t>
            </a:r>
            <a:endParaRPr lang="en-US" dirty="0"/>
          </a:p>
          <a:p>
            <a:endParaRPr lang="en-US" dirty="0"/>
          </a:p>
        </p:txBody>
      </p:sp>
    </p:spTree>
    <p:extLst>
      <p:ext uri="{BB962C8B-B14F-4D97-AF65-F5344CB8AC3E}">
        <p14:creationId xmlns:p14="http://schemas.microsoft.com/office/powerpoint/2010/main" val="4022950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20200" cy="1600200"/>
          </a:xfrm>
        </p:spPr>
        <p:txBody>
          <a:bodyPr>
            <a:normAutofit fontScale="90000"/>
          </a:bodyPr>
          <a:lstStyle/>
          <a:p>
            <a:pPr algn="ctr"/>
            <a:r>
              <a:rPr lang="en-US" sz="5400" b="1" dirty="0" smtClean="0">
                <a:solidFill>
                  <a:schemeClr val="tx1"/>
                </a:solidFill>
                <a:latin typeface="Franklin Gothic Demi" panose="020B0703020102020204" pitchFamily="34" charset="0"/>
              </a:rPr>
              <a:t>CREOLE REVOLUTIONS </a:t>
            </a:r>
            <a:br>
              <a:rPr lang="en-US" sz="5400" b="1" dirty="0" smtClean="0">
                <a:solidFill>
                  <a:schemeClr val="tx1"/>
                </a:solidFill>
                <a:latin typeface="Franklin Gothic Demi" panose="020B0703020102020204" pitchFamily="34" charset="0"/>
              </a:rPr>
            </a:br>
            <a:r>
              <a:rPr lang="en-US" sz="5400" b="1" dirty="0" smtClean="0">
                <a:solidFill>
                  <a:schemeClr val="tx1"/>
                </a:solidFill>
                <a:latin typeface="Franklin Gothic Demi" panose="020B0703020102020204" pitchFamily="34" charset="0"/>
              </a:rPr>
              <a:t>IN LATIN AMERICA</a:t>
            </a:r>
            <a:endParaRPr lang="en-US" sz="5400" b="1" dirty="0">
              <a:solidFill>
                <a:schemeClr val="tx1"/>
              </a:solidFill>
              <a:latin typeface="Franklin Gothic Demi" panose="020B0703020102020204" pitchFamily="34" charset="0"/>
            </a:endParaRPr>
          </a:p>
        </p:txBody>
      </p:sp>
      <p:sp>
        <p:nvSpPr>
          <p:cNvPr id="3" name="Content Placeholder 2"/>
          <p:cNvSpPr>
            <a:spLocks noGrp="1"/>
          </p:cNvSpPr>
          <p:nvPr>
            <p:ph idx="1"/>
          </p:nvPr>
        </p:nvSpPr>
        <p:spPr>
          <a:xfrm>
            <a:off x="0" y="1600200"/>
            <a:ext cx="9144000" cy="3352800"/>
          </a:xfrm>
        </p:spPr>
        <p:txBody>
          <a:bodyPr/>
          <a:lstStyle/>
          <a:p>
            <a:pPr marL="0" indent="0">
              <a:buNone/>
            </a:pPr>
            <a:r>
              <a:rPr lang="en-US" dirty="0" smtClean="0">
                <a:latin typeface="Arial Narrow" panose="020B0606020202030204" pitchFamily="34" charset="0"/>
              </a:rPr>
              <a:t>Central &amp; South America had odd mix of class structure:</a:t>
            </a:r>
          </a:p>
          <a:p>
            <a:pPr marL="514350" indent="-514350">
              <a:buAutoNum type="arabicPeriod"/>
            </a:pPr>
            <a:r>
              <a:rPr lang="en-US" dirty="0" err="1" smtClean="0">
                <a:solidFill>
                  <a:srgbClr val="FF0000"/>
                </a:solidFill>
                <a:latin typeface="Arial Narrow" panose="020B0606020202030204" pitchFamily="34" charset="0"/>
              </a:rPr>
              <a:t>Peninsulares</a:t>
            </a:r>
            <a:r>
              <a:rPr lang="en-US" dirty="0" smtClean="0">
                <a:solidFill>
                  <a:srgbClr val="FF0000"/>
                </a:solidFill>
                <a:latin typeface="Arial Narrow" panose="020B0606020202030204" pitchFamily="34" charset="0"/>
              </a:rPr>
              <a:t>: </a:t>
            </a:r>
            <a:r>
              <a:rPr lang="en-US" dirty="0" smtClean="0">
                <a:latin typeface="Arial Narrow" panose="020B0606020202030204" pitchFamily="34" charset="0"/>
              </a:rPr>
              <a:t>Colonists born in Spain or Portugal.</a:t>
            </a:r>
          </a:p>
          <a:p>
            <a:pPr marL="514350" indent="-514350">
              <a:buAutoNum type="arabicPeriod"/>
            </a:pPr>
            <a:r>
              <a:rPr lang="en-US" dirty="0" smtClean="0">
                <a:solidFill>
                  <a:srgbClr val="FF0000"/>
                </a:solidFill>
                <a:latin typeface="Arial Narrow" panose="020B0606020202030204" pitchFamily="34" charset="0"/>
              </a:rPr>
              <a:t>Creoles: </a:t>
            </a:r>
            <a:r>
              <a:rPr lang="en-US" dirty="0" smtClean="0">
                <a:latin typeface="Arial Narrow" panose="020B0606020202030204" pitchFamily="34" charset="0"/>
              </a:rPr>
              <a:t>European ancestry born in the Americas.</a:t>
            </a:r>
          </a:p>
          <a:p>
            <a:pPr marL="514350" indent="-514350">
              <a:buAutoNum type="arabicPeriod"/>
            </a:pPr>
            <a:r>
              <a:rPr lang="en-US" dirty="0" smtClean="0">
                <a:solidFill>
                  <a:srgbClr val="FF0000"/>
                </a:solidFill>
                <a:latin typeface="Arial Narrow" panose="020B0606020202030204" pitchFamily="34" charset="0"/>
              </a:rPr>
              <a:t>Mestizos</a:t>
            </a:r>
            <a:r>
              <a:rPr lang="en-US" dirty="0" smtClean="0">
                <a:latin typeface="Arial Narrow" panose="020B0606020202030204" pitchFamily="34" charset="0"/>
              </a:rPr>
              <a:t>: European &amp; Native American mix.</a:t>
            </a:r>
          </a:p>
          <a:p>
            <a:pPr marL="514350" indent="-514350">
              <a:buAutoNum type="arabicPeriod"/>
            </a:pPr>
            <a:r>
              <a:rPr lang="en-US" dirty="0" smtClean="0">
                <a:solidFill>
                  <a:srgbClr val="FF0000"/>
                </a:solidFill>
                <a:latin typeface="Arial Narrow" panose="020B0606020202030204" pitchFamily="34" charset="0"/>
              </a:rPr>
              <a:t>Mulattoes: </a:t>
            </a:r>
            <a:r>
              <a:rPr lang="en-US" dirty="0" smtClean="0">
                <a:latin typeface="Arial Narrow" panose="020B0606020202030204" pitchFamily="34" charset="0"/>
              </a:rPr>
              <a:t>European and African American mix.</a:t>
            </a:r>
          </a:p>
          <a:p>
            <a:pPr marL="0" indent="0">
              <a:buNone/>
            </a:pPr>
            <a:r>
              <a:rPr lang="en-US" dirty="0" smtClean="0">
                <a:latin typeface="Arial Narrow" panose="020B0606020202030204" pitchFamily="34" charset="0"/>
              </a:rPr>
              <a:t>Obviously this is not a plan for permanent economic security.</a:t>
            </a:r>
            <a:endParaRPr lang="en-US" dirty="0">
              <a:latin typeface="Arial Narrow" panose="020B0606020202030204" pitchFamily="34" charset="0"/>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9797" y="4495801"/>
            <a:ext cx="2494203" cy="236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177" y="4495801"/>
            <a:ext cx="2161619" cy="236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mage result for arnold schwarzenegger termina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95801"/>
            <a:ext cx="4488179"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762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8053"/>
            <a:ext cx="9144000" cy="1052947"/>
          </a:xfrm>
        </p:spPr>
        <p:txBody>
          <a:bodyPr>
            <a:noAutofit/>
          </a:bodyPr>
          <a:lstStyle/>
          <a:p>
            <a:pPr algn="ctr"/>
            <a:r>
              <a:rPr lang="en-US" sz="8000" b="1" dirty="0" smtClean="0">
                <a:solidFill>
                  <a:schemeClr val="tx1"/>
                </a:solidFill>
                <a:latin typeface="Franklin Gothic Demi" panose="020B0703020102020204" pitchFamily="34" charset="0"/>
              </a:rPr>
              <a:t>LATIN AMERICA</a:t>
            </a:r>
            <a:endParaRPr lang="en-US" sz="8000" b="1" dirty="0">
              <a:solidFill>
                <a:schemeClr val="tx1"/>
              </a:solidFill>
              <a:latin typeface="Franklin Gothic Demi" panose="020B0703020102020204" pitchFamily="34" charset="0"/>
            </a:endParaRPr>
          </a:p>
        </p:txBody>
      </p:sp>
      <p:sp>
        <p:nvSpPr>
          <p:cNvPr id="3" name="Content Placeholder 2"/>
          <p:cNvSpPr>
            <a:spLocks noGrp="1"/>
          </p:cNvSpPr>
          <p:nvPr>
            <p:ph idx="1"/>
          </p:nvPr>
        </p:nvSpPr>
        <p:spPr>
          <a:xfrm>
            <a:off x="0" y="4038600"/>
            <a:ext cx="9144000" cy="2819400"/>
          </a:xfrm>
        </p:spPr>
        <p:txBody>
          <a:bodyPr/>
          <a:lstStyle/>
          <a:p>
            <a:pPr marL="0" indent="0" algn="ctr">
              <a:buNone/>
            </a:pPr>
            <a:r>
              <a:rPr lang="en-US" dirty="0" smtClean="0">
                <a:latin typeface="Arial Narrow" panose="020B0606020202030204" pitchFamily="34" charset="0"/>
              </a:rPr>
              <a:t>With Spain’s empire waning, fighter </a:t>
            </a:r>
            <a:r>
              <a:rPr lang="en-US" dirty="0" smtClean="0">
                <a:solidFill>
                  <a:srgbClr val="FF0000"/>
                </a:solidFill>
                <a:latin typeface="Arial Narrow" panose="020B0606020202030204" pitchFamily="34" charset="0"/>
              </a:rPr>
              <a:t>Simon Bolivar </a:t>
            </a:r>
            <a:r>
              <a:rPr lang="en-US" dirty="0" smtClean="0">
                <a:latin typeface="Arial Narrow" panose="020B0606020202030204" pitchFamily="34" charset="0"/>
              </a:rPr>
              <a:t>lead volunteer soldiers through mountains beating Spanish troops &amp; winning independence</a:t>
            </a:r>
            <a:r>
              <a:rPr lang="en-US" dirty="0">
                <a:latin typeface="Arial Narrow" panose="020B0606020202030204" pitchFamily="34" charset="0"/>
              </a:rPr>
              <a:t>,</a:t>
            </a:r>
            <a:r>
              <a:rPr lang="en-US" dirty="0" smtClean="0">
                <a:latin typeface="Arial Narrow" panose="020B0606020202030204" pitchFamily="34" charset="0"/>
              </a:rPr>
              <a:t> goal was to create one great nation called </a:t>
            </a:r>
            <a:r>
              <a:rPr lang="en-US" dirty="0" smtClean="0">
                <a:solidFill>
                  <a:srgbClr val="FF0000"/>
                </a:solidFill>
                <a:latin typeface="Arial Narrow" panose="020B0606020202030204" pitchFamily="34" charset="0"/>
              </a:rPr>
              <a:t>Gran Colombia </a:t>
            </a:r>
            <a:r>
              <a:rPr lang="en-US" dirty="0" smtClean="0">
                <a:latin typeface="Arial Narrow" panose="020B0606020202030204" pitchFamily="34" charset="0"/>
              </a:rPr>
              <a:t>(like USA). </a:t>
            </a:r>
            <a:endParaRPr lang="en-US" dirty="0">
              <a:latin typeface="Arial Narrow" panose="020B0606020202030204" pitchFamily="34" charset="0"/>
            </a:endParaRPr>
          </a:p>
        </p:txBody>
      </p:sp>
      <p:pic>
        <p:nvPicPr>
          <p:cNvPr id="4" name="Picture 3"/>
          <p:cNvPicPr>
            <a:picLocks noChangeAspect="1"/>
          </p:cNvPicPr>
          <p:nvPr/>
        </p:nvPicPr>
        <p:blipFill>
          <a:blip r:embed="rId2"/>
          <a:stretch>
            <a:fillRect/>
          </a:stretch>
        </p:blipFill>
        <p:spPr>
          <a:xfrm>
            <a:off x="2362200" y="13854"/>
            <a:ext cx="4395555" cy="3110345"/>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362200" cy="312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5638800"/>
            <a:ext cx="9144000" cy="1477328"/>
          </a:xfrm>
          <a:prstGeom prst="rect">
            <a:avLst/>
          </a:prstGeom>
          <a:noFill/>
        </p:spPr>
        <p:txBody>
          <a:bodyPr wrap="square" rtlCol="0">
            <a:spAutoFit/>
          </a:bodyPr>
          <a:lstStyle/>
          <a:p>
            <a:r>
              <a:rPr lang="en-US" dirty="0">
                <a:latin typeface="Arial Narrow" panose="020B0606020202030204" pitchFamily="34" charset="0"/>
              </a:rPr>
              <a:t>*Obviously </a:t>
            </a:r>
            <a:r>
              <a:rPr lang="en-US" dirty="0" smtClean="0">
                <a:latin typeface="Arial Narrow" panose="020B0606020202030204" pitchFamily="34" charset="0"/>
              </a:rPr>
              <a:t>the hopes </a:t>
            </a:r>
            <a:r>
              <a:rPr lang="en-US" dirty="0">
                <a:latin typeface="Arial Narrow" panose="020B0606020202030204" pitchFamily="34" charset="0"/>
              </a:rPr>
              <a:t>don’t come true as South America becomes many different nations. Truth is both these guys didn’t exactly get along nor did the people they helped want these two to lead them. Armies loyal to generals led to the rise of </a:t>
            </a:r>
            <a:r>
              <a:rPr lang="en-US" b="1" dirty="0">
                <a:solidFill>
                  <a:srgbClr val="FF0000"/>
                </a:solidFill>
                <a:latin typeface="Arial Narrow" panose="020B0606020202030204" pitchFamily="34" charset="0"/>
              </a:rPr>
              <a:t>caudillos</a:t>
            </a:r>
            <a:r>
              <a:rPr lang="en-US" dirty="0">
                <a:latin typeface="Arial Narrow" panose="020B0606020202030204" pitchFamily="34" charset="0"/>
              </a:rPr>
              <a:t>—strong local </a:t>
            </a:r>
            <a:r>
              <a:rPr lang="en-US" dirty="0" smtClean="0">
                <a:latin typeface="Arial Narrow" panose="020B0606020202030204" pitchFamily="34" charset="0"/>
              </a:rPr>
              <a:t>leaders with regional power. These men prevented strong central governments from gaining the necessary foothold to form a strong country.</a:t>
            </a:r>
            <a:endParaRPr lang="en-US" dirty="0">
              <a:latin typeface="Arial Narrow" panose="020B0606020202030204" pitchFamily="34" charset="0"/>
            </a:endParaRPr>
          </a:p>
          <a:p>
            <a:endParaRPr lang="en-US" dirty="0"/>
          </a:p>
        </p:txBody>
      </p:sp>
      <p:pic>
        <p:nvPicPr>
          <p:cNvPr id="2050" name="Picture 2" descr="Image result for simon bolivar stat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7755" y="47191"/>
            <a:ext cx="2386245" cy="307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884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86200" cy="1447800"/>
          </a:xfrm>
        </p:spPr>
        <p:txBody>
          <a:bodyPr>
            <a:normAutofit/>
          </a:bodyPr>
          <a:lstStyle/>
          <a:p>
            <a:pPr algn="ctr"/>
            <a:r>
              <a:rPr lang="en-US" sz="8000" b="1" dirty="0" smtClean="0">
                <a:solidFill>
                  <a:schemeClr val="tx1">
                    <a:lumMod val="95000"/>
                    <a:lumOff val="5000"/>
                  </a:schemeClr>
                </a:solidFill>
                <a:latin typeface="Franklin Gothic Medium Cond" pitchFamily="34" charset="0"/>
              </a:rPr>
              <a:t>MEXICO</a:t>
            </a:r>
            <a:endParaRPr lang="en-US" sz="8000" b="1" dirty="0">
              <a:solidFill>
                <a:schemeClr val="tx1">
                  <a:lumMod val="95000"/>
                  <a:lumOff val="5000"/>
                </a:schemeClr>
              </a:solidFill>
              <a:latin typeface="Franklin Gothic Medium Cond" pitchFamily="34" charset="0"/>
            </a:endParaRPr>
          </a:p>
        </p:txBody>
      </p:sp>
      <p:sp>
        <p:nvSpPr>
          <p:cNvPr id="3" name="Content Placeholder 2"/>
          <p:cNvSpPr>
            <a:spLocks noGrp="1"/>
          </p:cNvSpPr>
          <p:nvPr>
            <p:ph idx="1"/>
          </p:nvPr>
        </p:nvSpPr>
        <p:spPr>
          <a:xfrm>
            <a:off x="3886200" y="1600200"/>
            <a:ext cx="5257800" cy="5257800"/>
          </a:xfrm>
        </p:spPr>
        <p:txBody>
          <a:bodyPr>
            <a:normAutofit/>
          </a:bodyPr>
          <a:lstStyle/>
          <a:p>
            <a:pPr marL="0" indent="0" algn="ctr">
              <a:buNone/>
            </a:pPr>
            <a:r>
              <a:rPr lang="en-US" sz="2400" dirty="0" smtClean="0">
                <a:solidFill>
                  <a:srgbClr val="C00000"/>
                </a:solidFill>
                <a:latin typeface="Arial Narrow" pitchFamily="34" charset="0"/>
                <a:ea typeface="Arial Unicode MS" pitchFamily="34" charset="-128"/>
                <a:cs typeface="Arial Unicode MS" pitchFamily="34" charset="-128"/>
              </a:rPr>
              <a:t>Father Miguel Hidalgo </a:t>
            </a:r>
            <a:r>
              <a:rPr lang="en-US" sz="2400" dirty="0" smtClean="0">
                <a:latin typeface="Arial Narrow" pitchFamily="34" charset="0"/>
                <a:ea typeface="Arial Unicode MS" pitchFamily="34" charset="-128"/>
                <a:cs typeface="Arial Unicode MS" pitchFamily="34" charset="-128"/>
              </a:rPr>
              <a:t>rang the church bells, but rather than have church, called for revolution against Spain (</a:t>
            </a:r>
            <a:r>
              <a:rPr lang="en-US" sz="2400" dirty="0" smtClean="0">
                <a:solidFill>
                  <a:srgbClr val="C00000"/>
                </a:solidFill>
                <a:latin typeface="Arial Narrow" pitchFamily="34" charset="0"/>
                <a:ea typeface="Arial Unicode MS" pitchFamily="34" charset="-128"/>
                <a:cs typeface="Arial Unicode MS" pitchFamily="34" charset="-128"/>
              </a:rPr>
              <a:t>the Cry of Dolores</a:t>
            </a:r>
            <a:r>
              <a:rPr lang="en-US" sz="2400" dirty="0" smtClean="0">
                <a:latin typeface="Arial Narrow" pitchFamily="34" charset="0"/>
                <a:ea typeface="Arial Unicode MS" pitchFamily="34" charset="-128"/>
                <a:cs typeface="Arial Unicode MS" pitchFamily="34" charset="-128"/>
              </a:rPr>
              <a:t>). Over the course of 11 years &amp; multiple leaders in a complex war, Mexico eventually defeats Spain and declares their freedom.</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199"/>
            <a:ext cx="3886200" cy="525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4565" y="14286"/>
            <a:ext cx="1189435" cy="158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4287"/>
            <a:ext cx="2590800"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14285"/>
            <a:ext cx="1555748" cy="158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958172"/>
            <a:ext cx="5267325" cy="2885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6746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5400"/>
            <a:ext cx="3352800" cy="1507236"/>
          </a:xfrm>
        </p:spPr>
        <p:txBody>
          <a:bodyPr>
            <a:noAutofit/>
          </a:bodyPr>
          <a:lstStyle/>
          <a:p>
            <a:pPr algn="ctr"/>
            <a:r>
              <a:rPr lang="en-US" sz="8000" b="1" dirty="0" smtClean="0">
                <a:solidFill>
                  <a:schemeClr val="tx1">
                    <a:lumMod val="95000"/>
                    <a:lumOff val="5000"/>
                  </a:schemeClr>
                </a:solidFill>
                <a:latin typeface="Franklin Gothic Medium Cond" pitchFamily="34" charset="0"/>
              </a:rPr>
              <a:t>BRAZIL</a:t>
            </a:r>
            <a:endParaRPr lang="en-US" sz="8000" b="1" dirty="0">
              <a:solidFill>
                <a:schemeClr val="tx1">
                  <a:lumMod val="95000"/>
                  <a:lumOff val="5000"/>
                </a:schemeClr>
              </a:solidFill>
              <a:latin typeface="Franklin Gothic Medium Cond" pitchFamily="34" charset="0"/>
            </a:endParaRPr>
          </a:p>
        </p:txBody>
      </p:sp>
      <p:sp>
        <p:nvSpPr>
          <p:cNvPr id="3" name="Content Placeholder 2"/>
          <p:cNvSpPr>
            <a:spLocks noGrp="1"/>
          </p:cNvSpPr>
          <p:nvPr>
            <p:ph idx="1"/>
          </p:nvPr>
        </p:nvSpPr>
        <p:spPr>
          <a:xfrm>
            <a:off x="0" y="5029200"/>
            <a:ext cx="9144000" cy="1828800"/>
          </a:xfrm>
        </p:spPr>
        <p:txBody>
          <a:bodyPr>
            <a:normAutofit/>
          </a:bodyPr>
          <a:lstStyle/>
          <a:p>
            <a:pPr marL="0" indent="0" algn="ctr">
              <a:buNone/>
            </a:pPr>
            <a:r>
              <a:rPr lang="en-US" sz="2400" dirty="0" smtClean="0">
                <a:solidFill>
                  <a:srgbClr val="C00000"/>
                </a:solidFill>
                <a:latin typeface="Arial Narrow" pitchFamily="34" charset="0"/>
              </a:rPr>
              <a:t>Portugal</a:t>
            </a:r>
            <a:r>
              <a:rPr lang="en-US" sz="2400" dirty="0" smtClean="0">
                <a:latin typeface="Arial Narrow" pitchFamily="34" charset="0"/>
              </a:rPr>
              <a:t> had been taken over by Spain, but royal Portuguese family escaped to Brazil. While in </a:t>
            </a:r>
            <a:r>
              <a:rPr lang="en-US" sz="2400" dirty="0" smtClean="0">
                <a:solidFill>
                  <a:srgbClr val="C00000"/>
                </a:solidFill>
                <a:latin typeface="Arial Narrow" pitchFamily="34" charset="0"/>
              </a:rPr>
              <a:t>Rio de </a:t>
            </a:r>
            <a:r>
              <a:rPr lang="en-US" sz="2400" dirty="0" err="1" smtClean="0">
                <a:solidFill>
                  <a:srgbClr val="C00000"/>
                </a:solidFill>
                <a:latin typeface="Arial Narrow" pitchFamily="34" charset="0"/>
              </a:rPr>
              <a:t>Janiero</a:t>
            </a:r>
            <a:r>
              <a:rPr lang="en-US" sz="2400" dirty="0" smtClean="0">
                <a:latin typeface="Arial Narrow" pitchFamily="34" charset="0"/>
              </a:rPr>
              <a:t>, they ran nation until NB conquered Spain (then went back to Europe). </a:t>
            </a:r>
            <a:r>
              <a:rPr lang="en-US" sz="2400" dirty="0" smtClean="0">
                <a:solidFill>
                  <a:srgbClr val="C00000"/>
                </a:solidFill>
                <a:latin typeface="Arial Narrow" pitchFamily="34" charset="0"/>
              </a:rPr>
              <a:t>Creoles</a:t>
            </a:r>
            <a:r>
              <a:rPr lang="en-US" sz="2400" dirty="0" smtClean="0">
                <a:latin typeface="Arial Narrow" pitchFamily="34" charset="0"/>
              </a:rPr>
              <a:t> living in Brazil demanded independence, which Portugal GRANTED W/OUT BLOODSHED (only peaceful rev in New World).</a:t>
            </a:r>
            <a:endParaRPr lang="en-US" sz="2400" dirty="0">
              <a:latin typeface="Arial Narrow"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2636"/>
            <a:ext cx="3352800" cy="211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485900"/>
            <a:ext cx="57912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095" y="-53223"/>
            <a:ext cx="2209800" cy="153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224"/>
            <a:ext cx="2301095" cy="1527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0895" y="827"/>
            <a:ext cx="2469933" cy="148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0828" y="-24648"/>
            <a:ext cx="2163172" cy="149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2992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1463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9632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685800"/>
          </a:xfrm>
        </p:spPr>
        <p:txBody>
          <a:bodyPr>
            <a:normAutofit fontScale="90000"/>
          </a:bodyPr>
          <a:lstStyle/>
          <a:p>
            <a:pPr algn="ctr"/>
            <a:r>
              <a:rPr lang="en-US" b="1" dirty="0" smtClean="0">
                <a:solidFill>
                  <a:srgbClr val="C00000"/>
                </a:solidFill>
              </a:rPr>
              <a:t>WAR OF AMERICAN INDEPENDENCE</a:t>
            </a:r>
            <a:endParaRPr lang="en-US" b="1" dirty="0">
              <a:solidFill>
                <a:srgbClr val="C00000"/>
              </a:solidFill>
            </a:endParaRPr>
          </a:p>
        </p:txBody>
      </p:sp>
      <p:pic>
        <p:nvPicPr>
          <p:cNvPr id="1028" name="Picture 4" descr="Image result for king george III ang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80" y="3316750"/>
            <a:ext cx="2910019" cy="35293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ritish soldier patri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316750"/>
            <a:ext cx="6233979" cy="35066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838200"/>
            <a:ext cx="9144001" cy="1569660"/>
          </a:xfrm>
          <a:prstGeom prst="rect">
            <a:avLst/>
          </a:prstGeom>
          <a:noFill/>
        </p:spPr>
        <p:txBody>
          <a:bodyPr wrap="square" rtlCol="0">
            <a:spAutoFit/>
          </a:bodyPr>
          <a:lstStyle/>
          <a:p>
            <a:pPr algn="ctr"/>
            <a:r>
              <a:rPr lang="en-US" sz="2400" dirty="0" smtClean="0">
                <a:latin typeface="Arial Narrow" panose="020B0606020202030204" pitchFamily="34" charset="0"/>
              </a:rPr>
              <a:t>Desperate to pay back debts caused by </a:t>
            </a:r>
            <a:r>
              <a:rPr lang="en-US" sz="2400" dirty="0" smtClean="0">
                <a:solidFill>
                  <a:srgbClr val="FF0000"/>
                </a:solidFill>
                <a:latin typeface="Arial Narrow" panose="020B0606020202030204" pitchFamily="34" charset="0"/>
              </a:rPr>
              <a:t>Seven Years War</a:t>
            </a:r>
            <a:r>
              <a:rPr lang="en-US" sz="2400" dirty="0" smtClean="0">
                <a:latin typeface="Arial Narrow" panose="020B0606020202030204" pitchFamily="34" charset="0"/>
              </a:rPr>
              <a:t>, </a:t>
            </a:r>
            <a:r>
              <a:rPr lang="en-US" sz="2400" dirty="0" smtClean="0">
                <a:solidFill>
                  <a:srgbClr val="FF0000"/>
                </a:solidFill>
                <a:latin typeface="Arial Narrow" panose="020B0606020202030204" pitchFamily="34" charset="0"/>
              </a:rPr>
              <a:t>King George III </a:t>
            </a:r>
            <a:r>
              <a:rPr lang="en-US" sz="2400" dirty="0" smtClean="0">
                <a:latin typeface="Arial Narrow" panose="020B0606020202030204" pitchFamily="34" charset="0"/>
              </a:rPr>
              <a:t>of GB begins series of taxations on the colonies. Colonists complained about having </a:t>
            </a:r>
            <a:r>
              <a:rPr lang="en-US" sz="2400" dirty="0" smtClean="0">
                <a:solidFill>
                  <a:srgbClr val="FF0000"/>
                </a:solidFill>
                <a:latin typeface="Arial Narrow" panose="020B0606020202030204" pitchFamily="34" charset="0"/>
              </a:rPr>
              <a:t>Taxation Without Representation </a:t>
            </a:r>
            <a:r>
              <a:rPr lang="en-US" sz="2400" dirty="0" smtClean="0">
                <a:latin typeface="Arial Narrow" panose="020B0606020202030204" pitchFamily="34" charset="0"/>
              </a:rPr>
              <a:t>which led to shootings such as the </a:t>
            </a:r>
          </a:p>
          <a:p>
            <a:pPr algn="ctr"/>
            <a:r>
              <a:rPr lang="en-US" sz="2400" dirty="0" smtClean="0">
                <a:solidFill>
                  <a:srgbClr val="FF0000"/>
                </a:solidFill>
                <a:latin typeface="Arial Narrow" panose="020B0606020202030204" pitchFamily="34" charset="0"/>
              </a:rPr>
              <a:t>Boston Massacre </a:t>
            </a:r>
            <a:r>
              <a:rPr lang="en-US" sz="2400" dirty="0" smtClean="0">
                <a:latin typeface="Arial Narrow" panose="020B0606020202030204" pitchFamily="34" charset="0"/>
              </a:rPr>
              <a:t>and then rebellions known as the </a:t>
            </a:r>
            <a:r>
              <a:rPr lang="en-US" sz="2400" dirty="0" smtClean="0">
                <a:solidFill>
                  <a:srgbClr val="FF0000"/>
                </a:solidFill>
                <a:latin typeface="Arial Narrow" panose="020B0606020202030204" pitchFamily="34" charset="0"/>
              </a:rPr>
              <a:t>Boston Tea Party</a:t>
            </a:r>
            <a:r>
              <a:rPr lang="en-US" sz="2400" dirty="0" smtClean="0">
                <a:latin typeface="Arial Narrow" panose="020B0606020202030204" pitchFamily="34" charset="0"/>
              </a:rPr>
              <a:t>.</a:t>
            </a:r>
            <a:endParaRPr lang="en-US" sz="2400" dirty="0">
              <a:latin typeface="Arial Narrow" panose="020B0606020202030204" pitchFamily="34" charset="0"/>
            </a:endParaRPr>
          </a:p>
        </p:txBody>
      </p:sp>
      <p:sp>
        <p:nvSpPr>
          <p:cNvPr id="5" name="TextBox 4"/>
          <p:cNvSpPr txBox="1"/>
          <p:nvPr/>
        </p:nvSpPr>
        <p:spPr>
          <a:xfrm>
            <a:off x="0" y="2407860"/>
            <a:ext cx="9144000" cy="923330"/>
          </a:xfrm>
          <a:prstGeom prst="rect">
            <a:avLst/>
          </a:prstGeom>
          <a:noFill/>
        </p:spPr>
        <p:txBody>
          <a:bodyPr wrap="square" rtlCol="0">
            <a:spAutoFit/>
          </a:bodyPr>
          <a:lstStyle/>
          <a:p>
            <a:endParaRPr lang="en-US" dirty="0" smtClean="0">
              <a:latin typeface="Arial Narrow" panose="020B0606020202030204" pitchFamily="34" charset="0"/>
            </a:endParaRPr>
          </a:p>
          <a:p>
            <a:r>
              <a:rPr lang="en-US" dirty="0" smtClean="0">
                <a:latin typeface="Arial Narrow" panose="020B0606020202030204" pitchFamily="34" charset="0"/>
              </a:rPr>
              <a:t>*These taxes, the Sugar Act, Stamp Act, Quartering Act, </a:t>
            </a:r>
            <a:r>
              <a:rPr lang="en-US" dirty="0" err="1" smtClean="0">
                <a:latin typeface="Arial Narrow" panose="020B0606020202030204" pitchFamily="34" charset="0"/>
              </a:rPr>
              <a:t>etc</a:t>
            </a:r>
            <a:r>
              <a:rPr lang="en-US" dirty="0" smtClean="0">
                <a:latin typeface="Arial Narrow" panose="020B0606020202030204" pitchFamily="34" charset="0"/>
              </a:rPr>
              <a:t> were hated by the colonies. It wasn’t really about the amount, it was how random they occurred  and that they had no vote or say in the process.  </a:t>
            </a:r>
            <a:endParaRPr lang="en-US" dirty="0">
              <a:latin typeface="Arial Narrow" panose="020B0606020202030204" pitchFamily="34" charset="0"/>
            </a:endParaRPr>
          </a:p>
        </p:txBody>
      </p:sp>
    </p:spTree>
    <p:extLst>
      <p:ext uri="{BB962C8B-B14F-4D97-AF65-F5344CB8AC3E}">
        <p14:creationId xmlns:p14="http://schemas.microsoft.com/office/powerpoint/2010/main" val="2759699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3090" y="-20782"/>
            <a:ext cx="2770909" cy="2916382"/>
          </a:xfrm>
        </p:spPr>
        <p:txBody>
          <a:bodyPr>
            <a:noAutofit/>
          </a:bodyPr>
          <a:lstStyle/>
          <a:p>
            <a:pPr algn="ctr"/>
            <a:r>
              <a:rPr lang="en-US" sz="4800" b="1" dirty="0" smtClean="0">
                <a:solidFill>
                  <a:schemeClr val="tx1"/>
                </a:solidFill>
              </a:rPr>
              <a:t/>
            </a:r>
            <a:br>
              <a:rPr lang="en-US" sz="4800" b="1" dirty="0" smtClean="0">
                <a:solidFill>
                  <a:schemeClr val="tx1"/>
                </a:solidFill>
              </a:rPr>
            </a:br>
            <a:r>
              <a:rPr lang="en-US" sz="4800" b="1" dirty="0">
                <a:solidFill>
                  <a:schemeClr val="tx1"/>
                </a:solidFill>
              </a:rPr>
              <a:t/>
            </a:r>
            <a:br>
              <a:rPr lang="en-US" sz="4800" b="1" dirty="0">
                <a:solidFill>
                  <a:schemeClr val="tx1"/>
                </a:solidFill>
              </a:rPr>
            </a:br>
            <a:r>
              <a:rPr lang="en-US" sz="4800" b="1" dirty="0" smtClean="0">
                <a:solidFill>
                  <a:schemeClr val="tx1"/>
                </a:solidFill>
                <a:latin typeface="Franklin Gothic Demi" panose="020B0703020102020204" pitchFamily="34" charset="0"/>
              </a:rPr>
              <a:t>1848</a:t>
            </a:r>
            <a:br>
              <a:rPr lang="en-US" sz="4800" b="1" dirty="0" smtClean="0">
                <a:solidFill>
                  <a:schemeClr val="tx1"/>
                </a:solidFill>
                <a:latin typeface="Franklin Gothic Demi" panose="020B0703020102020204" pitchFamily="34" charset="0"/>
              </a:rPr>
            </a:br>
            <a:r>
              <a:rPr lang="en-US" sz="4800" b="1" dirty="0" smtClean="0">
                <a:solidFill>
                  <a:schemeClr val="tx1"/>
                </a:solidFill>
                <a:latin typeface="Franklin Gothic Demi" panose="020B0703020102020204" pitchFamily="34" charset="0"/>
              </a:rPr>
              <a:t>REVOLTS (CENTRAL EUROPE)</a:t>
            </a:r>
            <a:endParaRPr lang="en-US" sz="4800" b="1" dirty="0">
              <a:solidFill>
                <a:schemeClr val="tx1"/>
              </a:solidFill>
              <a:latin typeface="Franklin Gothic Demi" panose="020B0703020102020204" pitchFamily="34" charset="0"/>
            </a:endParaRPr>
          </a:p>
        </p:txBody>
      </p:sp>
      <p:sp>
        <p:nvSpPr>
          <p:cNvPr id="3" name="Content Placeholder 2"/>
          <p:cNvSpPr>
            <a:spLocks noGrp="1"/>
          </p:cNvSpPr>
          <p:nvPr>
            <p:ph idx="1"/>
          </p:nvPr>
        </p:nvSpPr>
        <p:spPr>
          <a:xfrm>
            <a:off x="6373090" y="2895600"/>
            <a:ext cx="2770908" cy="3962400"/>
          </a:xfrm>
        </p:spPr>
        <p:txBody>
          <a:bodyPr>
            <a:noAutofit/>
          </a:bodyPr>
          <a:lstStyle/>
          <a:p>
            <a:pPr marL="0" indent="0" algn="ctr">
              <a:buNone/>
            </a:pPr>
            <a:r>
              <a:rPr lang="en-US" sz="2400" dirty="0" smtClean="0">
                <a:latin typeface="Arial Narrow" panose="020B0606020202030204" pitchFamily="34" charset="0"/>
              </a:rPr>
              <a:t>Uprisings occur across Europe as citizens demand better care &amp; more freedom. The result is royalty wins &amp; people remain subjects to the monarchies.</a:t>
            </a:r>
          </a:p>
          <a:p>
            <a:pPr marL="0" indent="0" algn="ctr">
              <a:buNone/>
            </a:pPr>
            <a:endParaRPr lang="en-US" sz="800" dirty="0" smtClean="0">
              <a:latin typeface="Arial Narrow" panose="020B0606020202030204" pitchFamily="34" charset="0"/>
            </a:endParaRPr>
          </a:p>
          <a:p>
            <a:pPr marL="0" indent="0" algn="ctr">
              <a:buNone/>
            </a:pPr>
            <a:r>
              <a:rPr lang="en-US" sz="2400" dirty="0" smtClean="0">
                <a:latin typeface="Arial Narrow" panose="020B0606020202030204" pitchFamily="34" charset="0"/>
              </a:rPr>
              <a:t>Greece does win their independence from Ottoman Empire. </a:t>
            </a:r>
            <a:endParaRPr lang="en-US" sz="2400" dirty="0">
              <a:latin typeface="Arial Narrow" panose="020B0606020202030204" pitchFamily="34" charset="0"/>
            </a:endParaRPr>
          </a:p>
        </p:txBody>
      </p:sp>
      <p:pic>
        <p:nvPicPr>
          <p:cNvPr id="3074" name="Picture 2" descr="Image result for 1848 revolutions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20782"/>
            <a:ext cx="6400800" cy="687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640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2262800" cy="1352550"/>
          </a:xfrm>
        </p:spPr>
        <p:txBody>
          <a:bodyPr>
            <a:normAutofit/>
          </a:bodyPr>
          <a:lstStyle/>
          <a:p>
            <a:pPr algn="ctr"/>
            <a:r>
              <a:rPr lang="en-US" sz="6600" b="1" dirty="0" smtClean="0">
                <a:solidFill>
                  <a:schemeClr val="tx1">
                    <a:lumMod val="95000"/>
                    <a:lumOff val="5000"/>
                  </a:schemeClr>
                </a:solidFill>
                <a:latin typeface="Franklin Gothic Medium Cond" pitchFamily="34" charset="0"/>
              </a:rPr>
              <a:t>TEXAS</a:t>
            </a:r>
            <a:endParaRPr lang="en-US" sz="6600" b="1" dirty="0">
              <a:solidFill>
                <a:schemeClr val="tx1">
                  <a:lumMod val="95000"/>
                  <a:lumOff val="5000"/>
                </a:schemeClr>
              </a:solidFill>
              <a:latin typeface="Franklin Gothic Medium Cond" pitchFamily="34" charset="0"/>
            </a:endParaRPr>
          </a:p>
        </p:txBody>
      </p:sp>
      <p:sp>
        <p:nvSpPr>
          <p:cNvPr id="3" name="Content Placeholder 2"/>
          <p:cNvSpPr>
            <a:spLocks noGrp="1"/>
          </p:cNvSpPr>
          <p:nvPr>
            <p:ph idx="1"/>
          </p:nvPr>
        </p:nvSpPr>
        <p:spPr>
          <a:xfrm>
            <a:off x="0" y="5105400"/>
            <a:ext cx="9144000" cy="1752600"/>
          </a:xfrm>
        </p:spPr>
        <p:txBody>
          <a:bodyPr>
            <a:normAutofit/>
          </a:bodyPr>
          <a:lstStyle/>
          <a:p>
            <a:pPr marL="0" indent="0" algn="ctr">
              <a:buNone/>
            </a:pPr>
            <a:r>
              <a:rPr lang="en-US" sz="2400" dirty="0" smtClean="0">
                <a:latin typeface="Arial Narrow" pitchFamily="34" charset="0"/>
              </a:rPr>
              <a:t>Unhappy with high taxes &amp; forced conversion to Catholicism, citizens of </a:t>
            </a:r>
            <a:r>
              <a:rPr lang="en-US" sz="2400" dirty="0" smtClean="0">
                <a:solidFill>
                  <a:srgbClr val="C00000"/>
                </a:solidFill>
                <a:latin typeface="Arial Narrow" pitchFamily="34" charset="0"/>
              </a:rPr>
              <a:t>Northern Mexico (Texas) </a:t>
            </a:r>
            <a:r>
              <a:rPr lang="en-US" sz="2400" dirty="0" smtClean="0">
                <a:latin typeface="Arial Narrow" pitchFamily="34" charset="0"/>
              </a:rPr>
              <a:t>rebel. After defeat at </a:t>
            </a:r>
            <a:r>
              <a:rPr lang="en-US" sz="2400" dirty="0" smtClean="0">
                <a:solidFill>
                  <a:srgbClr val="C00000"/>
                </a:solidFill>
                <a:latin typeface="Arial Narrow" pitchFamily="34" charset="0"/>
              </a:rPr>
              <a:t>The Alamo </a:t>
            </a:r>
            <a:r>
              <a:rPr lang="en-US" sz="2400" dirty="0" smtClean="0">
                <a:latin typeface="Arial Narrow" pitchFamily="34" charset="0"/>
              </a:rPr>
              <a:t>(place where </a:t>
            </a:r>
            <a:r>
              <a:rPr lang="en-US" sz="2400" dirty="0" smtClean="0">
                <a:solidFill>
                  <a:srgbClr val="C00000"/>
                </a:solidFill>
                <a:latin typeface="Arial Narrow" pitchFamily="34" charset="0"/>
              </a:rPr>
              <a:t>Davy Crockett </a:t>
            </a:r>
            <a:r>
              <a:rPr lang="en-US" sz="2400" dirty="0" smtClean="0">
                <a:latin typeface="Arial Narrow" pitchFamily="34" charset="0"/>
              </a:rPr>
              <a:t>dies), Governor </a:t>
            </a:r>
            <a:r>
              <a:rPr lang="en-US" sz="2400" dirty="0" smtClean="0">
                <a:solidFill>
                  <a:srgbClr val="C00000"/>
                </a:solidFill>
                <a:latin typeface="Arial Narrow" pitchFamily="34" charset="0"/>
              </a:rPr>
              <a:t>Sam Houston </a:t>
            </a:r>
            <a:r>
              <a:rPr lang="en-US" sz="2400" dirty="0" smtClean="0">
                <a:latin typeface="Arial Narrow" pitchFamily="34" charset="0"/>
              </a:rPr>
              <a:t>leads Texan army to amazing victory at the Battle of San Jacinto winning independence for the </a:t>
            </a:r>
            <a:r>
              <a:rPr lang="en-US" sz="2400" dirty="0" smtClean="0">
                <a:solidFill>
                  <a:srgbClr val="C00000"/>
                </a:solidFill>
                <a:latin typeface="Arial Narrow" pitchFamily="34" charset="0"/>
              </a:rPr>
              <a:t>Republic of Texas</a:t>
            </a:r>
            <a:r>
              <a:rPr lang="en-US" sz="2400" dirty="0" smtClean="0">
                <a:latin typeface="Arial Narrow" pitchFamily="34" charset="0"/>
              </a:rPr>
              <a:t>.</a:t>
            </a:r>
            <a:endParaRPr lang="en-US" sz="2400" dirty="0">
              <a:latin typeface="Arial Narrow"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9525"/>
            <a:ext cx="523875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1524000"/>
            <a:ext cx="2272325"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801" y="-9525"/>
            <a:ext cx="1642450" cy="220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0261" y="3401961"/>
            <a:ext cx="2735694" cy="153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2800" y="2197163"/>
            <a:ext cx="1642449" cy="12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62800" y="3429000"/>
            <a:ext cx="4177461" cy="1477328"/>
          </a:xfrm>
          <a:prstGeom prst="rect">
            <a:avLst/>
          </a:prstGeom>
          <a:noFill/>
        </p:spPr>
        <p:txBody>
          <a:bodyPr wrap="square" rtlCol="0">
            <a:spAutoFit/>
          </a:bodyPr>
          <a:lstStyle/>
          <a:p>
            <a:r>
              <a:rPr lang="en-US" dirty="0" smtClean="0"/>
              <a:t>*From left to right, massive state of </a:t>
            </a:r>
            <a:r>
              <a:rPr lang="en-US" dirty="0" smtClean="0">
                <a:solidFill>
                  <a:srgbClr val="C00000"/>
                </a:solidFill>
              </a:rPr>
              <a:t>Sam Houston </a:t>
            </a:r>
            <a:r>
              <a:rPr lang="en-US" dirty="0" smtClean="0"/>
              <a:t>near Huntsville (67 feet tall), John Wayne as Davy Crockett, TX flag, </a:t>
            </a:r>
            <a:r>
              <a:rPr lang="en-US" dirty="0" smtClean="0">
                <a:solidFill>
                  <a:srgbClr val="C00000"/>
                </a:solidFill>
              </a:rPr>
              <a:t>The Alamo </a:t>
            </a:r>
            <a:r>
              <a:rPr lang="en-US" dirty="0" smtClean="0"/>
              <a:t>(not far from San Antonio), &amp; convincing TX win at San Jacinto.</a:t>
            </a:r>
            <a:endParaRPr lang="en-US" dirty="0"/>
          </a:p>
        </p:txBody>
      </p:sp>
    </p:spTree>
    <p:extLst>
      <p:ext uri="{BB962C8B-B14F-4D97-AF65-F5344CB8AC3E}">
        <p14:creationId xmlns:p14="http://schemas.microsoft.com/office/powerpoint/2010/main" val="1911898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962400" cy="1447800"/>
          </a:xfrm>
        </p:spPr>
        <p:txBody>
          <a:bodyPr>
            <a:noAutofit/>
          </a:bodyPr>
          <a:lstStyle/>
          <a:p>
            <a:pPr algn="ctr"/>
            <a:r>
              <a:rPr lang="en-US" sz="9600" b="1" dirty="0" smtClean="0">
                <a:solidFill>
                  <a:schemeClr val="tx1">
                    <a:lumMod val="95000"/>
                    <a:lumOff val="5000"/>
                  </a:schemeClr>
                </a:solidFill>
                <a:latin typeface="Franklin Gothic Medium Cond" pitchFamily="34" charset="0"/>
              </a:rPr>
              <a:t>RUSSIA</a:t>
            </a:r>
            <a:endParaRPr lang="en-US" sz="9600" b="1" dirty="0">
              <a:solidFill>
                <a:schemeClr val="tx1">
                  <a:lumMod val="95000"/>
                  <a:lumOff val="5000"/>
                </a:schemeClr>
              </a:solidFill>
              <a:latin typeface="Franklin Gothic Medium Cond" pitchFamily="34" charset="0"/>
            </a:endParaRPr>
          </a:p>
        </p:txBody>
      </p:sp>
      <p:sp>
        <p:nvSpPr>
          <p:cNvPr id="3" name="Content Placeholder 2"/>
          <p:cNvSpPr>
            <a:spLocks noGrp="1"/>
          </p:cNvSpPr>
          <p:nvPr>
            <p:ph idx="1"/>
          </p:nvPr>
        </p:nvSpPr>
        <p:spPr>
          <a:xfrm>
            <a:off x="0" y="1295400"/>
            <a:ext cx="4191000" cy="1752600"/>
          </a:xfrm>
        </p:spPr>
        <p:txBody>
          <a:bodyPr>
            <a:normAutofit/>
          </a:bodyPr>
          <a:lstStyle/>
          <a:p>
            <a:pPr marL="0" indent="0" algn="ctr">
              <a:buNone/>
            </a:pPr>
            <a:r>
              <a:rPr lang="en-US" sz="2400" dirty="0" smtClean="0">
                <a:solidFill>
                  <a:srgbClr val="FF0000"/>
                </a:solidFill>
                <a:latin typeface="Arial Narrow" pitchFamily="34" charset="0"/>
              </a:rPr>
              <a:t>Czar Alexander II </a:t>
            </a:r>
            <a:r>
              <a:rPr lang="en-US" sz="2400" dirty="0" smtClean="0">
                <a:latin typeface="Arial Narrow" pitchFamily="34" charset="0"/>
              </a:rPr>
              <a:t>saw the revolutionary times and made major agrarian reform by freeing all the serfs (a form of forced slavery).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0"/>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572000"/>
            <a:ext cx="1905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506986"/>
            <a:ext cx="4953000" cy="335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0"/>
            <a:ext cx="4953000" cy="350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2819400"/>
            <a:ext cx="4191000" cy="1631216"/>
          </a:xfrm>
          <a:prstGeom prst="rect">
            <a:avLst/>
          </a:prstGeom>
          <a:noFill/>
        </p:spPr>
        <p:txBody>
          <a:bodyPr wrap="square" rtlCol="0">
            <a:spAutoFit/>
          </a:bodyPr>
          <a:lstStyle/>
          <a:p>
            <a:r>
              <a:rPr lang="en-US" sz="2000" dirty="0" smtClean="0">
                <a:latin typeface="Arial Narrow" panose="020B0606020202030204" pitchFamily="34" charset="0"/>
              </a:rPr>
              <a:t>*Decision was made around the time of US Civil War, A2 said “it is better to liberate the serfs from above than to wait until they win their freedom from below.” The result was massive increase in farm productivity.</a:t>
            </a:r>
            <a:endParaRPr lang="en-US" sz="2000" dirty="0">
              <a:latin typeface="Arial Narrow" panose="020B0606020202030204" pitchFamily="34" charset="0"/>
            </a:endParaRPr>
          </a:p>
        </p:txBody>
      </p:sp>
    </p:spTree>
    <p:extLst>
      <p:ext uri="{BB962C8B-B14F-4D97-AF65-F5344CB8AC3E}">
        <p14:creationId xmlns:p14="http://schemas.microsoft.com/office/powerpoint/2010/main" val="1049587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3693" y="27709"/>
            <a:ext cx="4660305" cy="1648691"/>
          </a:xfrm>
        </p:spPr>
        <p:txBody>
          <a:bodyPr>
            <a:normAutofit/>
          </a:bodyPr>
          <a:lstStyle/>
          <a:p>
            <a:pPr algn="ctr"/>
            <a:r>
              <a:rPr lang="en-US" sz="9600" b="1" dirty="0" smtClean="0">
                <a:solidFill>
                  <a:schemeClr val="tx1">
                    <a:lumMod val="95000"/>
                    <a:lumOff val="5000"/>
                  </a:schemeClr>
                </a:solidFill>
                <a:latin typeface="Franklin Gothic Medium Cond" pitchFamily="34" charset="0"/>
              </a:rPr>
              <a:t>ITALY</a:t>
            </a:r>
            <a:endParaRPr lang="en-US" sz="9600" b="1" dirty="0">
              <a:solidFill>
                <a:schemeClr val="tx1">
                  <a:lumMod val="95000"/>
                  <a:lumOff val="5000"/>
                </a:schemeClr>
              </a:solidFill>
              <a:latin typeface="Franklin Gothic Medium Cond" pitchFamily="34" charset="0"/>
            </a:endParaRPr>
          </a:p>
        </p:txBody>
      </p:sp>
      <p:sp>
        <p:nvSpPr>
          <p:cNvPr id="3" name="Content Placeholder 2"/>
          <p:cNvSpPr>
            <a:spLocks noGrp="1"/>
          </p:cNvSpPr>
          <p:nvPr>
            <p:ph idx="1"/>
          </p:nvPr>
        </p:nvSpPr>
        <p:spPr>
          <a:xfrm>
            <a:off x="0" y="2133600"/>
            <a:ext cx="4483694" cy="4952999"/>
          </a:xfrm>
        </p:spPr>
        <p:txBody>
          <a:bodyPr>
            <a:normAutofit/>
          </a:bodyPr>
          <a:lstStyle/>
          <a:p>
            <a:pPr marL="0" indent="0" algn="ctr">
              <a:buNone/>
            </a:pPr>
            <a:r>
              <a:rPr lang="en-US" sz="2400" dirty="0" smtClean="0">
                <a:latin typeface="Arial Narrow" pitchFamily="34" charset="0"/>
              </a:rPr>
              <a:t>Modern Italy is founded as military leader </a:t>
            </a:r>
            <a:r>
              <a:rPr lang="en-US" sz="2400" dirty="0" err="1" smtClean="0">
                <a:solidFill>
                  <a:srgbClr val="FF0000"/>
                </a:solidFill>
                <a:latin typeface="Arial Narrow" pitchFamily="34" charset="0"/>
              </a:rPr>
              <a:t>Guisseppe</a:t>
            </a:r>
            <a:r>
              <a:rPr lang="en-US" sz="2400" dirty="0" smtClean="0">
                <a:solidFill>
                  <a:srgbClr val="FF0000"/>
                </a:solidFill>
                <a:latin typeface="Arial Narrow" pitchFamily="34" charset="0"/>
              </a:rPr>
              <a:t> Garibaldi </a:t>
            </a:r>
            <a:r>
              <a:rPr lang="en-US" sz="2400" dirty="0" smtClean="0">
                <a:latin typeface="Arial Narrow" pitchFamily="34" charset="0"/>
              </a:rPr>
              <a:t>&amp; political leader </a:t>
            </a:r>
            <a:r>
              <a:rPr lang="en-US" sz="2400" dirty="0" smtClean="0">
                <a:solidFill>
                  <a:srgbClr val="FF0000"/>
                </a:solidFill>
                <a:latin typeface="Arial Narrow" pitchFamily="34" charset="0"/>
              </a:rPr>
              <a:t>Count Camillo di Cavour </a:t>
            </a:r>
            <a:r>
              <a:rPr lang="en-US" sz="2400" dirty="0" smtClean="0">
                <a:latin typeface="Arial Narrow" pitchFamily="34" charset="0"/>
              </a:rPr>
              <a:t>unite the Italian City-States into one nation.</a:t>
            </a:r>
          </a:p>
          <a:p>
            <a:pPr marL="0" indent="0" algn="ctr">
              <a:buNone/>
            </a:pPr>
            <a:endParaRPr lang="en-US" sz="2000" dirty="0">
              <a:latin typeface="Arial Narrow" pitchFamily="34" charset="0"/>
            </a:endParaRPr>
          </a:p>
          <a:p>
            <a:pPr marL="0" indent="0" algn="ctr">
              <a:buNone/>
            </a:pPr>
            <a:r>
              <a:rPr lang="en-US" sz="2000" dirty="0" smtClean="0">
                <a:latin typeface="Arial Narrow" pitchFamily="34" charset="0"/>
              </a:rPr>
              <a:t>*Region was divided among languages into city-states. </a:t>
            </a:r>
            <a:r>
              <a:rPr lang="en-US" sz="2000" b="1" dirty="0" smtClean="0">
                <a:solidFill>
                  <a:srgbClr val="FF0000"/>
                </a:solidFill>
                <a:latin typeface="Arial Narrow" pitchFamily="34" charset="0"/>
              </a:rPr>
              <a:t>Cavour </a:t>
            </a:r>
            <a:r>
              <a:rPr lang="en-US" sz="2000" dirty="0" smtClean="0">
                <a:latin typeface="Arial Narrow" pitchFamily="34" charset="0"/>
              </a:rPr>
              <a:t>(who spoke French better than Italian) was a believer in </a:t>
            </a:r>
            <a:r>
              <a:rPr lang="en-US" sz="2000" b="1" dirty="0" smtClean="0">
                <a:solidFill>
                  <a:srgbClr val="FF0000"/>
                </a:solidFill>
                <a:latin typeface="Arial Narrow" pitchFamily="34" charset="0"/>
              </a:rPr>
              <a:t>classical liberalism </a:t>
            </a:r>
            <a:r>
              <a:rPr lang="en-US" sz="2000" dirty="0" smtClean="0">
                <a:latin typeface="Arial Narrow" pitchFamily="34" charset="0"/>
              </a:rPr>
              <a:t>&amp; believed in </a:t>
            </a:r>
            <a:r>
              <a:rPr lang="en-US" sz="2000" b="1" dirty="0" smtClean="0">
                <a:solidFill>
                  <a:srgbClr val="FF0000"/>
                </a:solidFill>
                <a:latin typeface="Arial Narrow" pitchFamily="34" charset="0"/>
              </a:rPr>
              <a:t>natural rights</a:t>
            </a:r>
            <a:r>
              <a:rPr lang="en-US" sz="2000" dirty="0" smtClean="0">
                <a:latin typeface="Arial Narrow" pitchFamily="34" charset="0"/>
              </a:rPr>
              <a:t>. Also believing that the end justifies the means, </a:t>
            </a:r>
            <a:r>
              <a:rPr lang="en-US" sz="2000" b="1" dirty="0" smtClean="0">
                <a:solidFill>
                  <a:srgbClr val="FF0000"/>
                </a:solidFill>
                <a:latin typeface="Arial Narrow" pitchFamily="34" charset="0"/>
              </a:rPr>
              <a:t>realpolitik</a:t>
            </a:r>
            <a:r>
              <a:rPr lang="en-US" sz="2000" dirty="0" smtClean="0">
                <a:latin typeface="Arial Narrow" pitchFamily="34" charset="0"/>
              </a:rPr>
              <a:t>, he manipulated people to advance the military. Once Cavour allied with the </a:t>
            </a:r>
            <a:r>
              <a:rPr lang="en-US" sz="2000" b="1" dirty="0" smtClean="0">
                <a:solidFill>
                  <a:srgbClr val="FF0000"/>
                </a:solidFill>
                <a:latin typeface="Arial Narrow" pitchFamily="34" charset="0"/>
              </a:rPr>
              <a:t>Red Shirts </a:t>
            </a:r>
            <a:r>
              <a:rPr lang="en-US" sz="2000" dirty="0" smtClean="0">
                <a:latin typeface="Arial Narrow" pitchFamily="34" charset="0"/>
              </a:rPr>
              <a:t>army led by </a:t>
            </a:r>
            <a:r>
              <a:rPr lang="en-US" sz="2000" b="1" dirty="0" smtClean="0">
                <a:solidFill>
                  <a:srgbClr val="FF0000"/>
                </a:solidFill>
                <a:latin typeface="Arial Narrow" pitchFamily="34" charset="0"/>
              </a:rPr>
              <a:t>Garibaldi</a:t>
            </a:r>
            <a:r>
              <a:rPr lang="en-US" sz="2000" dirty="0" smtClean="0">
                <a:latin typeface="Arial Narrow" pitchFamily="34" charset="0"/>
              </a:rPr>
              <a:t>, Italy unified.</a:t>
            </a:r>
            <a:endParaRPr lang="en-US" sz="2000" dirty="0">
              <a:latin typeface="Arial Narrow"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3694" y="1905000"/>
            <a:ext cx="466030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440" y="1"/>
            <a:ext cx="1729254"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275444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1900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82"/>
            <a:ext cx="9144000" cy="68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51440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150" y="0"/>
            <a:ext cx="3457575" cy="1350650"/>
          </a:xfrm>
        </p:spPr>
        <p:txBody>
          <a:bodyPr>
            <a:normAutofit/>
          </a:bodyPr>
          <a:lstStyle/>
          <a:p>
            <a:pPr algn="ctr"/>
            <a:r>
              <a:rPr lang="en-US" sz="8000" b="1" dirty="0" smtClean="0">
                <a:solidFill>
                  <a:schemeClr val="tx1">
                    <a:lumMod val="95000"/>
                    <a:lumOff val="5000"/>
                  </a:schemeClr>
                </a:solidFill>
                <a:latin typeface="Franklin Gothic Medium Cond" pitchFamily="34" charset="0"/>
              </a:rPr>
              <a:t>Civil War</a:t>
            </a:r>
            <a:endParaRPr lang="en-US" sz="8000" b="1" dirty="0">
              <a:solidFill>
                <a:schemeClr val="tx1">
                  <a:lumMod val="95000"/>
                  <a:lumOff val="5000"/>
                </a:schemeClr>
              </a:solidFill>
              <a:latin typeface="Franklin Gothic Medium Cond" pitchFamily="34" charset="0"/>
            </a:endParaRPr>
          </a:p>
        </p:txBody>
      </p:sp>
      <p:sp>
        <p:nvSpPr>
          <p:cNvPr id="3" name="Content Placeholder 2"/>
          <p:cNvSpPr>
            <a:spLocks noGrp="1"/>
          </p:cNvSpPr>
          <p:nvPr>
            <p:ph idx="1"/>
          </p:nvPr>
        </p:nvSpPr>
        <p:spPr>
          <a:xfrm>
            <a:off x="5800724" y="304800"/>
            <a:ext cx="3343276" cy="6553200"/>
          </a:xfrm>
        </p:spPr>
        <p:txBody>
          <a:bodyPr>
            <a:normAutofit/>
          </a:bodyPr>
          <a:lstStyle/>
          <a:p>
            <a:pPr marL="0" indent="0">
              <a:buNone/>
            </a:pPr>
            <a:r>
              <a:rPr lang="en-US" sz="2800" u="sng" dirty="0" smtClean="0">
                <a:latin typeface="Aharoni" pitchFamily="2" charset="-79"/>
                <a:cs typeface="Aharoni" pitchFamily="2" charset="-79"/>
              </a:rPr>
              <a:t>WAR HIGHLIGHTS</a:t>
            </a:r>
          </a:p>
          <a:p>
            <a:pPr marL="0" indent="0">
              <a:buNone/>
            </a:pPr>
            <a:r>
              <a:rPr lang="en-US" sz="2400" dirty="0" smtClean="0">
                <a:solidFill>
                  <a:srgbClr val="C00000"/>
                </a:solidFill>
                <a:latin typeface="Arial Narrow" pitchFamily="34" charset="0"/>
                <a:cs typeface="Aharoni" pitchFamily="2" charset="-79"/>
              </a:rPr>
              <a:t>Bull Run: </a:t>
            </a:r>
            <a:r>
              <a:rPr lang="en-US" sz="2400" dirty="0" smtClean="0">
                <a:latin typeface="Arial Narrow" pitchFamily="34" charset="0"/>
                <a:cs typeface="Aharoni" pitchFamily="2" charset="-79"/>
              </a:rPr>
              <a:t>1</a:t>
            </a:r>
            <a:r>
              <a:rPr lang="en-US" sz="2400" baseline="30000" dirty="0" smtClean="0">
                <a:latin typeface="Arial Narrow" pitchFamily="34" charset="0"/>
                <a:cs typeface="Aharoni" pitchFamily="2" charset="-79"/>
              </a:rPr>
              <a:t>st</a:t>
            </a:r>
            <a:r>
              <a:rPr lang="en-US" sz="2400" dirty="0" smtClean="0">
                <a:latin typeface="Arial Narrow" pitchFamily="34" charset="0"/>
                <a:cs typeface="Aharoni" pitchFamily="2" charset="-79"/>
              </a:rPr>
              <a:t> combat, N gets blasted (underestimated S).</a:t>
            </a:r>
          </a:p>
          <a:p>
            <a:pPr marL="0" indent="0">
              <a:buNone/>
            </a:pPr>
            <a:endParaRPr lang="en-US" sz="1200" dirty="0">
              <a:latin typeface="Arial Narrow" pitchFamily="34" charset="0"/>
              <a:cs typeface="Aharoni" pitchFamily="2" charset="-79"/>
            </a:endParaRPr>
          </a:p>
          <a:p>
            <a:pPr marL="0" indent="0">
              <a:buNone/>
            </a:pPr>
            <a:r>
              <a:rPr lang="en-US" sz="2400" dirty="0" smtClean="0">
                <a:solidFill>
                  <a:srgbClr val="C00000"/>
                </a:solidFill>
                <a:latin typeface="Arial Narrow" pitchFamily="34" charset="0"/>
                <a:cs typeface="Aharoni" pitchFamily="2" charset="-79"/>
              </a:rPr>
              <a:t>Antietam: </a:t>
            </a:r>
            <a:r>
              <a:rPr lang="en-US" sz="2400" dirty="0" smtClean="0">
                <a:latin typeface="Arial Narrow" pitchFamily="34" charset="0"/>
                <a:cs typeface="Aharoni" pitchFamily="2" charset="-79"/>
              </a:rPr>
              <a:t>Deadliest single day in USA history (22K). </a:t>
            </a:r>
          </a:p>
          <a:p>
            <a:pPr marL="0" indent="0">
              <a:buNone/>
            </a:pPr>
            <a:endParaRPr lang="en-US" sz="1200" dirty="0">
              <a:latin typeface="Arial Narrow" pitchFamily="34" charset="0"/>
              <a:cs typeface="Aharoni" pitchFamily="2" charset="-79"/>
            </a:endParaRPr>
          </a:p>
          <a:p>
            <a:pPr marL="0" indent="0">
              <a:buNone/>
            </a:pPr>
            <a:r>
              <a:rPr lang="en-US" sz="2400" dirty="0" smtClean="0">
                <a:solidFill>
                  <a:srgbClr val="C00000"/>
                </a:solidFill>
                <a:latin typeface="Arial Narrow" pitchFamily="34" charset="0"/>
                <a:cs typeface="Aharoni" pitchFamily="2" charset="-79"/>
              </a:rPr>
              <a:t>Emancipation Proclamation: </a:t>
            </a:r>
            <a:r>
              <a:rPr lang="en-US" sz="2400" dirty="0" smtClean="0">
                <a:latin typeface="Arial Narrow" pitchFamily="34" charset="0"/>
                <a:cs typeface="Aharoni" pitchFamily="2" charset="-79"/>
              </a:rPr>
              <a:t>Lincoln orders slaves (living in S states) to be free.</a:t>
            </a:r>
          </a:p>
          <a:p>
            <a:pPr marL="0" indent="0">
              <a:buNone/>
            </a:pPr>
            <a:endParaRPr lang="en-US" sz="1200" dirty="0">
              <a:latin typeface="Arial Narrow" pitchFamily="34" charset="0"/>
              <a:cs typeface="Aharoni" pitchFamily="2" charset="-79"/>
            </a:endParaRPr>
          </a:p>
          <a:p>
            <a:pPr marL="0" indent="0">
              <a:buNone/>
            </a:pPr>
            <a:r>
              <a:rPr lang="en-US" sz="2400" dirty="0" smtClean="0">
                <a:solidFill>
                  <a:srgbClr val="C00000"/>
                </a:solidFill>
                <a:latin typeface="Arial Narrow" pitchFamily="34" charset="0"/>
                <a:cs typeface="Aharoni" pitchFamily="2" charset="-79"/>
              </a:rPr>
              <a:t>Gettysburg: </a:t>
            </a:r>
            <a:r>
              <a:rPr lang="en-US" sz="2400" dirty="0" smtClean="0">
                <a:latin typeface="Arial Narrow" pitchFamily="34" charset="0"/>
                <a:cs typeface="Aharoni" pitchFamily="2" charset="-79"/>
              </a:rPr>
              <a:t>Turning point of war, N turns back S in PA.</a:t>
            </a:r>
          </a:p>
          <a:p>
            <a:pPr marL="0" indent="0">
              <a:buNone/>
            </a:pPr>
            <a:endParaRPr lang="en-US" sz="1200" dirty="0">
              <a:latin typeface="Arial Narrow" pitchFamily="34" charset="0"/>
              <a:cs typeface="Aharoni" pitchFamily="2" charset="-79"/>
            </a:endParaRPr>
          </a:p>
          <a:p>
            <a:pPr marL="0" indent="0">
              <a:buNone/>
            </a:pPr>
            <a:r>
              <a:rPr lang="en-US" sz="2400" dirty="0" smtClean="0">
                <a:solidFill>
                  <a:srgbClr val="C00000"/>
                </a:solidFill>
                <a:latin typeface="Arial Narrow" pitchFamily="34" charset="0"/>
                <a:cs typeface="Aharoni" pitchFamily="2" charset="-79"/>
              </a:rPr>
              <a:t>Death Total: </a:t>
            </a:r>
            <a:r>
              <a:rPr lang="en-US" sz="2400" dirty="0" smtClean="0">
                <a:latin typeface="Arial Narrow" pitchFamily="34" charset="0"/>
                <a:cs typeface="Aharoni" pitchFamily="2" charset="-79"/>
              </a:rPr>
              <a:t>1M casualties (2X more deadly than all other USA wars combined).</a:t>
            </a:r>
            <a:endParaRPr lang="en-US" sz="2400" dirty="0">
              <a:latin typeface="Arial Narrow" pitchFamily="34" charset="0"/>
              <a:cs typeface="Aharoni" pitchFamily="2" charset="-79"/>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0"/>
            <a:ext cx="5800725"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1350650"/>
            <a:ext cx="3457575" cy="22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52401"/>
            <a:ext cx="2336223" cy="377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952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19600" cy="1295400"/>
          </a:xfrm>
        </p:spPr>
        <p:txBody>
          <a:bodyPr>
            <a:noAutofit/>
          </a:bodyPr>
          <a:lstStyle/>
          <a:p>
            <a:pPr algn="ctr"/>
            <a:r>
              <a:rPr lang="en-US" sz="8800" b="1" dirty="0" smtClean="0">
                <a:solidFill>
                  <a:schemeClr val="tx1">
                    <a:lumMod val="95000"/>
                    <a:lumOff val="5000"/>
                  </a:schemeClr>
                </a:solidFill>
                <a:latin typeface="Franklin Gothic Medium Cond" pitchFamily="34" charset="0"/>
              </a:rPr>
              <a:t>GERMANY</a:t>
            </a:r>
            <a:endParaRPr lang="en-US" sz="8800" b="1" dirty="0">
              <a:solidFill>
                <a:schemeClr val="tx1">
                  <a:lumMod val="95000"/>
                  <a:lumOff val="5000"/>
                </a:schemeClr>
              </a:solidFill>
              <a:latin typeface="Franklin Gothic Medium Cond" pitchFamily="34" charset="0"/>
            </a:endParaRPr>
          </a:p>
        </p:txBody>
      </p:sp>
      <p:sp>
        <p:nvSpPr>
          <p:cNvPr id="3" name="Content Placeholder 2"/>
          <p:cNvSpPr>
            <a:spLocks noGrp="1"/>
          </p:cNvSpPr>
          <p:nvPr>
            <p:ph idx="1"/>
          </p:nvPr>
        </p:nvSpPr>
        <p:spPr>
          <a:xfrm>
            <a:off x="4536380" y="0"/>
            <a:ext cx="4683820" cy="5791200"/>
          </a:xfrm>
        </p:spPr>
        <p:txBody>
          <a:bodyPr>
            <a:normAutofit/>
          </a:bodyPr>
          <a:lstStyle/>
          <a:p>
            <a:pPr marL="0" indent="0" algn="ctr">
              <a:buNone/>
            </a:pPr>
            <a:r>
              <a:rPr lang="en-US" b="1" u="sng" dirty="0" smtClean="0">
                <a:latin typeface="Aharoni" pitchFamily="2" charset="-79"/>
                <a:cs typeface="Aharoni" pitchFamily="2" charset="-79"/>
              </a:rPr>
              <a:t>UNIFICATION HIGHLIGHTS</a:t>
            </a:r>
          </a:p>
          <a:p>
            <a:pPr marL="0" indent="0">
              <a:buNone/>
            </a:pPr>
            <a:endParaRPr lang="en-US" sz="800" dirty="0" smtClean="0">
              <a:latin typeface="Arial Narrow" pitchFamily="34" charset="0"/>
            </a:endParaRPr>
          </a:p>
          <a:p>
            <a:pPr marL="0" indent="0" algn="ctr">
              <a:buNone/>
            </a:pPr>
            <a:r>
              <a:rPr lang="en-US" sz="2400" dirty="0" smtClean="0">
                <a:latin typeface="Arial Narrow" pitchFamily="34" charset="0"/>
              </a:rPr>
              <a:t>39 states loosely lived in a German confederation (dominated by Austria).</a:t>
            </a:r>
          </a:p>
          <a:p>
            <a:pPr marL="0" indent="0" algn="ctr">
              <a:buNone/>
            </a:pPr>
            <a:endParaRPr lang="en-US" sz="1200" dirty="0">
              <a:latin typeface="Arial Narrow" pitchFamily="34" charset="0"/>
            </a:endParaRPr>
          </a:p>
          <a:p>
            <a:pPr marL="0" indent="0" algn="ctr">
              <a:buNone/>
            </a:pPr>
            <a:r>
              <a:rPr lang="en-US" sz="2400" b="1" dirty="0" smtClean="0">
                <a:solidFill>
                  <a:srgbClr val="FF0000"/>
                </a:solidFill>
                <a:latin typeface="Arial Narrow" pitchFamily="34" charset="0"/>
              </a:rPr>
              <a:t>Otto von Bismarck </a:t>
            </a:r>
            <a:r>
              <a:rPr lang="en-US" sz="2400" dirty="0" smtClean="0">
                <a:latin typeface="Arial Narrow" pitchFamily="34" charset="0"/>
              </a:rPr>
              <a:t>expands </a:t>
            </a:r>
            <a:r>
              <a:rPr lang="en-US" sz="2400" b="1" dirty="0" smtClean="0">
                <a:solidFill>
                  <a:srgbClr val="FF0000"/>
                </a:solidFill>
                <a:latin typeface="Arial Narrow" pitchFamily="34" charset="0"/>
              </a:rPr>
              <a:t>Prussia</a:t>
            </a:r>
            <a:r>
              <a:rPr lang="en-US" sz="2400" dirty="0" smtClean="0">
                <a:latin typeface="Arial Narrow" pitchFamily="34" charset="0"/>
              </a:rPr>
              <a:t> &amp; begins to dominate Germany, he gains a following by attacking neighboring nations and when those nations return fire, German Speaking Peoples unite.</a:t>
            </a:r>
          </a:p>
          <a:p>
            <a:pPr marL="0" indent="0" algn="ctr">
              <a:buNone/>
            </a:pPr>
            <a:endParaRPr lang="en-US" sz="1200" dirty="0">
              <a:latin typeface="Arial Narrow" pitchFamily="34" charset="0"/>
            </a:endParaRPr>
          </a:p>
          <a:p>
            <a:pPr marL="0" indent="0" algn="ctr">
              <a:buNone/>
            </a:pPr>
            <a:r>
              <a:rPr lang="en-US" sz="2400" dirty="0" smtClean="0">
                <a:latin typeface="Arial Narrow" pitchFamily="34" charset="0"/>
              </a:rPr>
              <a:t>Trying to gain control of southern Germany (shown in yellow on map), invade France. After winning easily in the </a:t>
            </a:r>
            <a:r>
              <a:rPr lang="en-US" sz="2400" b="1" dirty="0" smtClean="0">
                <a:solidFill>
                  <a:srgbClr val="FF0000"/>
                </a:solidFill>
                <a:latin typeface="Arial Narrow" pitchFamily="34" charset="0"/>
              </a:rPr>
              <a:t>Franco-Prussian War</a:t>
            </a:r>
            <a:r>
              <a:rPr lang="en-US" sz="2400" dirty="0" smtClean="0">
                <a:latin typeface="Arial Narrow" pitchFamily="34" charset="0"/>
              </a:rPr>
              <a:t>, OTB throws a party for himself at </a:t>
            </a:r>
            <a:r>
              <a:rPr lang="en-US" sz="2400" b="1" dirty="0" smtClean="0">
                <a:solidFill>
                  <a:srgbClr val="FF0000"/>
                </a:solidFill>
                <a:latin typeface="Arial Narrow" pitchFamily="34" charset="0"/>
              </a:rPr>
              <a:t>Versailles</a:t>
            </a:r>
            <a:r>
              <a:rPr lang="en-US" sz="2400" dirty="0" smtClean="0">
                <a:latin typeface="Arial Narrow" pitchFamily="34" charset="0"/>
              </a:rPr>
              <a:t>.</a:t>
            </a:r>
          </a:p>
          <a:p>
            <a:pPr marL="0" indent="0" algn="ctr">
              <a:buNone/>
            </a:pPr>
            <a:endParaRPr lang="en-US" sz="2400" dirty="0">
              <a:latin typeface="Arial Narrow" pitchFamily="34" charset="0"/>
            </a:endParaRPr>
          </a:p>
          <a:p>
            <a:pPr marL="0" indent="0" algn="ctr">
              <a:buNone/>
            </a:pPr>
            <a:endParaRPr lang="en-US" sz="2400" dirty="0">
              <a:latin typeface="Arial Narrow"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4536381" cy="659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36380" y="5715000"/>
            <a:ext cx="4607620" cy="923330"/>
          </a:xfrm>
          <a:prstGeom prst="rect">
            <a:avLst/>
          </a:prstGeom>
          <a:noFill/>
        </p:spPr>
        <p:txBody>
          <a:bodyPr wrap="square" rtlCol="0">
            <a:spAutoFit/>
          </a:bodyPr>
          <a:lstStyle/>
          <a:p>
            <a:endParaRPr lang="en-US" dirty="0" smtClean="0">
              <a:latin typeface="Arial Narrow" panose="020B0606020202030204" pitchFamily="34" charset="0"/>
            </a:endParaRPr>
          </a:p>
          <a:p>
            <a:r>
              <a:rPr lang="en-US" dirty="0" smtClean="0">
                <a:latin typeface="Arial Narrow" panose="020B0606020202030204" pitchFamily="34" charset="0"/>
              </a:rPr>
              <a:t>*Events like that aren’t forgotten easily. France will spend decades planning their revenge on Germany.</a:t>
            </a:r>
            <a:endParaRPr lang="en-US" dirty="0">
              <a:latin typeface="Arial Narrow" panose="020B0606020202030204" pitchFamily="34" charset="0"/>
            </a:endParaRPr>
          </a:p>
        </p:txBody>
      </p:sp>
    </p:spTree>
    <p:extLst>
      <p:ext uri="{BB962C8B-B14F-4D97-AF65-F5344CB8AC3E}">
        <p14:creationId xmlns:p14="http://schemas.microsoft.com/office/powerpoint/2010/main" val="7966756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2" y="1"/>
            <a:ext cx="2209798" cy="1371600"/>
          </a:xfrm>
        </p:spPr>
        <p:txBody>
          <a:bodyPr>
            <a:normAutofit/>
          </a:bodyPr>
          <a:lstStyle/>
          <a:p>
            <a:pPr algn="ctr"/>
            <a:r>
              <a:rPr lang="en-US" sz="6600" b="1" dirty="0" smtClean="0">
                <a:solidFill>
                  <a:schemeClr val="tx1">
                    <a:lumMod val="95000"/>
                    <a:lumOff val="5000"/>
                  </a:schemeClr>
                </a:solidFill>
                <a:latin typeface="Franklin Gothic Medium Cond" pitchFamily="34" charset="0"/>
              </a:rPr>
              <a:t>JAPAN</a:t>
            </a:r>
            <a:endParaRPr lang="en-US" sz="6600" b="1" dirty="0">
              <a:solidFill>
                <a:schemeClr val="tx1">
                  <a:lumMod val="95000"/>
                  <a:lumOff val="5000"/>
                </a:schemeClr>
              </a:solidFill>
              <a:latin typeface="Franklin Gothic Medium Cond" pitchFamily="34" charset="0"/>
            </a:endParaRPr>
          </a:p>
        </p:txBody>
      </p:sp>
      <p:sp>
        <p:nvSpPr>
          <p:cNvPr id="3" name="Content Placeholder 2"/>
          <p:cNvSpPr>
            <a:spLocks noGrp="1"/>
          </p:cNvSpPr>
          <p:nvPr>
            <p:ph idx="1"/>
          </p:nvPr>
        </p:nvSpPr>
        <p:spPr>
          <a:xfrm>
            <a:off x="4267200" y="381000"/>
            <a:ext cx="4876800" cy="2286000"/>
          </a:xfrm>
        </p:spPr>
        <p:txBody>
          <a:bodyPr>
            <a:normAutofit/>
          </a:bodyPr>
          <a:lstStyle/>
          <a:p>
            <a:pPr marL="0" indent="0" algn="ctr">
              <a:buNone/>
            </a:pPr>
            <a:r>
              <a:rPr lang="en-US" sz="2400" b="1" dirty="0" smtClean="0">
                <a:solidFill>
                  <a:srgbClr val="C00000"/>
                </a:solidFill>
                <a:latin typeface="Arial Narrow" pitchFamily="34" charset="0"/>
              </a:rPr>
              <a:t>Emperor Meiji </a:t>
            </a:r>
            <a:r>
              <a:rPr lang="en-US" sz="2400" dirty="0" smtClean="0">
                <a:latin typeface="Arial Narrow" pitchFamily="34" charset="0"/>
              </a:rPr>
              <a:t>takes over in 1868 &amp; gov’t takes great ambition in moving from </a:t>
            </a:r>
            <a:r>
              <a:rPr lang="en-US" sz="2400" b="1" dirty="0" smtClean="0">
                <a:solidFill>
                  <a:srgbClr val="C00000"/>
                </a:solidFill>
                <a:latin typeface="Arial Narrow" pitchFamily="34" charset="0"/>
              </a:rPr>
              <a:t>feudalism</a:t>
            </a:r>
            <a:r>
              <a:rPr lang="en-US" sz="2400" b="1" dirty="0" smtClean="0">
                <a:latin typeface="Arial Narrow" pitchFamily="34" charset="0"/>
              </a:rPr>
              <a:t> </a:t>
            </a:r>
            <a:r>
              <a:rPr lang="en-US" sz="2400" dirty="0" smtClean="0">
                <a:latin typeface="Arial Narrow" pitchFamily="34" charset="0"/>
              </a:rPr>
              <a:t>to an industrialized state (code of </a:t>
            </a:r>
            <a:r>
              <a:rPr lang="en-US" sz="2400" b="1" dirty="0" smtClean="0">
                <a:solidFill>
                  <a:srgbClr val="C00000"/>
                </a:solidFill>
                <a:latin typeface="Arial Narrow" pitchFamily="34" charset="0"/>
              </a:rPr>
              <a:t>samurais</a:t>
            </a:r>
            <a:r>
              <a:rPr lang="en-US" sz="2400" dirty="0" smtClean="0">
                <a:latin typeface="Arial Narrow" pitchFamily="34" charset="0"/>
              </a:rPr>
              <a:t> is abolished as ex-warriors enter into poverty, their rebellion fails).</a:t>
            </a:r>
            <a:endParaRPr lang="en-US" sz="2400" dirty="0">
              <a:latin typeface="Arial Narrow"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8977"/>
            <a:ext cx="4267200" cy="518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 y="0"/>
            <a:ext cx="2071688" cy="1668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1" y="2337237"/>
            <a:ext cx="4876799" cy="2436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1" y="4773684"/>
            <a:ext cx="2779088" cy="208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046289" y="4773684"/>
            <a:ext cx="2097711" cy="1938992"/>
          </a:xfrm>
          <a:prstGeom prst="rect">
            <a:avLst/>
          </a:prstGeom>
          <a:noFill/>
        </p:spPr>
        <p:txBody>
          <a:bodyPr wrap="square" rtlCol="0">
            <a:spAutoFit/>
          </a:bodyPr>
          <a:lstStyle/>
          <a:p>
            <a:endParaRPr lang="en-US" sz="1200" dirty="0" smtClean="0"/>
          </a:p>
          <a:p>
            <a:r>
              <a:rPr lang="en-US" dirty="0" smtClean="0"/>
              <a:t>*Some Japanese companies like Mitsubishi are formed in this era, &amp; are still operational today.</a:t>
            </a:r>
            <a:endParaRPr lang="en-US" dirty="0"/>
          </a:p>
        </p:txBody>
      </p:sp>
    </p:spTree>
    <p:extLst>
      <p:ext uri="{BB962C8B-B14F-4D97-AF65-F5344CB8AC3E}">
        <p14:creationId xmlns:p14="http://schemas.microsoft.com/office/powerpoint/2010/main" val="14375414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www2.bc.edu/john-heineman/maps/1871lab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7"/>
            <a:ext cx="9144000" cy="6896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016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endParaRPr lang="en-US" dirty="0"/>
          </a:p>
        </p:txBody>
      </p:sp>
      <p:sp>
        <p:nvSpPr>
          <p:cNvPr id="3" name="Content Placeholder 2"/>
          <p:cNvSpPr>
            <a:spLocks noGrp="1"/>
          </p:cNvSpPr>
          <p:nvPr>
            <p:ph idx="1"/>
          </p:nvPr>
        </p:nvSpPr>
        <p:spPr>
          <a:xfrm>
            <a:off x="457200" y="5410200"/>
            <a:ext cx="8229600" cy="914400"/>
          </a:xfrm>
        </p:spPr>
        <p:txBody>
          <a:bodyPr/>
          <a:lstStyle/>
          <a:p>
            <a:endParaRPr lang="en-US"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1927"/>
            <a:ext cx="9144001" cy="494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6037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90599"/>
          </a:xfrm>
        </p:spPr>
        <p:txBody>
          <a:bodyPr>
            <a:normAutofit/>
          </a:bodyPr>
          <a:lstStyle/>
          <a:p>
            <a:pPr algn="ctr"/>
            <a:r>
              <a:rPr lang="en-US" sz="6000" b="1" dirty="0" smtClean="0">
                <a:solidFill>
                  <a:srgbClr val="C00000"/>
                </a:solidFill>
              </a:rPr>
              <a:t>FOUNDING FATHERS</a:t>
            </a:r>
            <a:endParaRPr lang="en-US" sz="6000" b="1" dirty="0">
              <a:solidFill>
                <a:srgbClr val="C00000"/>
              </a:solidFill>
            </a:endParaRPr>
          </a:p>
        </p:txBody>
      </p:sp>
      <p:sp>
        <p:nvSpPr>
          <p:cNvPr id="3" name="Content Placeholder 2"/>
          <p:cNvSpPr>
            <a:spLocks noGrp="1"/>
          </p:cNvSpPr>
          <p:nvPr>
            <p:ph idx="1"/>
          </p:nvPr>
        </p:nvSpPr>
        <p:spPr>
          <a:xfrm>
            <a:off x="0" y="990600"/>
            <a:ext cx="9144000" cy="2667000"/>
          </a:xfrm>
        </p:spPr>
        <p:txBody>
          <a:bodyPr>
            <a:normAutofit/>
          </a:bodyPr>
          <a:lstStyle/>
          <a:p>
            <a:pPr marL="0" indent="0" algn="ctr">
              <a:buNone/>
            </a:pPr>
            <a:r>
              <a:rPr lang="en-US" sz="2400" dirty="0" smtClean="0">
                <a:latin typeface="Arial Narrow" panose="020B0606020202030204" pitchFamily="34" charset="0"/>
              </a:rPr>
              <a:t>Believing strongly in </a:t>
            </a:r>
            <a:r>
              <a:rPr lang="en-US" sz="2400" dirty="0" smtClean="0">
                <a:solidFill>
                  <a:srgbClr val="FF0000"/>
                </a:solidFill>
                <a:latin typeface="Arial Narrow" panose="020B0606020202030204" pitchFamily="34" charset="0"/>
              </a:rPr>
              <a:t>Enlightenment</a:t>
            </a:r>
            <a:r>
              <a:rPr lang="en-US" sz="2400" dirty="0" smtClean="0">
                <a:latin typeface="Arial Narrow" panose="020B0606020202030204" pitchFamily="34" charset="0"/>
              </a:rPr>
              <a:t>, early American leaders begin war trying to create a nation with free speech, limited government &amp; social contract theory. </a:t>
            </a:r>
            <a:r>
              <a:rPr lang="en-US" sz="2400" dirty="0" smtClean="0">
                <a:solidFill>
                  <a:srgbClr val="FF0000"/>
                </a:solidFill>
                <a:latin typeface="Arial Narrow" panose="020B0606020202030204" pitchFamily="34" charset="0"/>
              </a:rPr>
              <a:t>Thomas Jefferson </a:t>
            </a:r>
            <a:r>
              <a:rPr lang="en-US" sz="2400" dirty="0" smtClean="0">
                <a:latin typeface="Arial Narrow" panose="020B0606020202030204" pitchFamily="34" charset="0"/>
              </a:rPr>
              <a:t>is asked to write DOI, </a:t>
            </a:r>
            <a:r>
              <a:rPr lang="en-US" sz="2400" dirty="0" smtClean="0">
                <a:solidFill>
                  <a:srgbClr val="FF0000"/>
                </a:solidFill>
                <a:latin typeface="Arial Narrow" panose="020B0606020202030204" pitchFamily="34" charset="0"/>
              </a:rPr>
              <a:t>George Washington </a:t>
            </a:r>
            <a:r>
              <a:rPr lang="en-US" sz="2400" dirty="0" smtClean="0">
                <a:latin typeface="Arial Narrow" panose="020B0606020202030204" pitchFamily="34" charset="0"/>
              </a:rPr>
              <a:t>is asked to lead, </a:t>
            </a:r>
            <a:r>
              <a:rPr lang="en-US" sz="2400" dirty="0" smtClean="0">
                <a:solidFill>
                  <a:srgbClr val="FF0000"/>
                </a:solidFill>
                <a:latin typeface="Arial Narrow" panose="020B0606020202030204" pitchFamily="34" charset="0"/>
              </a:rPr>
              <a:t>Samuel Adams </a:t>
            </a:r>
            <a:r>
              <a:rPr lang="en-US" sz="2400" dirty="0" smtClean="0">
                <a:latin typeface="Arial Narrow" panose="020B0606020202030204" pitchFamily="34" charset="0"/>
              </a:rPr>
              <a:t>stirs up trouble, &amp; </a:t>
            </a:r>
            <a:r>
              <a:rPr lang="en-US" sz="2400" dirty="0" smtClean="0">
                <a:solidFill>
                  <a:srgbClr val="FF0000"/>
                </a:solidFill>
                <a:latin typeface="Arial Narrow" panose="020B0606020202030204" pitchFamily="34" charset="0"/>
              </a:rPr>
              <a:t>Patrick Henry </a:t>
            </a:r>
            <a:r>
              <a:rPr lang="en-US" sz="2400" dirty="0" smtClean="0">
                <a:latin typeface="Arial Narrow" panose="020B0606020202030204" pitchFamily="34" charset="0"/>
              </a:rPr>
              <a:t>gives decisive speech to break.</a:t>
            </a:r>
            <a:endParaRPr lang="en-US" sz="2400" dirty="0">
              <a:latin typeface="Arial Narrow" panose="020B0606020202030204" pitchFamily="34" charset="0"/>
            </a:endParaRPr>
          </a:p>
        </p:txBody>
      </p:sp>
      <p:pic>
        <p:nvPicPr>
          <p:cNvPr id="2050" name="Picture 2" descr="Image result for founding fathers sunglas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455" y="2590800"/>
            <a:ext cx="4724400" cy="31241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atrick henry quo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90800"/>
            <a:ext cx="6795655"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486400"/>
            <a:ext cx="9144000" cy="1323439"/>
          </a:xfrm>
          <a:prstGeom prst="rect">
            <a:avLst/>
          </a:prstGeom>
          <a:noFill/>
        </p:spPr>
        <p:txBody>
          <a:bodyPr wrap="square" rtlCol="0">
            <a:spAutoFit/>
          </a:bodyPr>
          <a:lstStyle/>
          <a:p>
            <a:endParaRPr lang="en-US" sz="2000" dirty="0" smtClean="0">
              <a:latin typeface="Arial Narrow" panose="020B0606020202030204" pitchFamily="34" charset="0"/>
            </a:endParaRPr>
          </a:p>
          <a:p>
            <a:r>
              <a:rPr lang="en-US" sz="2000" dirty="0" smtClean="0">
                <a:latin typeface="Arial Narrow" panose="020B0606020202030204" pitchFamily="34" charset="0"/>
              </a:rPr>
              <a:t>*The Boston Tea Party was no small deal. Once the patriots dumped the tea, British companies demanded the British king do something about the loss of money. So GB responds with </a:t>
            </a:r>
            <a:r>
              <a:rPr lang="en-US" sz="2000" b="1" dirty="0" smtClean="0">
                <a:solidFill>
                  <a:srgbClr val="FF0000"/>
                </a:solidFill>
                <a:latin typeface="Arial Narrow" panose="020B0606020202030204" pitchFamily="34" charset="0"/>
              </a:rPr>
              <a:t>Intolerable Acts</a:t>
            </a:r>
            <a:r>
              <a:rPr lang="en-US" sz="2000" dirty="0" smtClean="0">
                <a:latin typeface="Arial Narrow" panose="020B0606020202030204" pitchFamily="34" charset="0"/>
              </a:rPr>
              <a:t>, a series of massive tax increases, arms confiscations, &amp; freedom limitations. </a:t>
            </a:r>
            <a:endParaRPr lang="en-US" sz="2000" dirty="0">
              <a:latin typeface="Arial Narrow" panose="020B0606020202030204" pitchFamily="34" charset="0"/>
            </a:endParaRPr>
          </a:p>
        </p:txBody>
      </p:sp>
    </p:spTree>
    <p:extLst>
      <p:ext uri="{BB962C8B-B14F-4D97-AF65-F5344CB8AC3E}">
        <p14:creationId xmlns:p14="http://schemas.microsoft.com/office/powerpoint/2010/main" val="20725247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4461424" cy="1962329"/>
          </a:xfrm>
        </p:spPr>
        <p:txBody>
          <a:bodyPr>
            <a:normAutofit/>
          </a:bodyPr>
          <a:lstStyle/>
          <a:p>
            <a:pPr algn="ctr"/>
            <a:r>
              <a:rPr lang="en-US" sz="6000" b="1" dirty="0" smtClean="0">
                <a:latin typeface="LilyUPC"/>
              </a:rPr>
              <a:t>Cottage Industry</a:t>
            </a:r>
            <a:endParaRPr lang="en-US" sz="6000" b="1" dirty="0">
              <a:latin typeface="LilyUPC"/>
            </a:endParaRPr>
          </a:p>
        </p:txBody>
      </p:sp>
      <p:pic>
        <p:nvPicPr>
          <p:cNvPr id="2050" name="Picture 2" descr="Image result for cottage industry wo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61424" y="3257729"/>
            <a:ext cx="4668721" cy="36002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424" y="0"/>
            <a:ext cx="4668721" cy="32577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2057400"/>
            <a:ext cx="4461424" cy="1200329"/>
          </a:xfrm>
          <a:prstGeom prst="rect">
            <a:avLst/>
          </a:prstGeom>
          <a:noFill/>
        </p:spPr>
        <p:txBody>
          <a:bodyPr wrap="square" rtlCol="0">
            <a:spAutoFit/>
          </a:bodyPr>
          <a:lstStyle/>
          <a:p>
            <a:pPr algn="ctr"/>
            <a:r>
              <a:rPr lang="en-US" sz="2400" dirty="0" smtClean="0">
                <a:latin typeface="Arial Narrow" panose="020B0606020202030204" pitchFamily="34" charset="0"/>
              </a:rPr>
              <a:t>Using cotton gained by USA slave labor, Britain has women sew cotton into clothing using their own homes.</a:t>
            </a:r>
            <a:endParaRPr lang="en-US" sz="2400" dirty="0">
              <a:latin typeface="Arial Narrow" panose="020B0606020202030204" pitchFamily="34" charset="0"/>
            </a:endParaRPr>
          </a:p>
        </p:txBody>
      </p:sp>
      <p:sp>
        <p:nvSpPr>
          <p:cNvPr id="5" name="TextBox 4"/>
          <p:cNvSpPr txBox="1"/>
          <p:nvPr/>
        </p:nvSpPr>
        <p:spPr>
          <a:xfrm>
            <a:off x="0" y="3352800"/>
            <a:ext cx="4461424" cy="3554819"/>
          </a:xfrm>
          <a:prstGeom prst="rect">
            <a:avLst/>
          </a:prstGeom>
          <a:noFill/>
        </p:spPr>
        <p:txBody>
          <a:bodyPr wrap="square" rtlCol="0">
            <a:spAutoFit/>
          </a:bodyPr>
          <a:lstStyle/>
          <a:p>
            <a:endParaRPr lang="en-US" sz="1900" dirty="0" smtClean="0"/>
          </a:p>
          <a:p>
            <a:endParaRPr lang="en-US" sz="1900" dirty="0" smtClean="0"/>
          </a:p>
          <a:p>
            <a:endParaRPr lang="en-US" sz="1900" dirty="0" smtClean="0"/>
          </a:p>
          <a:p>
            <a:endParaRPr lang="en-US" sz="1900" dirty="0"/>
          </a:p>
          <a:p>
            <a:endParaRPr lang="en-US" sz="1900" dirty="0" smtClean="0"/>
          </a:p>
          <a:p>
            <a:endParaRPr lang="en-US" sz="1900" dirty="0"/>
          </a:p>
          <a:p>
            <a:endParaRPr lang="en-US" sz="1900" dirty="0" smtClean="0"/>
          </a:p>
          <a:p>
            <a:endParaRPr lang="en-US" sz="1900" dirty="0"/>
          </a:p>
          <a:p>
            <a:endParaRPr lang="en-US" sz="800" dirty="0" smtClean="0"/>
          </a:p>
          <a:p>
            <a:endParaRPr lang="en-US" sz="800" dirty="0" smtClean="0"/>
          </a:p>
          <a:p>
            <a:r>
              <a:rPr lang="en-US" sz="1900" dirty="0" smtClean="0"/>
              <a:t>*Effective but slow, the world demanded a faster pace so a process called the</a:t>
            </a:r>
            <a:r>
              <a:rPr lang="en-US" sz="1900" dirty="0" smtClean="0">
                <a:solidFill>
                  <a:srgbClr val="FF0000"/>
                </a:solidFill>
              </a:rPr>
              <a:t> </a:t>
            </a:r>
            <a:r>
              <a:rPr lang="en-US" sz="1900" b="1" dirty="0" smtClean="0">
                <a:solidFill>
                  <a:srgbClr val="FF0000"/>
                </a:solidFill>
              </a:rPr>
              <a:t>factory system </a:t>
            </a:r>
            <a:r>
              <a:rPr lang="en-US" sz="1900" dirty="0" smtClean="0"/>
              <a:t>would be created. </a:t>
            </a:r>
            <a:endParaRPr lang="en-US" sz="1900" dirty="0"/>
          </a:p>
        </p:txBody>
      </p:sp>
      <p:pic>
        <p:nvPicPr>
          <p:cNvPr id="2056" name="Picture 8" descr="Image result for british cottage 1800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3257729"/>
            <a:ext cx="4468351" cy="268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828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24" y="0"/>
            <a:ext cx="4143375" cy="1219200"/>
          </a:xfrm>
        </p:spPr>
        <p:txBody>
          <a:bodyPr>
            <a:noAutofit/>
          </a:bodyPr>
          <a:lstStyle/>
          <a:p>
            <a:pPr algn="ctr"/>
            <a:r>
              <a:rPr lang="en-US" sz="4000" b="1" dirty="0" smtClean="0">
                <a:latin typeface="LilyUPC" pitchFamily="34" charset="-34"/>
                <a:cs typeface="LilyUPC" pitchFamily="34" charset="-34"/>
              </a:rPr>
              <a:t>Industrial Revolution</a:t>
            </a:r>
            <a:endParaRPr lang="en-US" sz="4000" b="1" dirty="0">
              <a:latin typeface="LilyUPC" pitchFamily="34" charset="-34"/>
              <a:cs typeface="LilyUPC" pitchFamily="34" charset="-34"/>
            </a:endParaRPr>
          </a:p>
        </p:txBody>
      </p:sp>
      <p:sp>
        <p:nvSpPr>
          <p:cNvPr id="3" name="Content Placeholder 2"/>
          <p:cNvSpPr>
            <a:spLocks noGrp="1"/>
          </p:cNvSpPr>
          <p:nvPr>
            <p:ph idx="1"/>
          </p:nvPr>
        </p:nvSpPr>
        <p:spPr>
          <a:xfrm>
            <a:off x="0" y="3366038"/>
            <a:ext cx="9144000" cy="1510762"/>
          </a:xfrm>
        </p:spPr>
        <p:txBody>
          <a:bodyPr/>
          <a:lstStyle/>
          <a:p>
            <a:pPr marL="0" indent="0" algn="ctr">
              <a:buNone/>
            </a:pPr>
            <a:r>
              <a:rPr lang="en-US" dirty="0" smtClean="0">
                <a:solidFill>
                  <a:srgbClr val="C00000"/>
                </a:solidFill>
                <a:latin typeface="Franklin Gothic Medium Cond" pitchFamily="34" charset="0"/>
              </a:rPr>
              <a:t>Industrial Revolution </a:t>
            </a:r>
            <a:r>
              <a:rPr lang="en-US" dirty="0" smtClean="0">
                <a:latin typeface="Franklin Gothic Medium Cond" pitchFamily="34" charset="0"/>
              </a:rPr>
              <a:t>refers to the greatly increased output of machine-made goods that began in </a:t>
            </a:r>
            <a:r>
              <a:rPr lang="en-US" dirty="0" smtClean="0">
                <a:solidFill>
                  <a:srgbClr val="C00000"/>
                </a:solidFill>
                <a:latin typeface="Franklin Gothic Medium Cond" pitchFamily="34" charset="0"/>
              </a:rPr>
              <a:t>England</a:t>
            </a:r>
            <a:r>
              <a:rPr lang="en-US" dirty="0" smtClean="0">
                <a:latin typeface="Franklin Gothic Medium Cond" pitchFamily="34" charset="0"/>
              </a:rPr>
              <a:t> in the 1700s.  IR began there because Britain had water power, coal, iron ore, rivers, harbors, &amp; ships to sail.</a:t>
            </a:r>
            <a:endParaRPr lang="en-US" dirty="0">
              <a:latin typeface="Franklin Gothic Medium Cond"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00625" cy="336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01925"/>
            <a:ext cx="2895600" cy="215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1211229"/>
            <a:ext cx="4143375" cy="215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9887" y="4701925"/>
            <a:ext cx="3381375" cy="240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1262" y="4701924"/>
            <a:ext cx="2895600" cy="2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1780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LilyUPC" pitchFamily="34" charset="-34"/>
                <a:cs typeface="LilyUPC" pitchFamily="34" charset="-34"/>
              </a:rPr>
              <a:t>Agricultural Revolution</a:t>
            </a:r>
            <a:endParaRPr lang="en-US" sz="6000" dirty="0">
              <a:latin typeface="LilyUPC" pitchFamily="34" charset="-34"/>
              <a:cs typeface="LilyUPC" pitchFamily="34" charset="-34"/>
            </a:endParaRPr>
          </a:p>
        </p:txBody>
      </p:sp>
      <p:sp>
        <p:nvSpPr>
          <p:cNvPr id="3" name="Content Placeholder 2"/>
          <p:cNvSpPr>
            <a:spLocks noGrp="1"/>
          </p:cNvSpPr>
          <p:nvPr>
            <p:ph idx="1"/>
          </p:nvPr>
        </p:nvSpPr>
        <p:spPr>
          <a:xfrm>
            <a:off x="0" y="2438400"/>
            <a:ext cx="9144000" cy="1447801"/>
          </a:xfrm>
        </p:spPr>
        <p:txBody>
          <a:bodyPr/>
          <a:lstStyle/>
          <a:p>
            <a:pPr marL="0" indent="0" algn="ctr">
              <a:buNone/>
            </a:pPr>
            <a:r>
              <a:rPr lang="en-US" dirty="0" smtClean="0">
                <a:latin typeface="Franklin Gothic Medium Cond" pitchFamily="34" charset="0"/>
              </a:rPr>
              <a:t>Wealthy bought up villagers’ lands &amp; put hedges up. On these </a:t>
            </a:r>
            <a:r>
              <a:rPr lang="en-US" dirty="0" smtClean="0">
                <a:solidFill>
                  <a:srgbClr val="C00000"/>
                </a:solidFill>
                <a:latin typeface="Franklin Gothic Medium Cond" pitchFamily="34" charset="0"/>
              </a:rPr>
              <a:t>enclosures</a:t>
            </a:r>
            <a:r>
              <a:rPr lang="en-US" dirty="0" smtClean="0">
                <a:latin typeface="Franklin Gothic Medium Cond" pitchFamily="34" charset="0"/>
              </a:rPr>
              <a:t> (large fields), farmers tried new techniques like using a </a:t>
            </a:r>
            <a:r>
              <a:rPr lang="en-US" dirty="0" smtClean="0">
                <a:solidFill>
                  <a:srgbClr val="C00000"/>
                </a:solidFill>
                <a:latin typeface="Franklin Gothic Medium Cond" pitchFamily="34" charset="0"/>
              </a:rPr>
              <a:t>seed drill </a:t>
            </a:r>
            <a:r>
              <a:rPr lang="en-US" dirty="0" smtClean="0">
                <a:latin typeface="Franklin Gothic Medium Cond" pitchFamily="34" charset="0"/>
              </a:rPr>
              <a:t>(allowed farmers to plant crops in rows as opposed to random scattering).</a:t>
            </a:r>
            <a:endParaRPr lang="en-US" dirty="0">
              <a:latin typeface="Franklin Gothic Medium Cond"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050"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886201"/>
            <a:ext cx="42862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199" y="3886201"/>
            <a:ext cx="2514601" cy="1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886200"/>
            <a:ext cx="2362200" cy="1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67199" y="5486399"/>
            <a:ext cx="4895851" cy="1200329"/>
          </a:xfrm>
          <a:prstGeom prst="rect">
            <a:avLst/>
          </a:prstGeom>
          <a:noFill/>
        </p:spPr>
        <p:txBody>
          <a:bodyPr wrap="square" rtlCol="0">
            <a:spAutoFit/>
          </a:bodyPr>
          <a:lstStyle/>
          <a:p>
            <a:r>
              <a:rPr lang="en-US" dirty="0" smtClean="0"/>
              <a:t>*</a:t>
            </a:r>
            <a:r>
              <a:rPr lang="en-US" dirty="0"/>
              <a:t>B</a:t>
            </a:r>
            <a:r>
              <a:rPr lang="en-US" dirty="0" smtClean="0"/>
              <a:t>reeders learned to increase </a:t>
            </a:r>
            <a:r>
              <a:rPr lang="en-US" dirty="0" smtClean="0">
                <a:solidFill>
                  <a:srgbClr val="C00000"/>
                </a:solidFill>
              </a:rPr>
              <a:t>mutton</a:t>
            </a:r>
            <a:r>
              <a:rPr lang="en-US" dirty="0" smtClean="0"/>
              <a:t> (sheep meat) by using the largest livestock </a:t>
            </a:r>
            <a:r>
              <a:rPr lang="en-US" dirty="0" smtClean="0">
                <a:solidFill>
                  <a:srgbClr val="C00000"/>
                </a:solidFill>
              </a:rPr>
              <a:t>stud</a:t>
            </a:r>
            <a:r>
              <a:rPr lang="en-US" dirty="0" smtClean="0"/>
              <a:t> (male).</a:t>
            </a:r>
          </a:p>
          <a:p>
            <a:r>
              <a:rPr lang="en-US" dirty="0" smtClean="0"/>
              <a:t>*Between 1700 &amp; 1786 the average weight of lambs increased from 18 pounds to 50 pounds.</a:t>
            </a:r>
            <a:endParaRPr lang="en-US" dirty="0"/>
          </a:p>
        </p:txBody>
      </p:sp>
    </p:spTree>
    <p:extLst>
      <p:ext uri="{BB962C8B-B14F-4D97-AF65-F5344CB8AC3E}">
        <p14:creationId xmlns:p14="http://schemas.microsoft.com/office/powerpoint/2010/main" val="38895207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38601"/>
            <a:ext cx="9144000" cy="914400"/>
          </a:xfrm>
        </p:spPr>
        <p:txBody>
          <a:bodyPr>
            <a:normAutofit/>
          </a:bodyPr>
          <a:lstStyle/>
          <a:p>
            <a:pPr algn="ctr"/>
            <a:r>
              <a:rPr lang="en-US" b="1" dirty="0" smtClean="0">
                <a:latin typeface="LilyUPC"/>
              </a:rPr>
              <a:t>GROWTH OF TECHNOLOGY</a:t>
            </a:r>
            <a:endParaRPr lang="en-US" b="1" dirty="0">
              <a:latin typeface="LilyUPC"/>
            </a:endParaRPr>
          </a:p>
        </p:txBody>
      </p:sp>
      <p:sp>
        <p:nvSpPr>
          <p:cNvPr id="3" name="Content Placeholder 2"/>
          <p:cNvSpPr>
            <a:spLocks noGrp="1"/>
          </p:cNvSpPr>
          <p:nvPr>
            <p:ph idx="1"/>
          </p:nvPr>
        </p:nvSpPr>
        <p:spPr>
          <a:xfrm>
            <a:off x="0" y="4953002"/>
            <a:ext cx="9144000" cy="1219198"/>
          </a:xfrm>
        </p:spPr>
        <p:txBody>
          <a:bodyPr>
            <a:normAutofit/>
          </a:bodyPr>
          <a:lstStyle/>
          <a:p>
            <a:pPr marL="0" indent="0" algn="ctr">
              <a:buNone/>
            </a:pPr>
            <a:r>
              <a:rPr lang="en-US" sz="2400" dirty="0" smtClean="0">
                <a:latin typeface="Arial Narrow" panose="020B0606020202030204" pitchFamily="34" charset="0"/>
              </a:rPr>
              <a:t>The </a:t>
            </a:r>
            <a:r>
              <a:rPr lang="en-US" sz="2400" dirty="0" smtClean="0">
                <a:solidFill>
                  <a:srgbClr val="FF0000"/>
                </a:solidFill>
                <a:latin typeface="Arial Narrow" panose="020B0606020202030204" pitchFamily="34" charset="0"/>
              </a:rPr>
              <a:t>spinning jenny (James Hargreaves) </a:t>
            </a:r>
            <a:r>
              <a:rPr lang="en-US" sz="2400" dirty="0" smtClean="0">
                <a:latin typeface="Arial Narrow" panose="020B0606020202030204" pitchFamily="34" charset="0"/>
              </a:rPr>
              <a:t>&amp; the </a:t>
            </a:r>
            <a:r>
              <a:rPr lang="en-US" sz="2400" dirty="0" smtClean="0">
                <a:solidFill>
                  <a:srgbClr val="FF0000"/>
                </a:solidFill>
                <a:latin typeface="Arial Narrow" panose="020B0606020202030204" pitchFamily="34" charset="0"/>
              </a:rPr>
              <a:t>water frame (Richard Arkwright) </a:t>
            </a:r>
            <a:r>
              <a:rPr lang="en-US" sz="2400" dirty="0" smtClean="0">
                <a:latin typeface="Arial Narrow" panose="020B0606020202030204" pitchFamily="34" charset="0"/>
              </a:rPr>
              <a:t>reduced the time needed to spin yarn &amp; weave cloth as more than one thread could be spun &amp; moving water could do it with a minimum number of people. </a:t>
            </a:r>
            <a:endParaRPr lang="en-US" sz="2400" dirty="0">
              <a:latin typeface="Arial Narrow" panose="020B0606020202030204" pitchFamily="34" charset="0"/>
            </a:endParaRP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482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water frame inven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
            <a:ext cx="4523509" cy="40386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204549"/>
            <a:ext cx="9144001" cy="657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0626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4822" y="-1"/>
            <a:ext cx="2769177" cy="3962401"/>
          </a:xfrm>
        </p:spPr>
        <p:txBody>
          <a:bodyPr>
            <a:normAutofit/>
          </a:bodyPr>
          <a:lstStyle/>
          <a:p>
            <a:pPr algn="ctr"/>
            <a:r>
              <a:rPr lang="en-US" sz="2400" dirty="0" smtClean="0">
                <a:solidFill>
                  <a:srgbClr val="FF0000"/>
                </a:solidFill>
                <a:latin typeface="Arial Narrow" panose="020B0606020202030204" pitchFamily="34" charset="0"/>
              </a:rPr>
              <a:t>Eli Whitney’s </a:t>
            </a:r>
            <a:r>
              <a:rPr lang="en-US" sz="2400" dirty="0" smtClean="0">
                <a:solidFill>
                  <a:schemeClr val="tx1"/>
                </a:solidFill>
                <a:latin typeface="Arial Narrow" panose="020B0606020202030204" pitchFamily="34" charset="0"/>
              </a:rPr>
              <a:t>creation of </a:t>
            </a:r>
            <a:r>
              <a:rPr lang="en-US" sz="2400" dirty="0" smtClean="0">
                <a:solidFill>
                  <a:srgbClr val="FF0000"/>
                </a:solidFill>
                <a:latin typeface="Arial Narrow" panose="020B0606020202030204" pitchFamily="34" charset="0"/>
              </a:rPr>
              <a:t>Interchangeable Parts </a:t>
            </a:r>
            <a:r>
              <a:rPr lang="en-US" sz="2400" dirty="0" smtClean="0">
                <a:solidFill>
                  <a:schemeClr val="tx1"/>
                </a:solidFill>
                <a:latin typeface="Arial Narrow" panose="020B0606020202030204" pitchFamily="34" charset="0"/>
              </a:rPr>
              <a:t>allowed manufacturing to happen hundreds of times faster, and allowed consumers to fix broken items quicker. Original benefit was the USA military w/ weapons.</a:t>
            </a:r>
            <a:endParaRPr lang="en-US" sz="2400" dirty="0">
              <a:solidFill>
                <a:schemeClr val="tx1"/>
              </a:solidFill>
              <a:latin typeface="Arial Narrow" panose="020B0606020202030204" pitchFamily="34" charset="0"/>
            </a:endParaRPr>
          </a:p>
        </p:txBody>
      </p:sp>
      <p:sp>
        <p:nvSpPr>
          <p:cNvPr id="3" name="Content Placeholder 2"/>
          <p:cNvSpPr>
            <a:spLocks noGrp="1"/>
          </p:cNvSpPr>
          <p:nvPr>
            <p:ph idx="1"/>
          </p:nvPr>
        </p:nvSpPr>
        <p:spPr>
          <a:xfrm>
            <a:off x="3962400" y="4786313"/>
            <a:ext cx="5181600" cy="2071687"/>
          </a:xfrm>
        </p:spPr>
        <p:txBody>
          <a:bodyPr>
            <a:normAutofit/>
          </a:bodyPr>
          <a:lstStyle/>
          <a:p>
            <a:pPr marL="0" indent="0" algn="ctr">
              <a:buNone/>
            </a:pPr>
            <a:r>
              <a:rPr lang="en-US" dirty="0" smtClean="0">
                <a:latin typeface="Arial Narrow" panose="020B0606020202030204" pitchFamily="34" charset="0"/>
              </a:rPr>
              <a:t>His other invention the </a:t>
            </a:r>
            <a:r>
              <a:rPr lang="en-US" dirty="0" smtClean="0">
                <a:solidFill>
                  <a:srgbClr val="FF0000"/>
                </a:solidFill>
                <a:latin typeface="Arial Narrow" panose="020B0606020202030204" pitchFamily="34" charset="0"/>
              </a:rPr>
              <a:t>Cotton Gin </a:t>
            </a:r>
            <a:r>
              <a:rPr lang="en-US" dirty="0" smtClean="0">
                <a:latin typeface="Arial Narrow" panose="020B0606020202030204" pitchFamily="34" charset="0"/>
              </a:rPr>
              <a:t>was meant to reduce the need for slaves. Instead American slavery became more profitable than at any other time in history</a:t>
            </a:r>
            <a:endParaRPr lang="en-US" dirty="0">
              <a:latin typeface="Arial Narrow" panose="020B0606020202030204" pitchFamily="34" charset="0"/>
            </a:endParaRPr>
          </a:p>
        </p:txBody>
      </p: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0"/>
            <a:ext cx="6381750" cy="47863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otton g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76737"/>
            <a:ext cx="3962400" cy="248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759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318" y="0"/>
            <a:ext cx="4429682" cy="1143000"/>
          </a:xfrm>
        </p:spPr>
        <p:txBody>
          <a:bodyPr>
            <a:normAutofit/>
          </a:bodyPr>
          <a:lstStyle/>
          <a:p>
            <a:pPr algn="ctr"/>
            <a:r>
              <a:rPr lang="en-US" sz="5400" b="1" dirty="0" smtClean="0">
                <a:latin typeface="LilyUPC" pitchFamily="34" charset="-34"/>
                <a:cs typeface="LilyUPC" pitchFamily="34" charset="-34"/>
              </a:rPr>
              <a:t>Steam Power</a:t>
            </a:r>
            <a:endParaRPr lang="en-US" sz="5400" b="1" dirty="0">
              <a:latin typeface="LilyUPC" pitchFamily="34" charset="-34"/>
              <a:cs typeface="LilyUPC" pitchFamily="34" charset="-34"/>
            </a:endParaRPr>
          </a:p>
        </p:txBody>
      </p:sp>
      <p:sp>
        <p:nvSpPr>
          <p:cNvPr id="3" name="Content Placeholder 2"/>
          <p:cNvSpPr>
            <a:spLocks noGrp="1"/>
          </p:cNvSpPr>
          <p:nvPr>
            <p:ph idx="1"/>
          </p:nvPr>
        </p:nvSpPr>
        <p:spPr>
          <a:xfrm>
            <a:off x="0" y="4419600"/>
            <a:ext cx="4714318" cy="2438400"/>
          </a:xfrm>
        </p:spPr>
        <p:txBody>
          <a:bodyPr>
            <a:normAutofit/>
          </a:bodyPr>
          <a:lstStyle/>
          <a:p>
            <a:pPr marL="0" indent="0">
              <a:buNone/>
            </a:pPr>
            <a:r>
              <a:rPr lang="en-US" sz="2400" dirty="0" smtClean="0">
                <a:solidFill>
                  <a:srgbClr val="FF0000"/>
                </a:solidFill>
                <a:latin typeface="Franklin Gothic Medium Cond" pitchFamily="34" charset="0"/>
              </a:rPr>
              <a:t>James Watt</a:t>
            </a:r>
            <a:r>
              <a:rPr lang="en-US" sz="2400" dirty="0" smtClean="0">
                <a:solidFill>
                  <a:srgbClr val="C00000"/>
                </a:solidFill>
                <a:latin typeface="Franklin Gothic Medium Cond" pitchFamily="34" charset="0"/>
              </a:rPr>
              <a:t>: </a:t>
            </a:r>
            <a:r>
              <a:rPr lang="en-US" sz="2400" dirty="0" smtClean="0">
                <a:latin typeface="Franklin Gothic Medium Cond" pitchFamily="34" charset="0"/>
              </a:rPr>
              <a:t>Found a way to make the </a:t>
            </a:r>
            <a:r>
              <a:rPr lang="en-US" sz="2400" dirty="0" smtClean="0">
                <a:solidFill>
                  <a:srgbClr val="FF0000"/>
                </a:solidFill>
                <a:latin typeface="Franklin Gothic Medium Cond" pitchFamily="34" charset="0"/>
              </a:rPr>
              <a:t>steam engine </a:t>
            </a:r>
            <a:r>
              <a:rPr lang="en-US" sz="2400" dirty="0" smtClean="0">
                <a:latin typeface="Franklin Gothic Medium Cond" pitchFamily="34" charset="0"/>
              </a:rPr>
              <a:t>energy proficient (earlier models were too expensive to use). Major use of steam engine was to power the newly created railroads.</a:t>
            </a:r>
            <a:endParaRPr lang="en-US" sz="2400" dirty="0">
              <a:latin typeface="Franklin Gothic Medium Cond"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714319"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318" y="2982028"/>
            <a:ext cx="4429682" cy="3875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14318" y="1143000"/>
            <a:ext cx="4429682" cy="1754326"/>
          </a:xfrm>
          <a:prstGeom prst="rect">
            <a:avLst/>
          </a:prstGeom>
          <a:noFill/>
        </p:spPr>
        <p:txBody>
          <a:bodyPr wrap="square" rtlCol="0">
            <a:spAutoFit/>
          </a:bodyPr>
          <a:lstStyle/>
          <a:p>
            <a:endParaRPr lang="en-US" sz="1200" dirty="0" smtClean="0">
              <a:latin typeface="Franklin Gothic Medium Cond" pitchFamily="34" charset="0"/>
            </a:endParaRPr>
          </a:p>
          <a:p>
            <a:r>
              <a:rPr lang="en-US" sz="2400" dirty="0" smtClean="0">
                <a:solidFill>
                  <a:srgbClr val="FF0000"/>
                </a:solidFill>
                <a:latin typeface="Franklin Gothic Medium Cond" pitchFamily="34" charset="0"/>
              </a:rPr>
              <a:t>Robert Fulton</a:t>
            </a:r>
            <a:r>
              <a:rPr lang="en-US" sz="2400" dirty="0" smtClean="0">
                <a:solidFill>
                  <a:srgbClr val="C00000"/>
                </a:solidFill>
                <a:latin typeface="Franklin Gothic Medium Cond" pitchFamily="34" charset="0"/>
              </a:rPr>
              <a:t>: </a:t>
            </a:r>
            <a:r>
              <a:rPr lang="en-US" sz="2400" dirty="0" smtClean="0">
                <a:latin typeface="Franklin Gothic Medium Cond" pitchFamily="34" charset="0"/>
              </a:rPr>
              <a:t>Felt steam could also propel boats &amp; created the </a:t>
            </a:r>
            <a:r>
              <a:rPr lang="en-US" sz="2400" dirty="0" smtClean="0">
                <a:solidFill>
                  <a:srgbClr val="FF0000"/>
                </a:solidFill>
                <a:latin typeface="Franklin Gothic Medium Cond" pitchFamily="34" charset="0"/>
              </a:rPr>
              <a:t>steamboat</a:t>
            </a:r>
          </a:p>
          <a:p>
            <a:r>
              <a:rPr lang="en-US" sz="2400" dirty="0" smtClean="0">
                <a:latin typeface="Franklin Gothic Medium Cond" pitchFamily="34" charset="0"/>
              </a:rPr>
              <a:t>By the mid-1800s in England, there were 4250 miles of inland channels.</a:t>
            </a:r>
            <a:endParaRPr lang="en-US" sz="2400" dirty="0">
              <a:latin typeface="Franklin Gothic Medium Cond" pitchFamily="34" charset="0"/>
            </a:endParaRPr>
          </a:p>
        </p:txBody>
      </p:sp>
    </p:spTree>
    <p:extLst>
      <p:ext uri="{BB962C8B-B14F-4D97-AF65-F5344CB8AC3E}">
        <p14:creationId xmlns:p14="http://schemas.microsoft.com/office/powerpoint/2010/main" val="9363502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s://images.squarespace-cdn.com/content/v1/53b17013e4b0f83f2d8a8a4a/1407524339935-8XZR41IO9UMMEY9WI1QW/ke17ZwdGBToddI8pDm48kIdcqqQisWpdppWnbyAwNHUUqsxRUqqbr1mOJYKfIPR7LoDQ9mXPOjoJoqy81S2I8N_N4V1vUb5AoIIIbLZhVYxCRW4BPu10St3TBAUQYVKcFXjC2mB6sG5X9VnLhkNmQu3w2TpCq_qiIzIxWU3s-05lQpI7hMa628VYzTW3SbUd/image-asset.jpeg?format=100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915092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048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410200"/>
            <a:ext cx="9144000" cy="1447799"/>
          </a:xfrm>
        </p:spPr>
        <p:txBody>
          <a:bodyPr/>
          <a:lstStyle/>
          <a:p>
            <a:pPr marL="0" indent="0" algn="ctr">
              <a:buNone/>
            </a:pPr>
            <a:r>
              <a:rPr lang="en-US" dirty="0" smtClean="0">
                <a:latin typeface="Arial Narrow" panose="020B0606020202030204" pitchFamily="34" charset="0"/>
              </a:rPr>
              <a:t>With </a:t>
            </a:r>
            <a:r>
              <a:rPr lang="en-US" b="1" dirty="0" smtClean="0">
                <a:solidFill>
                  <a:srgbClr val="FF0000"/>
                </a:solidFill>
                <a:latin typeface="Arial Narrow" panose="020B0606020202030204" pitchFamily="34" charset="0"/>
              </a:rPr>
              <a:t>Transcontinental Railroad </a:t>
            </a:r>
            <a:r>
              <a:rPr lang="en-US" dirty="0" smtClean="0">
                <a:latin typeface="Arial Narrow" panose="020B0606020202030204" pitchFamily="34" charset="0"/>
              </a:rPr>
              <a:t>in USA and </a:t>
            </a:r>
            <a:r>
              <a:rPr lang="en-US" b="1" dirty="0" smtClean="0">
                <a:solidFill>
                  <a:srgbClr val="FF0000"/>
                </a:solidFill>
                <a:latin typeface="Arial Narrow" panose="020B0606020202030204" pitchFamily="34" charset="0"/>
              </a:rPr>
              <a:t>Trans-Siberian Railroad </a:t>
            </a:r>
            <a:r>
              <a:rPr lang="en-US" dirty="0" smtClean="0">
                <a:latin typeface="Arial Narrow" panose="020B0606020202030204" pitchFamily="34" charset="0"/>
              </a:rPr>
              <a:t>in Russia, the entirety of the world is now connected. </a:t>
            </a:r>
            <a:r>
              <a:rPr lang="en-US" b="1" dirty="0" smtClean="0">
                <a:solidFill>
                  <a:srgbClr val="FF0000"/>
                </a:solidFill>
                <a:latin typeface="Arial Narrow" panose="020B0606020202030204" pitchFamily="34" charset="0"/>
              </a:rPr>
              <a:t>Human Capital </a:t>
            </a:r>
            <a:r>
              <a:rPr lang="en-US" dirty="0" smtClean="0">
                <a:latin typeface="Arial Narrow" panose="020B0606020202030204" pitchFamily="34" charset="0"/>
              </a:rPr>
              <a:t>(otherwise known as People) was a key factor in USA success.</a:t>
            </a:r>
            <a:endParaRPr lang="en-US" dirty="0">
              <a:latin typeface="Arial Narrow" panose="020B0606020202030204" pitchFamily="34" charset="0"/>
            </a:endParaRPr>
          </a:p>
        </p:txBody>
      </p:sp>
      <p:pic>
        <p:nvPicPr>
          <p:cNvPr id="1028" name="Picture 4" descr="Image result for railroad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09"/>
            <a:ext cx="9144000" cy="51358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27709"/>
            <a:ext cx="9144000" cy="1107996"/>
          </a:xfrm>
          <a:prstGeom prst="rect">
            <a:avLst/>
          </a:prstGeom>
          <a:noFill/>
        </p:spPr>
        <p:txBody>
          <a:bodyPr wrap="square" rtlCol="0">
            <a:spAutoFit/>
          </a:bodyPr>
          <a:lstStyle/>
          <a:p>
            <a:pPr algn="ctr"/>
            <a:r>
              <a:rPr lang="en-US" sz="6600" dirty="0" smtClean="0">
                <a:solidFill>
                  <a:srgbClr val="FFFF00"/>
                </a:solidFill>
                <a:latin typeface="Cooper Black" panose="0208090404030B020404" pitchFamily="18" charset="0"/>
                <a:ea typeface="Malgun Gothic" panose="020B0503020000020004" pitchFamily="34" charset="-127"/>
              </a:rPr>
              <a:t>RAILROADS</a:t>
            </a:r>
            <a:endParaRPr lang="en-US" sz="6600" dirty="0">
              <a:solidFill>
                <a:srgbClr val="FFFF00"/>
              </a:solidFill>
              <a:latin typeface="Cooper Black" panose="0208090404030B020404" pitchFamily="18" charset="0"/>
              <a:ea typeface="Malgun Gothic" panose="020B0503020000020004" pitchFamily="34" charset="-127"/>
            </a:endParaRPr>
          </a:p>
        </p:txBody>
      </p:sp>
    </p:spTree>
    <p:extLst>
      <p:ext uri="{BB962C8B-B14F-4D97-AF65-F5344CB8AC3E}">
        <p14:creationId xmlns:p14="http://schemas.microsoft.com/office/powerpoint/2010/main" val="1502902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Autofit/>
          </a:bodyPr>
          <a:lstStyle/>
          <a:p>
            <a:pPr algn="ctr"/>
            <a:r>
              <a:rPr lang="en-US" sz="8800" dirty="0" smtClean="0">
                <a:latin typeface="LilyUPC" pitchFamily="34" charset="-34"/>
                <a:cs typeface="LilyUPC" pitchFamily="34" charset="-34"/>
              </a:rPr>
              <a:t>Urbanization</a:t>
            </a:r>
            <a:endParaRPr lang="en-US" sz="8800" dirty="0">
              <a:latin typeface="LilyUPC" pitchFamily="34" charset="-34"/>
              <a:cs typeface="LilyUPC" pitchFamily="34" charset="-34"/>
            </a:endParaRPr>
          </a:p>
        </p:txBody>
      </p:sp>
      <p:sp>
        <p:nvSpPr>
          <p:cNvPr id="3" name="Content Placeholder 2"/>
          <p:cNvSpPr>
            <a:spLocks noGrp="1"/>
          </p:cNvSpPr>
          <p:nvPr>
            <p:ph idx="1"/>
          </p:nvPr>
        </p:nvSpPr>
        <p:spPr>
          <a:xfrm>
            <a:off x="0" y="1066800"/>
            <a:ext cx="9144000" cy="3505200"/>
          </a:xfrm>
        </p:spPr>
        <p:txBody>
          <a:bodyPr>
            <a:normAutofit/>
          </a:bodyPr>
          <a:lstStyle/>
          <a:p>
            <a:pPr marL="0" indent="0">
              <a:buNone/>
            </a:pPr>
            <a:r>
              <a:rPr lang="en-US" sz="2400" dirty="0" smtClean="0">
                <a:latin typeface="Franklin Gothic Medium Cond" pitchFamily="34" charset="0"/>
              </a:rPr>
              <a:t>Between 1800 &amp; 1850, the number of European cities boasting populations of more than 100,000 rose from 22 to 47 cities (</a:t>
            </a:r>
            <a:r>
              <a:rPr lang="en-US" sz="2400" dirty="0" smtClean="0">
                <a:solidFill>
                  <a:srgbClr val="C00000"/>
                </a:solidFill>
                <a:latin typeface="Franklin Gothic Medium Cond" pitchFamily="34" charset="0"/>
              </a:rPr>
              <a:t>London</a:t>
            </a:r>
            <a:r>
              <a:rPr lang="en-US" sz="2400" dirty="0" smtClean="0">
                <a:latin typeface="Franklin Gothic Medium Cond" pitchFamily="34" charset="0"/>
              </a:rPr>
              <a:t> being the largest: 1M).</a:t>
            </a:r>
          </a:p>
          <a:p>
            <a:pPr marL="0" indent="0">
              <a:buNone/>
            </a:pPr>
            <a:endParaRPr lang="en-US" sz="1200" dirty="0">
              <a:latin typeface="Franklin Gothic Medium Cond" pitchFamily="34" charset="0"/>
            </a:endParaRPr>
          </a:p>
          <a:p>
            <a:pPr marL="0" indent="0">
              <a:buNone/>
            </a:pPr>
            <a:r>
              <a:rPr lang="en-US" sz="2400" dirty="0" smtClean="0">
                <a:latin typeface="Franklin Gothic Medium Cond" pitchFamily="34" charset="0"/>
              </a:rPr>
              <a:t>Because of rapid growth, cities lacked adequate housing, water, schools, police protection (unpaved roads were covered in animal feces, human waste, &amp; had heaps of garbage). Sickness was widespread as many lived in dirty slum shelters.</a:t>
            </a:r>
          </a:p>
          <a:p>
            <a:pPr marL="0" indent="0">
              <a:buNone/>
            </a:pPr>
            <a:endParaRPr lang="en-US" sz="1200" dirty="0">
              <a:latin typeface="Franklin Gothic Medium Cond" pitchFamily="34" charset="0"/>
            </a:endParaRPr>
          </a:p>
          <a:p>
            <a:pPr marL="0" indent="0">
              <a:buNone/>
            </a:pPr>
            <a:r>
              <a:rPr lang="en-US" sz="2400" dirty="0" smtClean="0">
                <a:latin typeface="Franklin Gothic Medium Cond" pitchFamily="34" charset="0"/>
              </a:rPr>
              <a:t>People worked 14 hours a day, 6 days a week, performing the same mundane tasks. Machines often injured or killed workers (no child labor laws yet).</a:t>
            </a:r>
            <a:endParaRPr lang="en-US" sz="2400" dirty="0">
              <a:latin typeface="Franklin Gothic Medium Cond"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526750"/>
            <a:ext cx="3361765" cy="233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377" y="4526750"/>
            <a:ext cx="2277035" cy="23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26750"/>
            <a:ext cx="1905000" cy="23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999" y="4526751"/>
            <a:ext cx="2166377" cy="23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4577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181600" y="3232543"/>
            <a:ext cx="3962400" cy="3625457"/>
          </a:xfrm>
        </p:spPr>
        <p:txBody>
          <a:bodyPr/>
          <a:lstStyle/>
          <a:p>
            <a:pPr marL="0" indent="0" algn="ctr">
              <a:buNone/>
            </a:pPr>
            <a:r>
              <a:rPr lang="en-US" sz="4000" dirty="0" smtClean="0">
                <a:latin typeface="Cooper Black" panose="0208090404030B020404" pitchFamily="18" charset="0"/>
              </a:rPr>
              <a:t>RESOURCES</a:t>
            </a:r>
          </a:p>
          <a:p>
            <a:pPr marL="0" indent="0" algn="ctr">
              <a:buNone/>
            </a:pPr>
            <a:r>
              <a:rPr lang="en-US" sz="2400" dirty="0" smtClean="0">
                <a:solidFill>
                  <a:srgbClr val="FF0000"/>
                </a:solidFill>
                <a:latin typeface="Arial Narrow" panose="020B0606020202030204" pitchFamily="34" charset="0"/>
              </a:rPr>
              <a:t>Coal</a:t>
            </a:r>
            <a:r>
              <a:rPr lang="en-US" sz="2400" dirty="0" smtClean="0">
                <a:latin typeface="Arial Narrow" panose="020B0606020202030204" pitchFamily="34" charset="0"/>
              </a:rPr>
              <a:t> made it possible to mass produce iron (and an alloy of iron combined w/ carbon called </a:t>
            </a:r>
            <a:r>
              <a:rPr lang="en-US" sz="2400" dirty="0" smtClean="0">
                <a:solidFill>
                  <a:srgbClr val="FF0000"/>
                </a:solidFill>
                <a:latin typeface="Arial Narrow" panose="020B0606020202030204" pitchFamily="34" charset="0"/>
              </a:rPr>
              <a:t>steel</a:t>
            </a:r>
            <a:r>
              <a:rPr lang="en-US" sz="2400" dirty="0" smtClean="0">
                <a:latin typeface="Arial Narrow" panose="020B0606020202030204" pitchFamily="34" charset="0"/>
              </a:rPr>
              <a:t>). By the mid 1800’s </a:t>
            </a:r>
            <a:r>
              <a:rPr lang="en-US" sz="2400" dirty="0" smtClean="0">
                <a:solidFill>
                  <a:srgbClr val="FF0000"/>
                </a:solidFill>
                <a:latin typeface="Arial Narrow" panose="020B0606020202030204" pitchFamily="34" charset="0"/>
              </a:rPr>
              <a:t>oil</a:t>
            </a:r>
            <a:r>
              <a:rPr lang="en-US" sz="2400" dirty="0" smtClean="0">
                <a:latin typeface="Arial Narrow" panose="020B0606020202030204" pitchFamily="34" charset="0"/>
              </a:rPr>
              <a:t> wells were drilled &amp; later 1800’s saw power stations, street lighting &amp; trains run by </a:t>
            </a:r>
            <a:r>
              <a:rPr lang="en-US" sz="2400" dirty="0" smtClean="0">
                <a:solidFill>
                  <a:srgbClr val="FF0000"/>
                </a:solidFill>
                <a:latin typeface="Arial Narrow" panose="020B0606020202030204" pitchFamily="34" charset="0"/>
              </a:rPr>
              <a:t>electricity</a:t>
            </a:r>
            <a:r>
              <a:rPr lang="en-US" sz="2400" dirty="0" smtClean="0">
                <a:latin typeface="Arial Narrow" panose="020B0606020202030204" pitchFamily="34" charset="0"/>
              </a:rPr>
              <a:t>.</a:t>
            </a:r>
            <a:endParaRPr lang="en-US" sz="2400" dirty="0">
              <a:latin typeface="Arial Narrow" panose="020B0606020202030204" pitchFamily="34" charset="0"/>
            </a:endParaRPr>
          </a:p>
        </p:txBody>
      </p:sp>
      <p:pic>
        <p:nvPicPr>
          <p:cNvPr id="2052" name="Picture 4" descr="Image result for COAL MINES wall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812"/>
            <a:ext cx="51816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TEEL PRODUCTION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8688"/>
            <a:ext cx="5181600" cy="363931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OIL DRILL wall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3668"/>
            <a:ext cx="3962400" cy="325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812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7"/>
            <a:ext cx="3581400" cy="3879273"/>
          </a:xfrm>
        </p:spPr>
        <p:txBody>
          <a:bodyPr>
            <a:noAutofit/>
          </a:bodyPr>
          <a:lstStyle/>
          <a:p>
            <a:pPr algn="ctr"/>
            <a:r>
              <a:rPr lang="en-US" sz="2600" dirty="0" smtClean="0">
                <a:latin typeface="Arial Narrow" panose="020B0606020202030204" pitchFamily="34" charset="0"/>
              </a:rPr>
              <a:t>GB planned to grab weapons but colonists heard about plans. Gunshots ring out at </a:t>
            </a:r>
            <a:r>
              <a:rPr lang="en-US" sz="2600" b="1" dirty="0" smtClean="0">
                <a:solidFill>
                  <a:srgbClr val="FF0000"/>
                </a:solidFill>
                <a:latin typeface="Arial Narrow" panose="020B0606020202030204" pitchFamily="34" charset="0"/>
              </a:rPr>
              <a:t>Lexington</a:t>
            </a:r>
            <a:r>
              <a:rPr lang="en-US" sz="2600" dirty="0" smtClean="0">
                <a:latin typeface="Arial Narrow" panose="020B0606020202030204" pitchFamily="34" charset="0"/>
              </a:rPr>
              <a:t> &amp; when GB marches to </a:t>
            </a:r>
            <a:r>
              <a:rPr lang="en-US" sz="2600" b="1" dirty="0" smtClean="0">
                <a:solidFill>
                  <a:srgbClr val="FF0000"/>
                </a:solidFill>
                <a:latin typeface="Arial Narrow" panose="020B0606020202030204" pitchFamily="34" charset="0"/>
              </a:rPr>
              <a:t>Concord </a:t>
            </a:r>
            <a:r>
              <a:rPr lang="en-US" sz="2600" dirty="0" smtClean="0">
                <a:latin typeface="Arial Narrow" panose="020B0606020202030204" pitchFamily="34" charset="0"/>
              </a:rPr>
              <a:t>they discover guns have been removed. History records this event as the start of war. </a:t>
            </a:r>
            <a:endParaRPr lang="en-US" sz="2600" dirty="0">
              <a:latin typeface="Arial Narrow" panose="020B0606020202030204" pitchFamily="34" charset="0"/>
            </a:endParaRPr>
          </a:p>
        </p:txBody>
      </p:sp>
      <p:sp>
        <p:nvSpPr>
          <p:cNvPr id="3" name="Content Placeholder 2"/>
          <p:cNvSpPr>
            <a:spLocks noGrp="1"/>
          </p:cNvSpPr>
          <p:nvPr>
            <p:ph idx="1"/>
          </p:nvPr>
        </p:nvSpPr>
        <p:spPr>
          <a:xfrm>
            <a:off x="3657600" y="5410200"/>
            <a:ext cx="5486399" cy="1433944"/>
          </a:xfrm>
        </p:spPr>
        <p:txBody>
          <a:bodyPr>
            <a:noAutofit/>
          </a:bodyPr>
          <a:lstStyle/>
          <a:p>
            <a:pPr marL="0" indent="0" algn="ctr">
              <a:buNone/>
            </a:pPr>
            <a:r>
              <a:rPr lang="en-US" sz="4800" b="1" dirty="0" smtClean="0">
                <a:solidFill>
                  <a:srgbClr val="C00000"/>
                </a:solidFill>
                <a:latin typeface="Arial Narrow" pitchFamily="34" charset="0"/>
                <a:cs typeface="Angsana New" pitchFamily="18" charset="-34"/>
              </a:rPr>
              <a:t>Shot Heard ‘Round the World</a:t>
            </a:r>
            <a:endParaRPr lang="en-US" sz="4800" b="1" dirty="0">
              <a:solidFill>
                <a:srgbClr val="C00000"/>
              </a:solidFill>
              <a:latin typeface="Arial Narrow" pitchFamily="34" charset="0"/>
              <a:cs typeface="Angsana New" pitchFamily="18" charset="-34"/>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6927"/>
            <a:ext cx="5562600" cy="5548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Image result for one if by land two if by sea revolutionary war church tow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886200"/>
            <a:ext cx="3581399" cy="295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616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0"/>
            <a:ext cx="4876800" cy="1600200"/>
          </a:xfrm>
        </p:spPr>
        <p:txBody>
          <a:bodyPr>
            <a:normAutofit fontScale="90000"/>
          </a:bodyPr>
          <a:lstStyle/>
          <a:p>
            <a:pPr algn="ctr"/>
            <a:r>
              <a:rPr lang="en-US" sz="5400" b="1" dirty="0" smtClean="0">
                <a:latin typeface="LilyUPC" pitchFamily="34" charset="-34"/>
                <a:cs typeface="LilyUPC" pitchFamily="34" charset="-34"/>
              </a:rPr>
              <a:t>Textile Industry</a:t>
            </a:r>
            <a:endParaRPr lang="en-US" sz="5400" b="1" dirty="0">
              <a:latin typeface="LilyUPC" pitchFamily="34" charset="-34"/>
              <a:cs typeface="LilyUPC" pitchFamily="34" charset="-34"/>
            </a:endParaRPr>
          </a:p>
        </p:txBody>
      </p:sp>
      <p:sp>
        <p:nvSpPr>
          <p:cNvPr id="3" name="Content Placeholder 2"/>
          <p:cNvSpPr>
            <a:spLocks noGrp="1"/>
          </p:cNvSpPr>
          <p:nvPr>
            <p:ph idx="1"/>
          </p:nvPr>
        </p:nvSpPr>
        <p:spPr>
          <a:xfrm>
            <a:off x="0" y="2209800"/>
            <a:ext cx="9144000" cy="1295400"/>
          </a:xfrm>
        </p:spPr>
        <p:txBody>
          <a:bodyPr>
            <a:normAutofit/>
          </a:bodyPr>
          <a:lstStyle/>
          <a:p>
            <a:pPr marL="0" indent="0" algn="ctr">
              <a:buNone/>
            </a:pPr>
            <a:r>
              <a:rPr lang="en-US" sz="2400" dirty="0" smtClean="0">
                <a:latin typeface="Franklin Gothic Medium Cond" pitchFamily="34" charset="0"/>
              </a:rPr>
              <a:t>Britain made laws forbidding engineers, mechanics, &amp; toolmakers from leaving the country (didn’t want info on how to build factories to leak out). So when </a:t>
            </a:r>
            <a:r>
              <a:rPr lang="en-US" sz="2400" dirty="0" smtClean="0">
                <a:solidFill>
                  <a:srgbClr val="C00000"/>
                </a:solidFill>
                <a:latin typeface="Franklin Gothic Medium Cond" pitchFamily="34" charset="0"/>
              </a:rPr>
              <a:t>Francis Cabot Lowell </a:t>
            </a:r>
            <a:r>
              <a:rPr lang="en-US" sz="2400" dirty="0" smtClean="0">
                <a:latin typeface="Franklin Gothic Medium Cond" pitchFamily="34" charset="0"/>
              </a:rPr>
              <a:t>started his factory near Boston, it revolutionized USA.</a:t>
            </a:r>
            <a:endParaRPr lang="en-US" sz="2400" dirty="0">
              <a:latin typeface="Franklin Gothic Medium Cond" pitchFamily="34"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191001"/>
            <a:ext cx="3733799" cy="2661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3429000"/>
            <a:ext cx="3914775" cy="28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4288" y="6276109"/>
            <a:ext cx="3914775" cy="646331"/>
          </a:xfrm>
          <a:prstGeom prst="rect">
            <a:avLst/>
          </a:prstGeom>
          <a:noFill/>
        </p:spPr>
        <p:txBody>
          <a:bodyPr wrap="square" rtlCol="0">
            <a:spAutoFit/>
          </a:bodyPr>
          <a:lstStyle/>
          <a:p>
            <a:pPr algn="ctr"/>
            <a:r>
              <a:rPr lang="en-US" dirty="0" smtClean="0"/>
              <a:t>*Above is </a:t>
            </a:r>
            <a:r>
              <a:rPr lang="en-US" dirty="0" smtClean="0">
                <a:solidFill>
                  <a:srgbClr val="C00000"/>
                </a:solidFill>
              </a:rPr>
              <a:t>Watkins Mill</a:t>
            </a:r>
            <a:r>
              <a:rPr lang="en-US" dirty="0" smtClean="0"/>
              <a:t>, the most famous still standing mill in MO.</a:t>
            </a:r>
            <a:endParaRPr lang="en-US" dirty="0"/>
          </a:p>
        </p:txBody>
      </p:sp>
      <p:sp>
        <p:nvSpPr>
          <p:cNvPr id="7" name="TextBox 6"/>
          <p:cNvSpPr txBox="1"/>
          <p:nvPr/>
        </p:nvSpPr>
        <p:spPr>
          <a:xfrm>
            <a:off x="5410200" y="3429000"/>
            <a:ext cx="3733799" cy="646331"/>
          </a:xfrm>
          <a:prstGeom prst="rect">
            <a:avLst/>
          </a:prstGeom>
          <a:noFill/>
        </p:spPr>
        <p:txBody>
          <a:bodyPr wrap="square" rtlCol="0">
            <a:spAutoFit/>
          </a:bodyPr>
          <a:lstStyle/>
          <a:p>
            <a:pPr algn="ctr"/>
            <a:r>
              <a:rPr lang="en-US" dirty="0" smtClean="0"/>
              <a:t>*Below is a renovated mill in Lowell MA, where FCL changed USA.</a:t>
            </a:r>
            <a:endParaRPr lang="en-US" dirty="0"/>
          </a:p>
        </p:txBody>
      </p:sp>
      <p:sp>
        <p:nvSpPr>
          <p:cNvPr id="8" name="TextBox 7"/>
          <p:cNvSpPr txBox="1"/>
          <p:nvPr/>
        </p:nvSpPr>
        <p:spPr>
          <a:xfrm>
            <a:off x="3900487" y="3429000"/>
            <a:ext cx="1509713" cy="2862322"/>
          </a:xfrm>
          <a:prstGeom prst="rect">
            <a:avLst/>
          </a:prstGeom>
          <a:noFill/>
        </p:spPr>
        <p:txBody>
          <a:bodyPr wrap="square" rtlCol="0">
            <a:spAutoFit/>
          </a:bodyPr>
          <a:lstStyle/>
          <a:p>
            <a:endParaRPr lang="en-US" dirty="0" smtClean="0"/>
          </a:p>
          <a:p>
            <a:r>
              <a:rPr lang="en-US" dirty="0" smtClean="0"/>
              <a:t>*A textile is defined as a cloth or yarn, made of flexible woven materials of wool, flax, or cotton.</a:t>
            </a:r>
            <a:endParaRPr lang="en-US" dirty="0"/>
          </a:p>
        </p:txBody>
      </p:sp>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
            <a:ext cx="288186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0" y="152400"/>
            <a:ext cx="1524000" cy="2031325"/>
          </a:xfrm>
          <a:prstGeom prst="rect">
            <a:avLst/>
          </a:prstGeom>
          <a:noFill/>
        </p:spPr>
        <p:txBody>
          <a:bodyPr wrap="square" rtlCol="0">
            <a:spAutoFit/>
          </a:bodyPr>
          <a:lstStyle/>
          <a:p>
            <a:r>
              <a:rPr lang="en-US" dirty="0" smtClean="0"/>
              <a:t>*1000s of women flocked to the mills, conditions were like </a:t>
            </a:r>
            <a:r>
              <a:rPr lang="en-US" dirty="0" smtClean="0">
                <a:solidFill>
                  <a:srgbClr val="C00000"/>
                </a:solidFill>
              </a:rPr>
              <a:t>sweat shops</a:t>
            </a:r>
            <a:r>
              <a:rPr lang="en-US" dirty="0" smtClean="0"/>
              <a:t>.</a:t>
            </a:r>
            <a:endParaRPr lang="en-US" dirty="0"/>
          </a:p>
        </p:txBody>
      </p:sp>
    </p:spTree>
    <p:extLst>
      <p:ext uri="{BB962C8B-B14F-4D97-AF65-F5344CB8AC3E}">
        <p14:creationId xmlns:p14="http://schemas.microsoft.com/office/powerpoint/2010/main" val="3434216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Autofit/>
          </a:bodyPr>
          <a:lstStyle/>
          <a:p>
            <a:pPr algn="ctr"/>
            <a:r>
              <a:rPr lang="en-US" sz="4800" dirty="0" smtClean="0">
                <a:latin typeface="Bahnschrift SemiBold" panose="020B0502040204020203" pitchFamily="34" charset="0"/>
              </a:rPr>
              <a:t>INDUSTRIALIZATION IN FAR EAST</a:t>
            </a:r>
            <a:endParaRPr lang="en-US" sz="4800" dirty="0">
              <a:latin typeface="Bahnschrift SemiBold" panose="020B0502040204020203" pitchFamily="34" charset="0"/>
            </a:endParaRP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0"/>
            <a:ext cx="288035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JAPAN INDUSTRIALIZATION 1900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80359" y="3200400"/>
            <a:ext cx="260604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HINA QING DYNASTY POVER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110" y="3200400"/>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066800"/>
            <a:ext cx="9144000" cy="1938992"/>
          </a:xfrm>
          <a:prstGeom prst="rect">
            <a:avLst/>
          </a:prstGeom>
          <a:noFill/>
        </p:spPr>
        <p:txBody>
          <a:bodyPr wrap="square" rtlCol="0">
            <a:spAutoFit/>
          </a:bodyPr>
          <a:lstStyle/>
          <a:p>
            <a:r>
              <a:rPr lang="en-US" sz="2400" b="1" dirty="0" smtClean="0">
                <a:solidFill>
                  <a:srgbClr val="FF0000"/>
                </a:solidFill>
                <a:latin typeface="Arial Narrow" panose="020B0606020202030204" pitchFamily="34" charset="0"/>
              </a:rPr>
              <a:t>JAPAN: </a:t>
            </a:r>
            <a:r>
              <a:rPr lang="en-US" sz="2400" dirty="0" smtClean="0">
                <a:latin typeface="Arial Narrow" panose="020B0606020202030204" pitchFamily="34" charset="0"/>
              </a:rPr>
              <a:t>Central government grows stronger, industrialization increases (</a:t>
            </a:r>
            <a:r>
              <a:rPr lang="en-US" sz="2400" dirty="0" smtClean="0">
                <a:solidFill>
                  <a:srgbClr val="FF0000"/>
                </a:solidFill>
                <a:latin typeface="Arial Narrow" panose="020B0606020202030204" pitchFamily="34" charset="0"/>
              </a:rPr>
              <a:t>bushido</a:t>
            </a:r>
            <a:r>
              <a:rPr lang="en-US" sz="2400" dirty="0" smtClean="0">
                <a:latin typeface="Arial Narrow" panose="020B0606020202030204" pitchFamily="34" charset="0"/>
              </a:rPr>
              <a:t> codes are removed), seek </a:t>
            </a:r>
            <a:r>
              <a:rPr lang="en-US" sz="2400" dirty="0" smtClean="0">
                <a:solidFill>
                  <a:srgbClr val="FF0000"/>
                </a:solidFill>
                <a:latin typeface="Arial Narrow" panose="020B0606020202030204" pitchFamily="34" charset="0"/>
              </a:rPr>
              <a:t>technology</a:t>
            </a:r>
            <a:r>
              <a:rPr lang="en-US" sz="2400" dirty="0" smtClean="0">
                <a:latin typeface="Arial Narrow" panose="020B0606020202030204" pitchFamily="34" charset="0"/>
              </a:rPr>
              <a:t> as schools/literacy become important.</a:t>
            </a:r>
          </a:p>
          <a:p>
            <a:endParaRPr lang="en-US" sz="2400" dirty="0">
              <a:latin typeface="Arial Narrow" panose="020B0606020202030204" pitchFamily="34" charset="0"/>
            </a:endParaRPr>
          </a:p>
          <a:p>
            <a:r>
              <a:rPr lang="en-US" sz="2400" b="1" dirty="0" smtClean="0">
                <a:solidFill>
                  <a:srgbClr val="FF0000"/>
                </a:solidFill>
                <a:latin typeface="Arial Narrow" panose="020B0606020202030204" pitchFamily="34" charset="0"/>
              </a:rPr>
              <a:t>CHINA: </a:t>
            </a:r>
            <a:r>
              <a:rPr lang="en-US" sz="2400" dirty="0" smtClean="0">
                <a:latin typeface="Arial Narrow" panose="020B0606020202030204" pitchFamily="34" charset="0"/>
              </a:rPr>
              <a:t>Unfortunately </a:t>
            </a:r>
            <a:r>
              <a:rPr lang="en-US" sz="2400" dirty="0" smtClean="0">
                <a:solidFill>
                  <a:srgbClr val="FF0000"/>
                </a:solidFill>
                <a:latin typeface="Arial Narrow" panose="020B0606020202030204" pitchFamily="34" charset="0"/>
              </a:rPr>
              <a:t>Qing Dynasty </a:t>
            </a:r>
            <a:r>
              <a:rPr lang="en-US" sz="2400" dirty="0" smtClean="0">
                <a:latin typeface="Arial Narrow" panose="020B0606020202030204" pitchFamily="34" charset="0"/>
              </a:rPr>
              <a:t>does not grasp industrialization so foreign nations will take advantage through </a:t>
            </a:r>
            <a:r>
              <a:rPr lang="en-US" sz="2400" dirty="0" smtClean="0">
                <a:solidFill>
                  <a:srgbClr val="FF0000"/>
                </a:solidFill>
                <a:latin typeface="Arial Narrow" panose="020B0606020202030204" pitchFamily="34" charset="0"/>
              </a:rPr>
              <a:t>opium trade </a:t>
            </a:r>
            <a:r>
              <a:rPr lang="en-US" sz="2400" dirty="0" smtClean="0">
                <a:latin typeface="Arial Narrow" panose="020B0606020202030204" pitchFamily="34" charset="0"/>
              </a:rPr>
              <a:t>&amp; </a:t>
            </a:r>
            <a:r>
              <a:rPr lang="en-US" sz="2400" dirty="0" smtClean="0">
                <a:solidFill>
                  <a:srgbClr val="FF0000"/>
                </a:solidFill>
                <a:latin typeface="Arial Narrow" panose="020B0606020202030204" pitchFamily="34" charset="0"/>
              </a:rPr>
              <a:t>spheres of influence</a:t>
            </a:r>
            <a:r>
              <a:rPr lang="en-US" sz="2400" dirty="0" smtClean="0">
                <a:latin typeface="Arial Narrow" panose="020B0606020202030204" pitchFamily="34" charset="0"/>
              </a:rPr>
              <a:t>.</a:t>
            </a:r>
            <a:endParaRPr lang="en-US" sz="2400" dirty="0">
              <a:latin typeface="Arial Narrow" panose="020B0606020202030204" pitchFamily="34" charset="0"/>
            </a:endParaRPr>
          </a:p>
        </p:txBody>
      </p:sp>
    </p:spTree>
    <p:extLst>
      <p:ext uri="{BB962C8B-B14F-4D97-AF65-F5344CB8AC3E}">
        <p14:creationId xmlns:p14="http://schemas.microsoft.com/office/powerpoint/2010/main" val="810676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s://images.squarespace-cdn.com/content/v1/53b17013e4b0f83f2d8a8a4a/1501689355868-5L2XUQH3L484T7O4JXJL/ke17ZwdGBToddI8pDm48kD1sfYvXKrklzuRmaEYOajIUqsxRUqqbr1mOJYKfIPR7LoDQ9mXPOjoJoqy81S2I8N_N4V1vUb5AoIIIbLZhVYy7Mythp_T-mtop-vrsUOmeInPi9iDjx9w8K4ZfjXt2dkZ25LveVEo9-CyhxleZAe4QlujKIGpB_ByMYelbMBgIZDqXZYzu2fuaodM4POSZ4w/image-asset.jpeg?format=100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911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0"/>
            <a:ext cx="4343400" cy="1371600"/>
          </a:xfrm>
        </p:spPr>
        <p:txBody>
          <a:bodyPr>
            <a:normAutofit/>
          </a:bodyPr>
          <a:lstStyle/>
          <a:p>
            <a:pPr algn="ctr"/>
            <a:r>
              <a:rPr lang="en-US" sz="6000" dirty="0" smtClean="0">
                <a:solidFill>
                  <a:srgbClr val="345125"/>
                </a:solidFill>
                <a:latin typeface="Impact" pitchFamily="34" charset="0"/>
              </a:rPr>
              <a:t>UNIONIZATION</a:t>
            </a:r>
            <a:endParaRPr lang="en-US" sz="6000" dirty="0">
              <a:solidFill>
                <a:srgbClr val="345125"/>
              </a:solidFill>
              <a:latin typeface="Impact" pitchFamily="34" charset="0"/>
            </a:endParaRPr>
          </a:p>
        </p:txBody>
      </p:sp>
      <p:sp>
        <p:nvSpPr>
          <p:cNvPr id="3" name="Content Placeholder 2"/>
          <p:cNvSpPr>
            <a:spLocks noGrp="1"/>
          </p:cNvSpPr>
          <p:nvPr>
            <p:ph idx="1"/>
          </p:nvPr>
        </p:nvSpPr>
        <p:spPr>
          <a:xfrm>
            <a:off x="0" y="3505200"/>
            <a:ext cx="4876800" cy="3352800"/>
          </a:xfrm>
        </p:spPr>
        <p:txBody>
          <a:bodyPr>
            <a:normAutofit/>
          </a:bodyPr>
          <a:lstStyle/>
          <a:p>
            <a:pPr marL="0" indent="0" algn="ctr">
              <a:buNone/>
            </a:pPr>
            <a:r>
              <a:rPr lang="en-US" sz="2400" dirty="0" smtClean="0">
                <a:latin typeface="Arial Unicode MS" pitchFamily="34" charset="-128"/>
                <a:ea typeface="Arial Unicode MS" pitchFamily="34" charset="-128"/>
                <a:cs typeface="Arial Unicode MS" pitchFamily="34" charset="-128"/>
              </a:rPr>
              <a:t>To press for reforms in wages &amp; working conditions, workers formed groups called </a:t>
            </a:r>
            <a:r>
              <a:rPr lang="en-US" sz="2400" b="1" dirty="0" smtClean="0">
                <a:solidFill>
                  <a:srgbClr val="C00000"/>
                </a:solidFill>
                <a:latin typeface="Arial Unicode MS" pitchFamily="34" charset="-128"/>
                <a:ea typeface="Arial Unicode MS" pitchFamily="34" charset="-128"/>
                <a:cs typeface="Arial Unicode MS" pitchFamily="34" charset="-128"/>
              </a:rPr>
              <a:t>unions</a:t>
            </a:r>
            <a:r>
              <a:rPr lang="en-US" sz="2400" dirty="0" smtClean="0">
                <a:latin typeface="Arial Unicode MS" pitchFamily="34" charset="-128"/>
                <a:ea typeface="Arial Unicode MS" pitchFamily="34" charset="-128"/>
                <a:cs typeface="Arial Unicode MS" pitchFamily="34" charset="-128"/>
              </a:rPr>
              <a:t> &amp; used </a:t>
            </a:r>
            <a:r>
              <a:rPr lang="en-US" sz="2400" b="1" dirty="0" smtClean="0">
                <a:solidFill>
                  <a:srgbClr val="C00000"/>
                </a:solidFill>
                <a:latin typeface="Arial Unicode MS" pitchFamily="34" charset="-128"/>
                <a:ea typeface="Arial Unicode MS" pitchFamily="34" charset="-128"/>
                <a:cs typeface="Arial Unicode MS" pitchFamily="34" charset="-128"/>
              </a:rPr>
              <a:t>collective bargaining </a:t>
            </a:r>
            <a:r>
              <a:rPr lang="en-US" sz="2400" dirty="0" smtClean="0">
                <a:latin typeface="Arial Unicode MS" pitchFamily="34" charset="-128"/>
                <a:ea typeface="Arial Unicode MS" pitchFamily="34" charset="-128"/>
                <a:cs typeface="Arial Unicode MS" pitchFamily="34" charset="-128"/>
              </a:rPr>
              <a:t>(meet with owners via a large group to discuss issues). If demands were not met, a </a:t>
            </a:r>
            <a:r>
              <a:rPr lang="en-US" sz="2400" b="1" dirty="0" smtClean="0">
                <a:solidFill>
                  <a:srgbClr val="C00000"/>
                </a:solidFill>
                <a:latin typeface="Arial Unicode MS" pitchFamily="34" charset="-128"/>
                <a:ea typeface="Arial Unicode MS" pitchFamily="34" charset="-128"/>
                <a:cs typeface="Arial Unicode MS" pitchFamily="34" charset="-128"/>
              </a:rPr>
              <a:t>strike</a:t>
            </a:r>
            <a:r>
              <a:rPr lang="en-US" sz="2400" b="1" dirty="0" smtClean="0">
                <a:latin typeface="Arial Unicode MS" pitchFamily="34" charset="-128"/>
                <a:ea typeface="Arial Unicode MS" pitchFamily="34" charset="-128"/>
                <a:cs typeface="Arial Unicode MS" pitchFamily="34" charset="-128"/>
              </a:rPr>
              <a:t> </a:t>
            </a:r>
            <a:r>
              <a:rPr lang="en-US" sz="2400" dirty="0" smtClean="0">
                <a:latin typeface="Arial Unicode MS" pitchFamily="34" charset="-128"/>
                <a:ea typeface="Arial Unicode MS" pitchFamily="34" charset="-128"/>
                <a:cs typeface="Arial Unicode MS" pitchFamily="34" charset="-128"/>
              </a:rPr>
              <a:t>(refusal to work) would be threatened or acted on.</a:t>
            </a:r>
            <a:endParaRPr lang="en-US" sz="2400" dirty="0">
              <a:latin typeface="Arial Unicode MS" pitchFamily="34" charset="-128"/>
              <a:ea typeface="Arial Unicode MS" pitchFamily="34" charset="-128"/>
              <a:cs typeface="Arial Unicode MS" pitchFamily="34" charset="-128"/>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532266"/>
            <a:ext cx="4367213" cy="532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350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791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0"/>
            <a:ext cx="3581400" cy="1447800"/>
          </a:xfrm>
        </p:spPr>
        <p:txBody>
          <a:bodyPr>
            <a:normAutofit fontScale="90000"/>
          </a:bodyPr>
          <a:lstStyle/>
          <a:p>
            <a:pPr algn="ctr"/>
            <a:r>
              <a:rPr lang="en-US" sz="6000" dirty="0" smtClean="0">
                <a:solidFill>
                  <a:srgbClr val="345125"/>
                </a:solidFill>
                <a:latin typeface="Impact" pitchFamily="34" charset="0"/>
              </a:rPr>
              <a:t>COMMUNISM</a:t>
            </a:r>
            <a:endParaRPr lang="en-US" sz="6000" dirty="0">
              <a:solidFill>
                <a:srgbClr val="345125"/>
              </a:solidFill>
              <a:latin typeface="Impact" pitchFamily="34" charset="0"/>
            </a:endParaRPr>
          </a:p>
        </p:txBody>
      </p:sp>
      <p:sp>
        <p:nvSpPr>
          <p:cNvPr id="3" name="Content Placeholder 2"/>
          <p:cNvSpPr>
            <a:spLocks noGrp="1"/>
          </p:cNvSpPr>
          <p:nvPr>
            <p:ph idx="1"/>
          </p:nvPr>
        </p:nvSpPr>
        <p:spPr>
          <a:xfrm>
            <a:off x="0" y="990600"/>
            <a:ext cx="4038601" cy="5881686"/>
          </a:xfrm>
        </p:spPr>
        <p:txBody>
          <a:bodyPr>
            <a:normAutofit/>
          </a:bodyPr>
          <a:lstStyle/>
          <a:p>
            <a:pPr marL="0" indent="0">
              <a:buNone/>
            </a:pPr>
            <a:r>
              <a:rPr lang="en-US" sz="2400" dirty="0" smtClean="0">
                <a:solidFill>
                  <a:srgbClr val="C00000"/>
                </a:solidFill>
                <a:latin typeface="Arial Narrow" pitchFamily="34" charset="0"/>
              </a:rPr>
              <a:t>Karl Marx </a:t>
            </a:r>
            <a:r>
              <a:rPr lang="en-US" sz="2400" dirty="0" smtClean="0">
                <a:latin typeface="Arial Narrow" pitchFamily="34" charset="0"/>
              </a:rPr>
              <a:t>introduced a radical type of socialism called </a:t>
            </a:r>
            <a:r>
              <a:rPr lang="en-US" sz="2400" dirty="0" smtClean="0">
                <a:solidFill>
                  <a:srgbClr val="C00000"/>
                </a:solidFill>
                <a:latin typeface="Arial Narrow" pitchFamily="34" charset="0"/>
              </a:rPr>
              <a:t>Marxism</a:t>
            </a:r>
            <a:r>
              <a:rPr lang="en-US" sz="2400" dirty="0" smtClean="0">
                <a:latin typeface="Arial Narrow" pitchFamily="34" charset="0"/>
              </a:rPr>
              <a:t> (in 23 page </a:t>
            </a:r>
            <a:r>
              <a:rPr lang="en-US" sz="2400" dirty="0" smtClean="0">
                <a:solidFill>
                  <a:srgbClr val="C00000"/>
                </a:solidFill>
                <a:latin typeface="Arial Narrow" pitchFamily="34" charset="0"/>
              </a:rPr>
              <a:t>Communist Manifesto</a:t>
            </a:r>
            <a:r>
              <a:rPr lang="en-US" sz="2400" dirty="0" smtClean="0">
                <a:latin typeface="Arial Narrow" pitchFamily="34" charset="0"/>
              </a:rPr>
              <a:t>)</a:t>
            </a:r>
          </a:p>
          <a:p>
            <a:pPr marL="0" indent="0">
              <a:buNone/>
            </a:pPr>
            <a:endParaRPr lang="en-US" sz="1200" dirty="0">
              <a:latin typeface="Arial Narrow" pitchFamily="34" charset="0"/>
            </a:endParaRPr>
          </a:p>
          <a:p>
            <a:pPr marL="0" indent="0">
              <a:buNone/>
            </a:pPr>
            <a:r>
              <a:rPr lang="en-US" sz="2400" dirty="0" smtClean="0">
                <a:latin typeface="Arial Narrow" pitchFamily="34" charset="0"/>
              </a:rPr>
              <a:t>He &amp; </a:t>
            </a:r>
            <a:r>
              <a:rPr lang="en-US" sz="2400" dirty="0" smtClean="0">
                <a:solidFill>
                  <a:srgbClr val="C00000"/>
                </a:solidFill>
                <a:latin typeface="Arial Narrow" pitchFamily="34" charset="0"/>
              </a:rPr>
              <a:t>Friedrich Engels </a:t>
            </a:r>
            <a:r>
              <a:rPr lang="en-US" sz="2400" dirty="0" smtClean="0">
                <a:latin typeface="Arial Narrow" pitchFamily="34" charset="0"/>
              </a:rPr>
              <a:t>argued that the haves &amp; have-nots will fight.</a:t>
            </a:r>
          </a:p>
          <a:p>
            <a:pPr marL="0" indent="0">
              <a:buNone/>
            </a:pPr>
            <a:endParaRPr lang="en-US" sz="1200" dirty="0">
              <a:latin typeface="Arial Narrow" pitchFamily="34" charset="0"/>
            </a:endParaRPr>
          </a:p>
          <a:p>
            <a:pPr marL="0" indent="0">
              <a:buNone/>
            </a:pPr>
            <a:r>
              <a:rPr lang="en-US" sz="2400" dirty="0" smtClean="0">
                <a:latin typeface="Arial Narrow" pitchFamily="34" charset="0"/>
              </a:rPr>
              <a:t>Solution is </a:t>
            </a:r>
            <a:r>
              <a:rPr lang="en-US" sz="2400" dirty="0" smtClean="0">
                <a:solidFill>
                  <a:srgbClr val="C00000"/>
                </a:solidFill>
                <a:latin typeface="Arial Narrow" pitchFamily="34" charset="0"/>
              </a:rPr>
              <a:t>Communism</a:t>
            </a:r>
            <a:r>
              <a:rPr lang="en-US" sz="2400" dirty="0" smtClean="0">
                <a:latin typeface="Arial Narrow" pitchFamily="34" charset="0"/>
              </a:rPr>
              <a:t>, or the complete socialism by all means of production (mines, factories, RRs, business, &amp; even lands).</a:t>
            </a:r>
          </a:p>
          <a:p>
            <a:pPr marL="0" indent="0">
              <a:buNone/>
            </a:pPr>
            <a:endParaRPr lang="en-US" sz="1200" dirty="0">
              <a:latin typeface="Arial Narrow" pitchFamily="34" charset="0"/>
            </a:endParaRPr>
          </a:p>
          <a:p>
            <a:pPr marL="0" indent="0">
              <a:buNone/>
            </a:pPr>
            <a:r>
              <a:rPr lang="en-US" sz="2400" dirty="0" smtClean="0">
                <a:latin typeface="Arial Narrow" pitchFamily="34" charset="0"/>
              </a:rPr>
              <a:t>Believed economic forces alone is the motivating factor of people (obviously wrong…religion, family, patriotism, lots motivating factors)</a:t>
            </a:r>
            <a:endParaRPr lang="en-US" sz="2400" dirty="0">
              <a:latin typeface="Arial Narrow" pitchFamily="34" charset="0"/>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1775" y="0"/>
            <a:ext cx="1520824" cy="212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1938337"/>
            <a:ext cx="5102225" cy="491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7998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6364" y="0"/>
            <a:ext cx="3590636" cy="1752600"/>
          </a:xfrm>
        </p:spPr>
        <p:txBody>
          <a:bodyPr>
            <a:normAutofit/>
          </a:bodyPr>
          <a:lstStyle/>
          <a:p>
            <a:pPr algn="ctr"/>
            <a:r>
              <a:rPr lang="en-US" b="1" dirty="0" smtClean="0">
                <a:solidFill>
                  <a:srgbClr val="C00000"/>
                </a:solidFill>
                <a:latin typeface="Franklin Gothic Demi Cond" pitchFamily="34" charset="0"/>
              </a:rPr>
              <a:t>Declaration of Independence</a:t>
            </a:r>
            <a:endParaRPr lang="en-US" b="1" dirty="0">
              <a:solidFill>
                <a:srgbClr val="C00000"/>
              </a:solidFill>
              <a:latin typeface="Franklin Gothic Demi Cond" pitchFamily="34" charset="0"/>
            </a:endParaRPr>
          </a:p>
        </p:txBody>
      </p:sp>
      <p:sp>
        <p:nvSpPr>
          <p:cNvPr id="3" name="Content Placeholder 2"/>
          <p:cNvSpPr>
            <a:spLocks noGrp="1"/>
          </p:cNvSpPr>
          <p:nvPr>
            <p:ph idx="1"/>
          </p:nvPr>
        </p:nvSpPr>
        <p:spPr>
          <a:xfrm>
            <a:off x="0" y="4381500"/>
            <a:ext cx="9144000" cy="2476500"/>
          </a:xfrm>
        </p:spPr>
        <p:txBody>
          <a:bodyPr>
            <a:normAutofit/>
          </a:bodyPr>
          <a:lstStyle/>
          <a:p>
            <a:pPr marL="0" indent="0">
              <a:buNone/>
            </a:pPr>
            <a:endParaRPr lang="en-US" sz="1200" dirty="0" smtClean="0">
              <a:latin typeface="Arial Unicode MS" pitchFamily="34" charset="-128"/>
              <a:ea typeface="Arial Unicode MS" pitchFamily="34" charset="-128"/>
              <a:cs typeface="Arial Unicode MS" pitchFamily="34" charset="-128"/>
            </a:endParaRPr>
          </a:p>
          <a:p>
            <a:pPr marL="0" indent="0" algn="ctr">
              <a:buNone/>
            </a:pPr>
            <a:r>
              <a:rPr lang="en-US" sz="2400" dirty="0" smtClean="0">
                <a:latin typeface="Arial Unicode MS" pitchFamily="34" charset="-128"/>
                <a:ea typeface="Arial Unicode MS" pitchFamily="34" charset="-128"/>
                <a:cs typeface="Arial Unicode MS" pitchFamily="34" charset="-128"/>
              </a:rPr>
              <a:t>Colonists meet at </a:t>
            </a:r>
            <a:r>
              <a:rPr lang="en-US" sz="2400" dirty="0" smtClean="0">
                <a:solidFill>
                  <a:srgbClr val="C00000"/>
                </a:solidFill>
                <a:latin typeface="Arial Unicode MS" pitchFamily="34" charset="-128"/>
                <a:ea typeface="Arial Unicode MS" pitchFamily="34" charset="-128"/>
                <a:cs typeface="Arial Unicode MS" pitchFamily="34" charset="-128"/>
              </a:rPr>
              <a:t>Virginia Convention </a:t>
            </a:r>
            <a:r>
              <a:rPr lang="en-US" sz="2400" dirty="0" smtClean="0">
                <a:latin typeface="Arial Unicode MS" pitchFamily="34" charset="-128"/>
                <a:ea typeface="Arial Unicode MS" pitchFamily="34" charset="-128"/>
                <a:cs typeface="Arial Unicode MS" pitchFamily="34" charset="-128"/>
              </a:rPr>
              <a:t>&amp; decide to officially break away from GB. Orator </a:t>
            </a:r>
            <a:r>
              <a:rPr lang="en-US" sz="2400" dirty="0" smtClean="0">
                <a:solidFill>
                  <a:srgbClr val="C00000"/>
                </a:solidFill>
                <a:latin typeface="Arial Unicode MS" pitchFamily="34" charset="-128"/>
                <a:ea typeface="Arial Unicode MS" pitchFamily="34" charset="-128"/>
                <a:cs typeface="Arial Unicode MS" pitchFamily="34" charset="-128"/>
              </a:rPr>
              <a:t>Patrick Henry </a:t>
            </a:r>
            <a:r>
              <a:rPr lang="en-US" sz="2400" dirty="0" smtClean="0">
                <a:latin typeface="Arial Unicode MS" pitchFamily="34" charset="-128"/>
                <a:ea typeface="Arial Unicode MS" pitchFamily="34" charset="-128"/>
                <a:cs typeface="Arial Unicode MS" pitchFamily="34" charset="-128"/>
              </a:rPr>
              <a:t>gives his famous “</a:t>
            </a:r>
            <a:r>
              <a:rPr lang="en-US" sz="2400" dirty="0" smtClean="0">
                <a:solidFill>
                  <a:srgbClr val="C00000"/>
                </a:solidFill>
                <a:latin typeface="Arial Unicode MS" pitchFamily="34" charset="-128"/>
                <a:ea typeface="Arial Unicode MS" pitchFamily="34" charset="-128"/>
                <a:cs typeface="Arial Unicode MS" pitchFamily="34" charset="-128"/>
              </a:rPr>
              <a:t>Give Me Liberty or Give Me Death</a:t>
            </a:r>
            <a:r>
              <a:rPr lang="en-US" sz="2400" dirty="0" smtClean="0">
                <a:latin typeface="Arial Unicode MS" pitchFamily="34" charset="-128"/>
                <a:ea typeface="Arial Unicode MS" pitchFamily="34" charset="-128"/>
                <a:cs typeface="Arial Unicode MS" pitchFamily="34" charset="-128"/>
              </a:rPr>
              <a:t>” Speech, </a:t>
            </a:r>
            <a:r>
              <a:rPr lang="en-US" sz="2400" dirty="0" smtClean="0">
                <a:solidFill>
                  <a:srgbClr val="C00000"/>
                </a:solidFill>
                <a:latin typeface="Arial Unicode MS" pitchFamily="34" charset="-128"/>
                <a:ea typeface="Arial Unicode MS" pitchFamily="34" charset="-128"/>
                <a:cs typeface="Arial Unicode MS" pitchFamily="34" charset="-128"/>
              </a:rPr>
              <a:t>Thomas Jefferson </a:t>
            </a:r>
            <a:r>
              <a:rPr lang="en-US" sz="2400" dirty="0" smtClean="0">
                <a:latin typeface="Arial Unicode MS" pitchFamily="34" charset="-128"/>
                <a:ea typeface="Arial Unicode MS" pitchFamily="34" charset="-128"/>
                <a:cs typeface="Arial Unicode MS" pitchFamily="34" charset="-128"/>
              </a:rPr>
              <a:t>is given the task to write down the reasons for Independence, &amp;  Seven Years’ War vet </a:t>
            </a:r>
            <a:r>
              <a:rPr lang="en-US" sz="2400" dirty="0" smtClean="0">
                <a:solidFill>
                  <a:srgbClr val="C00000"/>
                </a:solidFill>
                <a:latin typeface="Arial Unicode MS" pitchFamily="34" charset="-128"/>
                <a:ea typeface="Arial Unicode MS" pitchFamily="34" charset="-128"/>
                <a:cs typeface="Arial Unicode MS" pitchFamily="34" charset="-128"/>
              </a:rPr>
              <a:t>George Washington </a:t>
            </a:r>
            <a:r>
              <a:rPr lang="en-US" sz="2400" dirty="0" smtClean="0">
                <a:latin typeface="Arial Unicode MS" pitchFamily="34" charset="-128"/>
                <a:ea typeface="Arial Unicode MS" pitchFamily="34" charset="-128"/>
                <a:cs typeface="Arial Unicode MS" pitchFamily="34" charset="-128"/>
              </a:rPr>
              <a:t>is given the task to lead the troops.</a:t>
            </a:r>
            <a:endParaRPr lang="en-US" sz="2400" dirty="0">
              <a:latin typeface="Arial Unicode MS" pitchFamily="34" charset="-128"/>
              <a:ea typeface="Arial Unicode MS" pitchFamily="34" charset="-128"/>
              <a:cs typeface="Arial Unicode MS" pitchFamily="34"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0"/>
            <a:ext cx="29210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6364" y="1981200"/>
            <a:ext cx="360045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813" y="0"/>
            <a:ext cx="2657187"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1454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5613718" cy="1143000"/>
          </a:xfrm>
        </p:spPr>
        <p:txBody>
          <a:bodyPr>
            <a:normAutofit fontScale="90000"/>
          </a:bodyPr>
          <a:lstStyle/>
          <a:p>
            <a:pPr algn="ctr"/>
            <a:r>
              <a:rPr lang="en-US" sz="5400" b="1" dirty="0" smtClean="0">
                <a:solidFill>
                  <a:srgbClr val="C00000"/>
                </a:solidFill>
                <a:latin typeface="Shruti" pitchFamily="34" charset="0"/>
                <a:cs typeface="Shruti" pitchFamily="34" charset="0"/>
              </a:rPr>
              <a:t>Revolutionary War</a:t>
            </a:r>
            <a:endParaRPr lang="en-US" sz="5400" b="1" dirty="0">
              <a:solidFill>
                <a:srgbClr val="C00000"/>
              </a:solidFill>
              <a:latin typeface="Shruti" pitchFamily="34" charset="0"/>
              <a:cs typeface="Shruti" pitchFamily="34" charset="0"/>
            </a:endParaRPr>
          </a:p>
        </p:txBody>
      </p:sp>
      <p:sp>
        <p:nvSpPr>
          <p:cNvPr id="3" name="Content Placeholder 2"/>
          <p:cNvSpPr>
            <a:spLocks noGrp="1"/>
          </p:cNvSpPr>
          <p:nvPr>
            <p:ph idx="1"/>
          </p:nvPr>
        </p:nvSpPr>
        <p:spPr>
          <a:xfrm>
            <a:off x="5613718" y="152400"/>
            <a:ext cx="3530282" cy="6705600"/>
          </a:xfrm>
        </p:spPr>
        <p:txBody>
          <a:bodyPr>
            <a:normAutofit/>
          </a:bodyPr>
          <a:lstStyle/>
          <a:p>
            <a:pPr marL="0" indent="0" algn="ctr">
              <a:buNone/>
            </a:pPr>
            <a:r>
              <a:rPr lang="en-US" sz="2800" b="1" u="sng" dirty="0" smtClean="0">
                <a:latin typeface="Aharoni" pitchFamily="2" charset="-79"/>
                <a:ea typeface="Arial Unicode MS" pitchFamily="34" charset="-128"/>
                <a:cs typeface="Aharoni" pitchFamily="2" charset="-79"/>
              </a:rPr>
              <a:t>WAR HIGHLIGHTS</a:t>
            </a:r>
          </a:p>
          <a:p>
            <a:pPr marL="0" indent="0">
              <a:buNone/>
            </a:pPr>
            <a:r>
              <a:rPr lang="en-US" sz="2400" dirty="0" smtClean="0">
                <a:solidFill>
                  <a:srgbClr val="C00000"/>
                </a:solidFill>
                <a:latin typeface="Arial Unicode MS" pitchFamily="34" charset="-128"/>
                <a:ea typeface="Arial Unicode MS" pitchFamily="34" charset="-128"/>
                <a:cs typeface="Arial Unicode MS" pitchFamily="34" charset="-128"/>
              </a:rPr>
              <a:t>Bunker Hill</a:t>
            </a:r>
            <a:r>
              <a:rPr lang="en-US" sz="2400" dirty="0" smtClean="0">
                <a:latin typeface="Arial Unicode MS" pitchFamily="34" charset="-128"/>
                <a:ea typeface="Arial Unicode MS" pitchFamily="34" charset="-128"/>
                <a:cs typeface="Arial Unicode MS" pitchFamily="34" charset="-128"/>
              </a:rPr>
              <a:t>: 1</a:t>
            </a:r>
            <a:r>
              <a:rPr lang="en-US" sz="2400" baseline="30000" dirty="0" smtClean="0">
                <a:latin typeface="Arial Unicode MS" pitchFamily="34" charset="-128"/>
                <a:ea typeface="Arial Unicode MS" pitchFamily="34" charset="-128"/>
                <a:cs typeface="Arial Unicode MS" pitchFamily="34" charset="-128"/>
              </a:rPr>
              <a:t>st</a:t>
            </a:r>
            <a:r>
              <a:rPr lang="en-US" sz="2400" dirty="0" smtClean="0">
                <a:latin typeface="Arial Unicode MS" pitchFamily="34" charset="-128"/>
                <a:ea typeface="Arial Unicode MS" pitchFamily="34" charset="-128"/>
                <a:cs typeface="Arial Unicode MS" pitchFamily="34" charset="-128"/>
              </a:rPr>
              <a:t> major battle, USA is willing to fight (…whites of eyes).</a:t>
            </a:r>
          </a:p>
          <a:p>
            <a:pPr marL="0" indent="0">
              <a:buNone/>
            </a:pPr>
            <a:endParaRPr lang="en-US" sz="2400" dirty="0">
              <a:latin typeface="Arial Unicode MS" pitchFamily="34" charset="-128"/>
              <a:ea typeface="Arial Unicode MS" pitchFamily="34" charset="-128"/>
              <a:cs typeface="Arial Unicode MS" pitchFamily="34" charset="-128"/>
            </a:endParaRPr>
          </a:p>
          <a:p>
            <a:pPr marL="0" indent="0">
              <a:buNone/>
            </a:pPr>
            <a:r>
              <a:rPr lang="en-US" sz="2400" dirty="0" smtClean="0">
                <a:solidFill>
                  <a:srgbClr val="C00000"/>
                </a:solidFill>
                <a:latin typeface="Arial Unicode MS" pitchFamily="34" charset="-128"/>
                <a:ea typeface="Arial Unicode MS" pitchFamily="34" charset="-128"/>
                <a:cs typeface="Arial Unicode MS" pitchFamily="34" charset="-128"/>
              </a:rPr>
              <a:t>Saratoga: </a:t>
            </a:r>
            <a:r>
              <a:rPr lang="en-US" sz="2400" dirty="0" smtClean="0">
                <a:latin typeface="Arial Unicode MS" pitchFamily="34" charset="-128"/>
                <a:ea typeface="Arial Unicode MS" pitchFamily="34" charset="-128"/>
                <a:cs typeface="Arial Unicode MS" pitchFamily="34" charset="-128"/>
              </a:rPr>
              <a:t>Turning point of war: a GB general surrenders (France agrees to join in war).</a:t>
            </a:r>
          </a:p>
          <a:p>
            <a:pPr marL="0" indent="0">
              <a:buNone/>
            </a:pPr>
            <a:endParaRPr lang="en-US" sz="2400" dirty="0">
              <a:latin typeface="Arial Unicode MS" pitchFamily="34" charset="-128"/>
              <a:ea typeface="Arial Unicode MS" pitchFamily="34" charset="-128"/>
              <a:cs typeface="Arial Unicode MS" pitchFamily="34" charset="-128"/>
            </a:endParaRPr>
          </a:p>
          <a:p>
            <a:pPr marL="0" indent="0">
              <a:buNone/>
            </a:pPr>
            <a:r>
              <a:rPr lang="en-US" sz="2400" dirty="0" smtClean="0">
                <a:solidFill>
                  <a:srgbClr val="C00000"/>
                </a:solidFill>
                <a:latin typeface="Arial Unicode MS" pitchFamily="34" charset="-128"/>
                <a:ea typeface="Arial Unicode MS" pitchFamily="34" charset="-128"/>
                <a:cs typeface="Arial Unicode MS" pitchFamily="34" charset="-128"/>
              </a:rPr>
              <a:t>Valley Forge: </a:t>
            </a:r>
            <a:r>
              <a:rPr lang="en-US" sz="2400" dirty="0" smtClean="0">
                <a:latin typeface="Arial Unicode MS" pitchFamily="34" charset="-128"/>
                <a:ea typeface="Arial Unicode MS" pitchFamily="34" charset="-128"/>
                <a:cs typeface="Arial Unicode MS" pitchFamily="34" charset="-128"/>
              </a:rPr>
              <a:t>GW leads soldiers thru deadly cold</a:t>
            </a:r>
          </a:p>
          <a:p>
            <a:pPr marL="0" indent="0">
              <a:buNone/>
            </a:pPr>
            <a:endParaRPr lang="en-US" sz="2400" dirty="0">
              <a:latin typeface="Arial Unicode MS" pitchFamily="34" charset="-128"/>
              <a:ea typeface="Arial Unicode MS" pitchFamily="34" charset="-128"/>
              <a:cs typeface="Arial Unicode MS" pitchFamily="34" charset="-128"/>
            </a:endParaRPr>
          </a:p>
          <a:p>
            <a:pPr marL="0" indent="0">
              <a:buNone/>
            </a:pPr>
            <a:r>
              <a:rPr lang="en-US" sz="2400" dirty="0" smtClean="0">
                <a:solidFill>
                  <a:srgbClr val="C00000"/>
                </a:solidFill>
                <a:latin typeface="Arial Unicode MS" pitchFamily="34" charset="-128"/>
                <a:ea typeface="Arial Unicode MS" pitchFamily="34" charset="-128"/>
                <a:cs typeface="Arial Unicode MS" pitchFamily="34" charset="-128"/>
              </a:rPr>
              <a:t>Yorktown: </a:t>
            </a:r>
            <a:r>
              <a:rPr lang="en-US" sz="2400" dirty="0">
                <a:latin typeface="Arial Unicode MS" pitchFamily="34" charset="-128"/>
                <a:ea typeface="Arial Unicode MS" pitchFamily="34" charset="-128"/>
                <a:cs typeface="Arial Unicode MS" pitchFamily="34" charset="-128"/>
              </a:rPr>
              <a:t>G</a:t>
            </a:r>
            <a:r>
              <a:rPr lang="en-US" sz="2400" dirty="0" smtClean="0">
                <a:latin typeface="Arial Unicode MS" pitchFamily="34" charset="-128"/>
                <a:ea typeface="Arial Unicode MS" pitchFamily="34" charset="-128"/>
                <a:cs typeface="Arial Unicode MS" pitchFamily="34" charset="-128"/>
              </a:rPr>
              <a:t>enerals trap Cornwallis at coast as FR fleet blocks escape.</a:t>
            </a:r>
            <a:endParaRPr lang="en-US" sz="2400" dirty="0">
              <a:latin typeface="Arial Unicode MS" pitchFamily="34" charset="-128"/>
              <a:ea typeface="Arial Unicode MS" pitchFamily="34" charset="-128"/>
              <a:cs typeface="Arial Unicode MS" pitchFamily="34" charset="-12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1371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7503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0"/>
            <a:ext cx="3962400" cy="1524000"/>
          </a:xfrm>
        </p:spPr>
        <p:txBody>
          <a:bodyPr>
            <a:normAutofit fontScale="90000"/>
          </a:bodyPr>
          <a:lstStyle/>
          <a:p>
            <a:pPr algn="ctr"/>
            <a:r>
              <a:rPr lang="en-US" sz="4400" b="1" dirty="0" smtClean="0">
                <a:solidFill>
                  <a:srgbClr val="C00000"/>
                </a:solidFill>
                <a:latin typeface="Algerian" pitchFamily="82" charset="0"/>
                <a:cs typeface="Aharoni" pitchFamily="2" charset="-79"/>
              </a:rPr>
              <a:t>CONSTITUTION &amp; BILL OF RIGHTS</a:t>
            </a:r>
            <a:endParaRPr lang="en-US" sz="4400" b="1" dirty="0">
              <a:solidFill>
                <a:srgbClr val="C00000"/>
              </a:solidFill>
              <a:latin typeface="Algerian" pitchFamily="82" charset="0"/>
              <a:cs typeface="Aharoni" pitchFamily="2" charset="-79"/>
            </a:endParaRPr>
          </a:p>
        </p:txBody>
      </p:sp>
      <p:sp>
        <p:nvSpPr>
          <p:cNvPr id="3" name="Content Placeholder 2"/>
          <p:cNvSpPr>
            <a:spLocks noGrp="1"/>
          </p:cNvSpPr>
          <p:nvPr>
            <p:ph idx="1"/>
          </p:nvPr>
        </p:nvSpPr>
        <p:spPr>
          <a:xfrm>
            <a:off x="0" y="4000500"/>
            <a:ext cx="9144000" cy="2857499"/>
          </a:xfrm>
        </p:spPr>
        <p:txBody>
          <a:bodyPr/>
          <a:lstStyle/>
          <a:p>
            <a:pPr marL="0" indent="0">
              <a:buNone/>
            </a:pPr>
            <a:r>
              <a:rPr lang="en-US" b="1" dirty="0" smtClean="0">
                <a:solidFill>
                  <a:srgbClr val="FF0000"/>
                </a:solidFill>
                <a:latin typeface="Aharoni" pitchFamily="2" charset="-79"/>
                <a:cs typeface="Aharoni" pitchFamily="2" charset="-79"/>
              </a:rPr>
              <a:t>Constitution</a:t>
            </a:r>
            <a:r>
              <a:rPr lang="en-US" dirty="0" smtClean="0">
                <a:latin typeface="Aharoni" pitchFamily="2" charset="-79"/>
                <a:cs typeface="Aharoni" pitchFamily="2" charset="-79"/>
              </a:rPr>
              <a:t>: </a:t>
            </a:r>
            <a:r>
              <a:rPr lang="en-US" dirty="0" smtClean="0">
                <a:latin typeface="Arial Narrow" pitchFamily="34" charset="0"/>
                <a:cs typeface="Aharoni" pitchFamily="2" charset="-79"/>
              </a:rPr>
              <a:t>Legal document that separates power into 3 branches, creates a bicameral (2 house) Congress, &amp; creates federalism (balancing national powers with state powers). Beginning is known as Preamble.</a:t>
            </a:r>
            <a:endParaRPr lang="en-US" dirty="0" smtClean="0">
              <a:latin typeface="Aharoni" pitchFamily="2" charset="-79"/>
              <a:cs typeface="Aharoni" pitchFamily="2" charset="-79"/>
            </a:endParaRPr>
          </a:p>
          <a:p>
            <a:pPr marL="0" indent="0">
              <a:buNone/>
            </a:pPr>
            <a:endParaRPr lang="en-US" sz="1400" dirty="0">
              <a:latin typeface="Aharoni" pitchFamily="2" charset="-79"/>
              <a:cs typeface="Aharoni" pitchFamily="2" charset="-79"/>
            </a:endParaRPr>
          </a:p>
          <a:p>
            <a:pPr marL="0" indent="0">
              <a:buNone/>
            </a:pPr>
            <a:r>
              <a:rPr lang="en-US" b="1" dirty="0" smtClean="0">
                <a:solidFill>
                  <a:srgbClr val="FF0000"/>
                </a:solidFill>
                <a:latin typeface="Aharoni" pitchFamily="2" charset="-79"/>
                <a:cs typeface="Aharoni" pitchFamily="2" charset="-79"/>
              </a:rPr>
              <a:t>Bill of Rights</a:t>
            </a:r>
            <a:r>
              <a:rPr lang="en-US" dirty="0" smtClean="0">
                <a:latin typeface="Aharoni" pitchFamily="2" charset="-79"/>
                <a:cs typeface="Aharoni" pitchFamily="2" charset="-79"/>
              </a:rPr>
              <a:t>: </a:t>
            </a:r>
            <a:r>
              <a:rPr lang="en-US" dirty="0" smtClean="0">
                <a:latin typeface="Arial Narrow" pitchFamily="34" charset="0"/>
                <a:cs typeface="Aharoni" pitchFamily="2" charset="-79"/>
              </a:rPr>
              <a:t>1</a:t>
            </a:r>
            <a:r>
              <a:rPr lang="en-US" baseline="30000" dirty="0" smtClean="0">
                <a:latin typeface="Arial Narrow" pitchFamily="34" charset="0"/>
                <a:cs typeface="Aharoni" pitchFamily="2" charset="-79"/>
              </a:rPr>
              <a:t>st</a:t>
            </a:r>
            <a:r>
              <a:rPr lang="en-US" dirty="0" smtClean="0">
                <a:latin typeface="Arial Narrow" pitchFamily="34" charset="0"/>
                <a:cs typeface="Aharoni" pitchFamily="2" charset="-79"/>
              </a:rPr>
              <a:t> Ten Amendments to the Constitution designed to limit gov’t powers (based upon the writings of John Locke). Without basic guarantees of freedom, Constitution would not have been passed.</a:t>
            </a:r>
            <a:endParaRPr lang="en-US" dirty="0">
              <a:latin typeface="Aharoni" pitchFamily="2" charset="-79"/>
              <a:cs typeface="Aharoni" pitchFamily="2" charset="-79"/>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524000"/>
            <a:ext cx="38862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214" y="2000250"/>
            <a:ext cx="1685586" cy="200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36449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312" y="33384"/>
            <a:ext cx="1614488" cy="196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5970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038600" cy="1828800"/>
          </a:xfrm>
        </p:spPr>
        <p:txBody>
          <a:bodyPr>
            <a:noAutofit/>
          </a:bodyPr>
          <a:lstStyle/>
          <a:p>
            <a:pPr algn="ctr"/>
            <a:r>
              <a:rPr lang="en-US" sz="5400" b="1" dirty="0" smtClean="0">
                <a:solidFill>
                  <a:srgbClr val="C00000"/>
                </a:solidFill>
              </a:rPr>
              <a:t>George Washington</a:t>
            </a:r>
            <a:endParaRPr lang="en-US" sz="5400" b="1" dirty="0">
              <a:solidFill>
                <a:srgbClr val="C00000"/>
              </a:solidFill>
            </a:endParaRPr>
          </a:p>
        </p:txBody>
      </p:sp>
      <p:sp>
        <p:nvSpPr>
          <p:cNvPr id="3" name="Content Placeholder 2"/>
          <p:cNvSpPr>
            <a:spLocks noGrp="1"/>
          </p:cNvSpPr>
          <p:nvPr>
            <p:ph idx="1"/>
          </p:nvPr>
        </p:nvSpPr>
        <p:spPr>
          <a:xfrm>
            <a:off x="4267200" y="2999422"/>
            <a:ext cx="4876800" cy="3858578"/>
          </a:xfrm>
        </p:spPr>
        <p:txBody>
          <a:bodyPr/>
          <a:lstStyle/>
          <a:p>
            <a:pPr marL="0" indent="0" algn="ctr">
              <a:buNone/>
            </a:pPr>
            <a:r>
              <a:rPr lang="en-US" dirty="0" smtClean="0">
                <a:latin typeface="Arial Unicode MS" pitchFamily="34" charset="-128"/>
                <a:ea typeface="Arial Unicode MS" pitchFamily="34" charset="-128"/>
                <a:cs typeface="Arial Unicode MS" pitchFamily="34" charset="-128"/>
              </a:rPr>
              <a:t>Commander-in-Chief of the USA Continental Army who became Father of our Nation when unanimously selected to be 1</a:t>
            </a:r>
            <a:r>
              <a:rPr lang="en-US" baseline="30000" dirty="0" smtClean="0">
                <a:latin typeface="Arial Unicode MS" pitchFamily="34" charset="-128"/>
                <a:ea typeface="Arial Unicode MS" pitchFamily="34" charset="-128"/>
                <a:cs typeface="Arial Unicode MS" pitchFamily="34" charset="-128"/>
              </a:rPr>
              <a:t>st</a:t>
            </a:r>
            <a:r>
              <a:rPr lang="en-US" dirty="0" smtClean="0">
                <a:latin typeface="Arial Unicode MS" pitchFamily="34" charset="-128"/>
                <a:ea typeface="Arial Unicode MS" pitchFamily="34" charset="-128"/>
                <a:cs typeface="Arial Unicode MS" pitchFamily="34" charset="-128"/>
              </a:rPr>
              <a:t> USA President. Famed for keeping morale high during war &amp; for being an unselfish leader (would retire to his VA farm after 2 terms in office).</a:t>
            </a:r>
            <a:endParaRPr lang="en-US" dirty="0">
              <a:latin typeface="Arial Unicode MS" pitchFamily="34" charset="-128"/>
              <a:ea typeface="Arial Unicode MS" pitchFamily="34" charset="-128"/>
              <a:cs typeface="Arial Unicode MS" pitchFamily="34"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0"/>
            <a:ext cx="4876800" cy="299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8100"/>
            <a:ext cx="42672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2619375"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4575" y="1828800"/>
            <a:ext cx="1952625" cy="2042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84410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6685</TotalTime>
  <Words>3224</Words>
  <Application>Microsoft Office PowerPoint</Application>
  <PresentationFormat>On-screen Show (4:3)</PresentationFormat>
  <Paragraphs>229</Paragraphs>
  <Slides>54</Slides>
  <Notes>0</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54</vt:i4>
      </vt:variant>
    </vt:vector>
  </HeadingPairs>
  <TitlesOfParts>
    <vt:vector size="78" baseType="lpstr">
      <vt:lpstr>Malgun Gothic</vt:lpstr>
      <vt:lpstr>Aharoni</vt:lpstr>
      <vt:lpstr>Algerian</vt:lpstr>
      <vt:lpstr>Angsana New</vt:lpstr>
      <vt:lpstr>Arial Black</vt:lpstr>
      <vt:lpstr>Arial Narrow</vt:lpstr>
      <vt:lpstr>Arial Rounded MT Bold</vt:lpstr>
      <vt:lpstr>Arial Unicode MS</vt:lpstr>
      <vt:lpstr>Bahnschrift SemiBold</vt:lpstr>
      <vt:lpstr>Berlin Sans FB</vt:lpstr>
      <vt:lpstr>Bodoni MT</vt:lpstr>
      <vt:lpstr>Calibri</vt:lpstr>
      <vt:lpstr>Constantia</vt:lpstr>
      <vt:lpstr>Cooper Black</vt:lpstr>
      <vt:lpstr>Eras Light ITC</vt:lpstr>
      <vt:lpstr>Franklin Gothic Demi</vt:lpstr>
      <vt:lpstr>Franklin Gothic Demi Cond</vt:lpstr>
      <vt:lpstr>Franklin Gothic Medium Cond</vt:lpstr>
      <vt:lpstr>Impact</vt:lpstr>
      <vt:lpstr>LilyUPC</vt:lpstr>
      <vt:lpstr>Narkisim</vt:lpstr>
      <vt:lpstr>Shruti</vt:lpstr>
      <vt:lpstr>Wingdings 2</vt:lpstr>
      <vt:lpstr>Flow</vt:lpstr>
      <vt:lpstr>PowerPoint Presentation</vt:lpstr>
      <vt:lpstr>PowerPoint Presentation</vt:lpstr>
      <vt:lpstr>WAR OF AMERICAN INDEPENDENCE</vt:lpstr>
      <vt:lpstr>FOUNDING FATHERS</vt:lpstr>
      <vt:lpstr>GB planned to grab weapons but colonists heard about plans. Gunshots ring out at Lexington &amp; when GB marches to Concord they discover guns have been removed. History records this event as the start of war. </vt:lpstr>
      <vt:lpstr>Declaration of Independence</vt:lpstr>
      <vt:lpstr>Revolutionary War</vt:lpstr>
      <vt:lpstr>CONSTITUTION &amp; BILL OF RIGHTS</vt:lpstr>
      <vt:lpstr>George Washington</vt:lpstr>
      <vt:lpstr>PowerPoint Presentation</vt:lpstr>
      <vt:lpstr>THREE ESTATES</vt:lpstr>
      <vt:lpstr>King Louis XVI</vt:lpstr>
      <vt:lpstr>ESTATES GENERAL</vt:lpstr>
      <vt:lpstr>STORMING THE BASTILLE </vt:lpstr>
      <vt:lpstr>LIBERTY, EQUALITY, FRATERNITY</vt:lpstr>
      <vt:lpstr>Guillotine</vt:lpstr>
      <vt:lpstr>*One 18 year old was sentenced to die for cutting down a tree that had been planted as a symbol of liberty.  *Despite plan to end monarchy, 85% of deaths were done to peasants.</vt:lpstr>
      <vt:lpstr>PowerPoint Presentation</vt:lpstr>
      <vt:lpstr>NAPOLEON BONAPARTE</vt:lpstr>
      <vt:lpstr>COUP D’ETAT </vt:lpstr>
      <vt:lpstr>FRENCH EMPIRE</vt:lpstr>
      <vt:lpstr>NB’s big mistake is the invasion of Russia. Russian soldiers retreat destroying all lands (scorched earth policy) which left no supplies to be gained as winter set in.</vt:lpstr>
      <vt:lpstr>PowerPoint Presentation</vt:lpstr>
      <vt:lpstr>HAITI</vt:lpstr>
      <vt:lpstr>CREOLE REVOLUTIONS  IN LATIN AMERICA</vt:lpstr>
      <vt:lpstr>LATIN AMERICA</vt:lpstr>
      <vt:lpstr>MEXICO</vt:lpstr>
      <vt:lpstr>BRAZIL</vt:lpstr>
      <vt:lpstr>PowerPoint Presentation</vt:lpstr>
      <vt:lpstr>  1848 REVOLTS (CENTRAL EUROPE)</vt:lpstr>
      <vt:lpstr>TEXAS</vt:lpstr>
      <vt:lpstr>RUSSIA</vt:lpstr>
      <vt:lpstr>ITALY</vt:lpstr>
      <vt:lpstr>PowerPoint Presentation</vt:lpstr>
      <vt:lpstr>Civil War</vt:lpstr>
      <vt:lpstr>GERMANY</vt:lpstr>
      <vt:lpstr>JAPAN</vt:lpstr>
      <vt:lpstr>PowerPoint Presentation</vt:lpstr>
      <vt:lpstr>PowerPoint Presentation</vt:lpstr>
      <vt:lpstr>Cottage Industry</vt:lpstr>
      <vt:lpstr>Industrial Revolution</vt:lpstr>
      <vt:lpstr>Agricultural Revolution</vt:lpstr>
      <vt:lpstr>GROWTH OF TECHNOLOGY</vt:lpstr>
      <vt:lpstr>Eli Whitney’s creation of Interchangeable Parts allowed manufacturing to happen hundreds of times faster, and allowed consumers to fix broken items quicker. Original benefit was the USA military w/ weapons.</vt:lpstr>
      <vt:lpstr>Steam Power</vt:lpstr>
      <vt:lpstr>PowerPoint Presentation</vt:lpstr>
      <vt:lpstr>PowerPoint Presentation</vt:lpstr>
      <vt:lpstr>Urbanization</vt:lpstr>
      <vt:lpstr>PowerPoint Presentation</vt:lpstr>
      <vt:lpstr>Textile Industry</vt:lpstr>
      <vt:lpstr>INDUSTRIALIZATION IN FAR EAST</vt:lpstr>
      <vt:lpstr>PowerPoint Presentation</vt:lpstr>
      <vt:lpstr>UNIONIZATION</vt:lpstr>
      <vt:lpstr>COMMUNISM</vt:lpstr>
    </vt:vector>
  </TitlesOfParts>
  <Company>Wentzville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E Johnson</dc:creator>
  <cp:lastModifiedBy>Papez, Thomas M.</cp:lastModifiedBy>
  <cp:revision>232</cp:revision>
  <dcterms:created xsi:type="dcterms:W3CDTF">2013-01-30T13:17:38Z</dcterms:created>
  <dcterms:modified xsi:type="dcterms:W3CDTF">2020-01-11T17:42:07Z</dcterms:modified>
</cp:coreProperties>
</file>