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2"/>
    <p:sldId id="261" r:id="rId3"/>
    <p:sldId id="257" r:id="rId4"/>
    <p:sldId id="262" r:id="rId5"/>
    <p:sldId id="259" r:id="rId6"/>
    <p:sldId id="263" r:id="rId7"/>
    <p:sldId id="267" r:id="rId8"/>
    <p:sldId id="265" r:id="rId9"/>
    <p:sldId id="266" r:id="rId10"/>
    <p:sldId id="268" r:id="rId11"/>
    <p:sldId id="269" r:id="rId12"/>
    <p:sldId id="270" r:id="rId13"/>
    <p:sldId id="272" r:id="rId14"/>
    <p:sldId id="273" r:id="rId15"/>
    <p:sldId id="274" r:id="rId16"/>
    <p:sldId id="275" r:id="rId17"/>
    <p:sldId id="281" r:id="rId18"/>
    <p:sldId id="271" r:id="rId19"/>
    <p:sldId id="277" r:id="rId20"/>
    <p:sldId id="280" r:id="rId21"/>
    <p:sldId id="279" r:id="rId22"/>
    <p:sldId id="282" r:id="rId23"/>
    <p:sldId id="283" r:id="rId24"/>
    <p:sldId id="284" r:id="rId25"/>
    <p:sldId id="285" r:id="rId26"/>
    <p:sldId id="290" r:id="rId27"/>
    <p:sldId id="286" r:id="rId28"/>
    <p:sldId id="288" r:id="rId29"/>
    <p:sldId id="289" r:id="rId30"/>
    <p:sldId id="287" r:id="rId31"/>
    <p:sldId id="293" r:id="rId32"/>
    <p:sldId id="296" r:id="rId33"/>
    <p:sldId id="297" r:id="rId34"/>
    <p:sldId id="301" r:id="rId35"/>
    <p:sldId id="304" r:id="rId36"/>
    <p:sldId id="305" r:id="rId37"/>
    <p:sldId id="308" r:id="rId38"/>
    <p:sldId id="309" r:id="rId39"/>
    <p:sldId id="310" r:id="rId40"/>
    <p:sldId id="311" r:id="rId41"/>
    <p:sldId id="313" r:id="rId42"/>
    <p:sldId id="298" r:id="rId43"/>
    <p:sldId id="312" r:id="rId44"/>
    <p:sldId id="314" r:id="rId45"/>
    <p:sldId id="307" r:id="rId46"/>
    <p:sldId id="306" r:id="rId47"/>
    <p:sldId id="315" r:id="rId48"/>
    <p:sldId id="302" r:id="rId49"/>
    <p:sldId id="303" r:id="rId50"/>
    <p:sldId id="299"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1/14/2020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1/14/2020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png"/><Relationship Id="rId9"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4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Image result for industrialization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30983" y="0"/>
            <a:ext cx="5961017" cy="1446550"/>
          </a:xfrm>
          <a:prstGeom prst="rect">
            <a:avLst/>
          </a:prstGeom>
          <a:noFill/>
        </p:spPr>
        <p:txBody>
          <a:bodyPr wrap="square" rtlCol="0">
            <a:spAutoFit/>
          </a:bodyPr>
          <a:lstStyle/>
          <a:p>
            <a:pPr algn="ctr"/>
            <a:r>
              <a:rPr lang="en-US" sz="4400" b="1" dirty="0" smtClean="0">
                <a:solidFill>
                  <a:srgbClr val="FF0000"/>
                </a:solidFill>
                <a:latin typeface="Microsoft PhagsPa" panose="020B0502040204020203" pitchFamily="34" charset="0"/>
              </a:rPr>
              <a:t>CONSEQUENCES OF</a:t>
            </a:r>
          </a:p>
          <a:p>
            <a:pPr algn="ctr"/>
            <a:r>
              <a:rPr lang="en-US" sz="4400" b="1" dirty="0" smtClean="0">
                <a:solidFill>
                  <a:srgbClr val="FF0000"/>
                </a:solidFill>
                <a:latin typeface="Microsoft PhagsPa" panose="020B0502040204020203" pitchFamily="34" charset="0"/>
              </a:rPr>
              <a:t>INDUSTRIALIZATION</a:t>
            </a:r>
            <a:endParaRPr lang="en-US" sz="4400" b="1" dirty="0">
              <a:solidFill>
                <a:srgbClr val="FF0000"/>
              </a:solidFill>
              <a:latin typeface="Microsoft PhagsPa" panose="020B0502040204020203" pitchFamily="34" charset="0"/>
            </a:endParaRPr>
          </a:p>
        </p:txBody>
      </p:sp>
    </p:spTree>
    <p:extLst>
      <p:ext uri="{BB962C8B-B14F-4D97-AF65-F5344CB8AC3E}">
        <p14:creationId xmlns:p14="http://schemas.microsoft.com/office/powerpoint/2010/main" val="113843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192001" cy="1005840"/>
          </a:xfrm>
        </p:spPr>
        <p:txBody>
          <a:bodyPr>
            <a:normAutofit/>
          </a:bodyPr>
          <a:lstStyle/>
          <a:p>
            <a:pPr algn="ctr"/>
            <a:r>
              <a:rPr lang="en-US" sz="4800" b="1" dirty="0" smtClean="0"/>
              <a:t>German east </a:t>
            </a:r>
            <a:r>
              <a:rPr lang="en-US" sz="4800" b="1" dirty="0" err="1" smtClean="0"/>
              <a:t>africa</a:t>
            </a:r>
            <a:endParaRPr lang="en-US" sz="4800" b="1" dirty="0"/>
          </a:p>
        </p:txBody>
      </p:sp>
      <p:sp>
        <p:nvSpPr>
          <p:cNvPr id="3" name="Content Placeholder 2"/>
          <p:cNvSpPr>
            <a:spLocks noGrp="1"/>
          </p:cNvSpPr>
          <p:nvPr>
            <p:ph idx="1"/>
          </p:nvPr>
        </p:nvSpPr>
        <p:spPr>
          <a:xfrm>
            <a:off x="-2" y="901337"/>
            <a:ext cx="12192001" cy="2142309"/>
          </a:xfrm>
        </p:spPr>
        <p:txBody>
          <a:bodyPr>
            <a:normAutofit/>
          </a:bodyPr>
          <a:lstStyle/>
          <a:p>
            <a:pPr marL="0" indent="0" algn="ctr">
              <a:buNone/>
            </a:pPr>
            <a:r>
              <a:rPr lang="en-US" sz="3000" dirty="0" smtClean="0">
                <a:solidFill>
                  <a:srgbClr val="FFFF00"/>
                </a:solidFill>
              </a:rPr>
              <a:t>Germany</a:t>
            </a:r>
            <a:r>
              <a:rPr lang="en-US" sz="3000" dirty="0" smtClean="0"/>
              <a:t> forced colony to plant cotton which starved people. Rebel leaders sprinkled themselves with </a:t>
            </a:r>
            <a:r>
              <a:rPr lang="en-US" sz="3000" dirty="0" err="1" smtClean="0">
                <a:solidFill>
                  <a:srgbClr val="FFFF00"/>
                </a:solidFill>
              </a:rPr>
              <a:t>maji-maji</a:t>
            </a:r>
            <a:r>
              <a:rPr lang="en-US" sz="3000" dirty="0" smtClean="0">
                <a:solidFill>
                  <a:srgbClr val="FFFF00"/>
                </a:solidFill>
              </a:rPr>
              <a:t> (magic water) </a:t>
            </a:r>
            <a:r>
              <a:rPr lang="en-US" sz="3000" dirty="0" smtClean="0"/>
              <a:t>after a leader told them it would turn bullets into water (150K starved).</a:t>
            </a:r>
          </a:p>
          <a:p>
            <a:pPr marL="0" indent="0" algn="ctr">
              <a:buNone/>
            </a:pPr>
            <a:r>
              <a:rPr lang="en-US" sz="3000" dirty="0" smtClean="0"/>
              <a:t>In similar region, </a:t>
            </a:r>
            <a:r>
              <a:rPr lang="en-US" sz="3000" dirty="0" smtClean="0">
                <a:solidFill>
                  <a:srgbClr val="FFFF00"/>
                </a:solidFill>
              </a:rPr>
              <a:t>Ethiopia</a:t>
            </a:r>
            <a:r>
              <a:rPr lang="en-US" sz="3000" dirty="0" smtClean="0"/>
              <a:t> (arms from </a:t>
            </a:r>
            <a:r>
              <a:rPr lang="en-US" sz="3000" dirty="0" err="1" smtClean="0"/>
              <a:t>france</a:t>
            </a:r>
            <a:r>
              <a:rPr lang="en-US" sz="3000" dirty="0" smtClean="0"/>
              <a:t> &amp; Russia) beats </a:t>
            </a:r>
            <a:r>
              <a:rPr lang="en-US" sz="3000" dirty="0" err="1" smtClean="0">
                <a:solidFill>
                  <a:srgbClr val="FFFF00"/>
                </a:solidFill>
              </a:rPr>
              <a:t>italy</a:t>
            </a:r>
            <a:r>
              <a:rPr lang="en-US" sz="3000" dirty="0"/>
              <a: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5406" y="3043646"/>
            <a:ext cx="6496594" cy="381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3647"/>
            <a:ext cx="5695407" cy="381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278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6740" y="1"/>
            <a:ext cx="6665259" cy="1305042"/>
          </a:xfrm>
        </p:spPr>
        <p:txBody>
          <a:bodyPr>
            <a:normAutofit/>
          </a:bodyPr>
          <a:lstStyle/>
          <a:p>
            <a:pPr algn="ctr"/>
            <a:r>
              <a:rPr lang="en-US" sz="4000" b="1" dirty="0" smtClean="0"/>
              <a:t>Scramble for </a:t>
            </a:r>
            <a:r>
              <a:rPr lang="en-US" sz="4000" b="1" dirty="0" err="1" smtClean="0"/>
              <a:t>africa</a:t>
            </a:r>
            <a:endParaRPr lang="en-US" sz="4000" b="1" dirty="0"/>
          </a:p>
        </p:txBody>
      </p:sp>
      <p:sp>
        <p:nvSpPr>
          <p:cNvPr id="3" name="Content Placeholder 2"/>
          <p:cNvSpPr>
            <a:spLocks noGrp="1"/>
          </p:cNvSpPr>
          <p:nvPr>
            <p:ph idx="1"/>
          </p:nvPr>
        </p:nvSpPr>
        <p:spPr/>
        <p:txBody>
          <a:bodyPr/>
          <a:lstStyle/>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4614" y="0"/>
            <a:ext cx="16682038" cy="1803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741" y="1305042"/>
            <a:ext cx="6665258" cy="5552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121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asian people farm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63"/>
            <a:ext cx="12200709" cy="6861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763"/>
            <a:ext cx="12192000" cy="923330"/>
          </a:xfrm>
          <a:prstGeom prst="rect">
            <a:avLst/>
          </a:prstGeom>
          <a:noFill/>
        </p:spPr>
        <p:txBody>
          <a:bodyPr wrap="square" rtlCol="0">
            <a:spAutoFit/>
          </a:bodyPr>
          <a:lstStyle/>
          <a:p>
            <a:pPr algn="ctr"/>
            <a:r>
              <a:rPr lang="en-US" sz="5400" b="1" dirty="0" smtClean="0">
                <a:solidFill>
                  <a:srgbClr val="002060"/>
                </a:solidFill>
              </a:rPr>
              <a:t>ASIAN IMPERIALISM</a:t>
            </a:r>
            <a:endParaRPr lang="en-US" sz="5400" b="1" dirty="0">
              <a:solidFill>
                <a:srgbClr val="002060"/>
              </a:solidFill>
            </a:endParaRPr>
          </a:p>
        </p:txBody>
      </p:sp>
    </p:spTree>
    <p:extLst>
      <p:ext uri="{BB962C8B-B14F-4D97-AF65-F5344CB8AC3E}">
        <p14:creationId xmlns:p14="http://schemas.microsoft.com/office/powerpoint/2010/main" val="22262788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331" y="2652713"/>
            <a:ext cx="4638492" cy="1161641"/>
          </a:xfrm>
        </p:spPr>
        <p:txBody>
          <a:bodyPr>
            <a:normAutofit/>
          </a:bodyPr>
          <a:lstStyle/>
          <a:p>
            <a:pPr algn="ctr"/>
            <a:r>
              <a:rPr lang="en-US" sz="6000" b="1" dirty="0" smtClean="0"/>
              <a:t>AUSTRALIA</a:t>
            </a:r>
            <a:endParaRPr lang="en-US" sz="6000" b="1" dirty="0"/>
          </a:p>
        </p:txBody>
      </p:sp>
      <p:sp>
        <p:nvSpPr>
          <p:cNvPr id="3" name="Content Placeholder 2"/>
          <p:cNvSpPr>
            <a:spLocks noGrp="1"/>
          </p:cNvSpPr>
          <p:nvPr>
            <p:ph idx="1"/>
          </p:nvPr>
        </p:nvSpPr>
        <p:spPr>
          <a:xfrm>
            <a:off x="0" y="2939142"/>
            <a:ext cx="7550331" cy="2978331"/>
          </a:xfrm>
        </p:spPr>
        <p:txBody>
          <a:bodyPr>
            <a:normAutofit fontScale="70000" lnSpcReduction="20000"/>
          </a:bodyPr>
          <a:lstStyle/>
          <a:p>
            <a:pPr marL="0" indent="0" algn="ctr">
              <a:buNone/>
            </a:pPr>
            <a:r>
              <a:rPr lang="en-US" sz="4000" dirty="0">
                <a:solidFill>
                  <a:srgbClr val="FFFF00"/>
                </a:solidFill>
                <a:latin typeface="Arial Narrow" panose="020B0606020202030204" pitchFamily="34" charset="0"/>
                <a:cs typeface="Aharoni" pitchFamily="2" charset="-79"/>
              </a:rPr>
              <a:t>Captain James Cook </a:t>
            </a:r>
            <a:r>
              <a:rPr lang="en-US" sz="4000" dirty="0">
                <a:latin typeface="Arial Narrow" panose="020B0606020202030204" pitchFamily="34" charset="0"/>
                <a:cs typeface="Aharoni" pitchFamily="2" charset="-79"/>
              </a:rPr>
              <a:t>arrived in 1770 &amp; </a:t>
            </a:r>
            <a:r>
              <a:rPr lang="en-US" sz="4000" dirty="0" smtClean="0">
                <a:latin typeface="Arial Narrow" panose="020B0606020202030204" pitchFamily="34" charset="0"/>
                <a:cs typeface="Aharoni" pitchFamily="2" charset="-79"/>
              </a:rPr>
              <a:t>found </a:t>
            </a:r>
            <a:r>
              <a:rPr lang="en-US" sz="4000" dirty="0">
                <a:latin typeface="Arial Narrow" panose="020B0606020202030204" pitchFamily="34" charset="0"/>
                <a:cs typeface="Aharoni" pitchFamily="2" charset="-79"/>
              </a:rPr>
              <a:t>mostly inhabited except for sparsely populated </a:t>
            </a:r>
            <a:r>
              <a:rPr lang="en-US" sz="4000" dirty="0" smtClean="0">
                <a:solidFill>
                  <a:srgbClr val="FFFF00"/>
                </a:solidFill>
                <a:latin typeface="Arial Narrow" panose="020B0606020202030204" pitchFamily="34" charset="0"/>
                <a:cs typeface="Aharoni" pitchFamily="2" charset="-79"/>
              </a:rPr>
              <a:t>Aborigines</a:t>
            </a:r>
            <a:r>
              <a:rPr lang="en-US" sz="4000" dirty="0" smtClean="0">
                <a:latin typeface="Arial Narrow" panose="020B0606020202030204" pitchFamily="34" charset="0"/>
                <a:cs typeface="Aharoni" pitchFamily="2" charset="-79"/>
              </a:rPr>
              <a:t>.</a:t>
            </a:r>
            <a:endParaRPr lang="en-US" sz="4000" dirty="0">
              <a:latin typeface="Arial Narrow" panose="020B0606020202030204" pitchFamily="34" charset="0"/>
              <a:cs typeface="Aharoni" pitchFamily="2" charset="-79"/>
            </a:endParaRPr>
          </a:p>
          <a:p>
            <a:pPr marL="0" indent="0" algn="ctr">
              <a:buNone/>
            </a:pPr>
            <a:endParaRPr lang="en-US" sz="1100" dirty="0">
              <a:latin typeface="Arial Narrow" panose="020B0606020202030204" pitchFamily="34" charset="0"/>
              <a:cs typeface="Aharoni" pitchFamily="2" charset="-79"/>
            </a:endParaRPr>
          </a:p>
          <a:p>
            <a:pPr marL="0" indent="0" algn="ctr">
              <a:buNone/>
            </a:pPr>
            <a:r>
              <a:rPr lang="en-US" sz="4000" dirty="0">
                <a:latin typeface="Arial Narrow" panose="020B0606020202030204" pitchFamily="34" charset="0"/>
                <a:cs typeface="Aharoni" pitchFamily="2" charset="-79"/>
              </a:rPr>
              <a:t>Colonized land as </a:t>
            </a:r>
            <a:r>
              <a:rPr lang="en-US" sz="4000" dirty="0">
                <a:solidFill>
                  <a:srgbClr val="FFFF00"/>
                </a:solidFill>
                <a:latin typeface="Arial Narrow" panose="020B0606020202030204" pitchFamily="34" charset="0"/>
                <a:cs typeface="Aharoni" pitchFamily="2" charset="-79"/>
              </a:rPr>
              <a:t>Penal Colony </a:t>
            </a:r>
            <a:r>
              <a:rPr lang="en-US" sz="4000" dirty="0">
                <a:latin typeface="Arial Narrow" panose="020B0606020202030204" pitchFamily="34" charset="0"/>
                <a:cs typeface="Aharoni" pitchFamily="2" charset="-79"/>
              </a:rPr>
              <a:t>(prison). Released prisoners had option to stay &amp; buy </a:t>
            </a:r>
            <a:r>
              <a:rPr lang="en-US" sz="4000" dirty="0" smtClean="0">
                <a:latin typeface="Arial Narrow" panose="020B0606020202030204" pitchFamily="34" charset="0"/>
                <a:cs typeface="Aharoni" pitchFamily="2" charset="-79"/>
              </a:rPr>
              <a:t>land.</a:t>
            </a:r>
            <a:endParaRPr lang="en-US" sz="4000" dirty="0">
              <a:latin typeface="Arial Narrow" panose="020B0606020202030204" pitchFamily="34" charset="0"/>
              <a:cs typeface="Aharoni" pitchFamily="2" charset="-79"/>
            </a:endParaRPr>
          </a:p>
          <a:p>
            <a:pPr marL="0" indent="0" algn="ctr">
              <a:buNone/>
            </a:pPr>
            <a:endParaRPr lang="en-US" sz="1100" dirty="0">
              <a:latin typeface="Arial Narrow" panose="020B0606020202030204" pitchFamily="34" charset="0"/>
              <a:cs typeface="Aharoni" pitchFamily="2" charset="-79"/>
            </a:endParaRPr>
          </a:p>
          <a:p>
            <a:pPr marL="0" indent="0" algn="ctr">
              <a:buNone/>
            </a:pPr>
            <a:r>
              <a:rPr lang="en-US" sz="4000" dirty="0">
                <a:latin typeface="Arial Narrow" panose="020B0606020202030204" pitchFamily="34" charset="0"/>
                <a:cs typeface="Aharoni" pitchFamily="2" charset="-79"/>
              </a:rPr>
              <a:t>Citizens experimented with breeds of sheep until a high quality wool was discovered (then a </a:t>
            </a:r>
            <a:r>
              <a:rPr lang="en-US" sz="4000" dirty="0">
                <a:solidFill>
                  <a:srgbClr val="FFFF00"/>
                </a:solidFill>
                <a:latin typeface="Arial Narrow" panose="020B0606020202030204" pitchFamily="34" charset="0"/>
                <a:cs typeface="Aharoni" pitchFamily="2" charset="-79"/>
              </a:rPr>
              <a:t>gold </a:t>
            </a:r>
            <a:r>
              <a:rPr lang="en-US" sz="4000" dirty="0" smtClean="0">
                <a:solidFill>
                  <a:srgbClr val="FFFF00"/>
                </a:solidFill>
                <a:latin typeface="Arial Narrow" panose="020B0606020202030204" pitchFamily="34" charset="0"/>
                <a:cs typeface="Aharoni" pitchFamily="2" charset="-79"/>
              </a:rPr>
              <a:t>rush</a:t>
            </a:r>
            <a:r>
              <a:rPr lang="en-US" sz="4000" dirty="0" smtClean="0">
                <a:latin typeface="Arial Narrow" panose="020B0606020202030204" pitchFamily="34" charset="0"/>
                <a:cs typeface="Aharoni" pitchFamily="2" charset="-79"/>
              </a:rPr>
              <a:t>).</a:t>
            </a:r>
            <a:endParaRPr lang="en-US" sz="4000" dirty="0">
              <a:latin typeface="Arial Narrow" panose="020B0606020202030204" pitchFamily="34" charset="0"/>
              <a:cs typeface="Aharoni" pitchFamily="2" charset="-79"/>
            </a:endParaRPr>
          </a:p>
          <a:p>
            <a:pPr marL="0" indent="0">
              <a:buNone/>
            </a:pP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1"/>
            <a:ext cx="3052932"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3401" y="-19051"/>
            <a:ext cx="3455423"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2932" y="-43909"/>
            <a:ext cx="5680469" cy="269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329" y="3814354"/>
            <a:ext cx="2380481" cy="142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5822" y="3814354"/>
            <a:ext cx="2256178" cy="142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0329" y="5214336"/>
            <a:ext cx="2385493" cy="1618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40834" y="5237412"/>
            <a:ext cx="2256177" cy="16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5812971"/>
            <a:ext cx="7550329" cy="1015663"/>
          </a:xfrm>
          <a:prstGeom prst="rect">
            <a:avLst/>
          </a:prstGeom>
          <a:noFill/>
        </p:spPr>
        <p:txBody>
          <a:bodyPr wrap="square" rtlCol="0">
            <a:spAutoFit/>
          </a:bodyPr>
          <a:lstStyle/>
          <a:p>
            <a:r>
              <a:rPr lang="en-US" sz="2000" dirty="0" smtClean="0">
                <a:latin typeface="Arial Narrow" panose="020B0606020202030204" pitchFamily="34" charset="0"/>
              </a:rPr>
              <a:t>*</a:t>
            </a:r>
            <a:r>
              <a:rPr lang="en-US" sz="2000" dirty="0" smtClean="0">
                <a:solidFill>
                  <a:srgbClr val="FFFF00"/>
                </a:solidFill>
                <a:latin typeface="Arial Narrow" panose="020B0606020202030204" pitchFamily="34" charset="0"/>
              </a:rPr>
              <a:t>Aboriginal culture is remote</a:t>
            </a:r>
            <a:r>
              <a:rPr lang="en-US" sz="2000" dirty="0" smtClean="0">
                <a:latin typeface="Arial Narrow" panose="020B0606020202030204" pitchFamily="34" charset="0"/>
              </a:rPr>
              <a:t>, even to this day. At the time of European arrival there may have been as many as 1M living in 500 clans with 700 languages. It may have been the longest lasting continuous culture on Earth.</a:t>
            </a:r>
            <a:endParaRPr lang="en-US" sz="2000" dirty="0">
              <a:latin typeface="Arial Narrow" panose="020B0606020202030204" pitchFamily="34" charset="0"/>
            </a:endParaRPr>
          </a:p>
        </p:txBody>
      </p:sp>
    </p:spTree>
    <p:extLst>
      <p:ext uri="{BB962C8B-B14F-4D97-AF65-F5344CB8AC3E}">
        <p14:creationId xmlns:p14="http://schemas.microsoft.com/office/powerpoint/2010/main" val="3251363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2537" y="0"/>
            <a:ext cx="7129462" cy="1358537"/>
          </a:xfrm>
        </p:spPr>
        <p:txBody>
          <a:bodyPr>
            <a:normAutofit/>
          </a:bodyPr>
          <a:lstStyle/>
          <a:p>
            <a:pPr algn="ctr"/>
            <a:r>
              <a:rPr lang="en-US" sz="5400" b="1" dirty="0" smtClean="0"/>
              <a:t>New </a:t>
            </a:r>
            <a:r>
              <a:rPr lang="en-US" sz="5400" b="1" dirty="0" err="1" smtClean="0"/>
              <a:t>zealand</a:t>
            </a:r>
            <a:endParaRPr lang="en-US" sz="5400" b="1" dirty="0"/>
          </a:p>
        </p:txBody>
      </p:sp>
      <p:sp>
        <p:nvSpPr>
          <p:cNvPr id="3" name="Content Placeholder 2"/>
          <p:cNvSpPr>
            <a:spLocks noGrp="1"/>
          </p:cNvSpPr>
          <p:nvPr>
            <p:ph idx="1"/>
          </p:nvPr>
        </p:nvSpPr>
        <p:spPr>
          <a:xfrm>
            <a:off x="5062537" y="1084218"/>
            <a:ext cx="7129462" cy="3291840"/>
          </a:xfrm>
        </p:spPr>
        <p:txBody>
          <a:bodyPr>
            <a:normAutofit/>
          </a:bodyPr>
          <a:lstStyle/>
          <a:p>
            <a:pPr marL="0" indent="0" algn="ctr">
              <a:buNone/>
            </a:pPr>
            <a:r>
              <a:rPr lang="en-US" sz="3200" dirty="0">
                <a:solidFill>
                  <a:srgbClr val="FFFF00"/>
                </a:solidFill>
                <a:latin typeface="Arial Narrow" pitchFamily="34" charset="0"/>
              </a:rPr>
              <a:t>Captain James Cook </a:t>
            </a:r>
            <a:r>
              <a:rPr lang="en-US" sz="3200" dirty="0">
                <a:latin typeface="Arial Narrow" pitchFamily="34" charset="0"/>
              </a:rPr>
              <a:t>found NZ </a:t>
            </a:r>
            <a:r>
              <a:rPr lang="en-US" sz="3200" dirty="0" smtClean="0">
                <a:latin typeface="Arial Narrow" pitchFamily="34" charset="0"/>
              </a:rPr>
              <a:t>as </a:t>
            </a:r>
            <a:r>
              <a:rPr lang="en-US" sz="3200" dirty="0" err="1" smtClean="0">
                <a:latin typeface="Arial Narrow" pitchFamily="34" charset="0"/>
              </a:rPr>
              <a:t>christians</a:t>
            </a:r>
            <a:r>
              <a:rPr lang="en-US" sz="3200" dirty="0" smtClean="0">
                <a:latin typeface="Arial Narrow" pitchFamily="34" charset="0"/>
              </a:rPr>
              <a:t> </a:t>
            </a:r>
            <a:r>
              <a:rPr lang="en-US" sz="3200" dirty="0">
                <a:latin typeface="Arial Narrow" pitchFamily="34" charset="0"/>
              </a:rPr>
              <a:t>traveled there to convert </a:t>
            </a:r>
            <a:r>
              <a:rPr lang="en-US" sz="3200" dirty="0">
                <a:solidFill>
                  <a:srgbClr val="FFFF00"/>
                </a:solidFill>
                <a:latin typeface="Arial Narrow" pitchFamily="34" charset="0"/>
              </a:rPr>
              <a:t>Maori </a:t>
            </a:r>
            <a:r>
              <a:rPr lang="en-US" sz="3200" dirty="0" smtClean="0">
                <a:latin typeface="Arial Narrow" pitchFamily="34" charset="0"/>
              </a:rPr>
              <a:t>tribe.</a:t>
            </a:r>
            <a:endParaRPr lang="en-US" sz="3200" dirty="0">
              <a:latin typeface="Arial Narrow" pitchFamily="34" charset="0"/>
            </a:endParaRPr>
          </a:p>
          <a:p>
            <a:pPr marL="0" indent="0" algn="ctr">
              <a:buNone/>
            </a:pPr>
            <a:r>
              <a:rPr lang="en-US" sz="3200" dirty="0" smtClean="0">
                <a:latin typeface="Arial Narrow" pitchFamily="34" charset="0"/>
              </a:rPr>
              <a:t>As </a:t>
            </a:r>
            <a:r>
              <a:rPr lang="en-US" sz="3200" dirty="0" smtClean="0">
                <a:solidFill>
                  <a:srgbClr val="FFFF00"/>
                </a:solidFill>
                <a:latin typeface="Arial Narrow" pitchFamily="34" charset="0"/>
              </a:rPr>
              <a:t>diseases </a:t>
            </a:r>
            <a:r>
              <a:rPr lang="en-US" sz="3200" dirty="0" smtClean="0">
                <a:latin typeface="Arial Narrow" pitchFamily="34" charset="0"/>
              </a:rPr>
              <a:t>spread, </a:t>
            </a:r>
            <a:r>
              <a:rPr lang="en-US" sz="3200" dirty="0" err="1" smtClean="0">
                <a:latin typeface="Arial Narrow" pitchFamily="34" charset="0"/>
              </a:rPr>
              <a:t>maori</a:t>
            </a:r>
            <a:r>
              <a:rPr lang="en-US" sz="3200" dirty="0" smtClean="0">
                <a:latin typeface="Arial Narrow" pitchFamily="34" charset="0"/>
              </a:rPr>
              <a:t> resisted &amp; </a:t>
            </a:r>
            <a:r>
              <a:rPr lang="en-US" sz="3200" dirty="0" err="1" smtClean="0">
                <a:latin typeface="Arial Narrow" pitchFamily="34" charset="0"/>
              </a:rPr>
              <a:t>british</a:t>
            </a:r>
            <a:r>
              <a:rPr lang="en-US" sz="3200" dirty="0" smtClean="0">
                <a:latin typeface="Arial Narrow" pitchFamily="34" charset="0"/>
              </a:rPr>
              <a:t> soldiers came in to finish off natives until </a:t>
            </a:r>
            <a:r>
              <a:rPr lang="en-US" sz="3200" dirty="0" err="1" smtClean="0">
                <a:latin typeface="Arial Narrow" pitchFamily="34" charset="0"/>
              </a:rPr>
              <a:t>gb</a:t>
            </a:r>
            <a:r>
              <a:rPr lang="en-US" sz="3200" dirty="0" smtClean="0">
                <a:latin typeface="Arial Narrow" pitchFamily="34" charset="0"/>
              </a:rPr>
              <a:t> had islands controlled.</a:t>
            </a:r>
            <a:endParaRPr lang="en-US" sz="3200" dirty="0">
              <a:latin typeface="Arial Narrow" pitchFamily="34" charset="0"/>
            </a:endParaRPr>
          </a:p>
          <a:p>
            <a:pPr marL="0" indent="0">
              <a:buNone/>
            </a:pP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5053011" cy="365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57600"/>
            <a:ext cx="2121284" cy="319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283" y="3657600"/>
            <a:ext cx="2941254"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Image result for maori weap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2582" y="4010297"/>
            <a:ext cx="4009418" cy="2840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53010" y="4010297"/>
            <a:ext cx="3129572" cy="2862322"/>
          </a:xfrm>
          <a:prstGeom prst="rect">
            <a:avLst/>
          </a:prstGeom>
          <a:noFill/>
        </p:spPr>
        <p:txBody>
          <a:bodyPr wrap="square" rtlCol="0">
            <a:spAutoFit/>
          </a:bodyPr>
          <a:lstStyle/>
          <a:p>
            <a:r>
              <a:rPr lang="en-US" dirty="0" smtClean="0">
                <a:latin typeface="Arial Narrow" panose="020B0606020202030204" pitchFamily="34" charset="0"/>
              </a:rPr>
              <a:t>*Maori were fierce warriors whose main weapon was a </a:t>
            </a:r>
            <a:r>
              <a:rPr lang="en-US" dirty="0" smtClean="0">
                <a:solidFill>
                  <a:srgbClr val="FFFF00"/>
                </a:solidFill>
                <a:latin typeface="Arial Narrow" panose="020B0606020202030204" pitchFamily="34" charset="0"/>
              </a:rPr>
              <a:t>mere </a:t>
            </a:r>
            <a:r>
              <a:rPr lang="en-US" dirty="0" smtClean="0">
                <a:latin typeface="Arial Narrow" panose="020B0606020202030204" pitchFamily="34" charset="0"/>
              </a:rPr>
              <a:t>used for clubbing and breaking bones, sometimes made out of jade. </a:t>
            </a:r>
          </a:p>
          <a:p>
            <a:endParaRPr lang="en-US" dirty="0">
              <a:latin typeface="Arial Narrow" panose="020B0606020202030204" pitchFamily="34" charset="0"/>
            </a:endParaRPr>
          </a:p>
          <a:p>
            <a:r>
              <a:rPr lang="en-US" dirty="0" smtClean="0">
                <a:latin typeface="Arial Narrow" panose="020B0606020202030204" pitchFamily="34" charset="0"/>
              </a:rPr>
              <a:t>*A </a:t>
            </a:r>
            <a:r>
              <a:rPr lang="en-US" dirty="0" err="1" smtClean="0">
                <a:solidFill>
                  <a:srgbClr val="FFFF00"/>
                </a:solidFill>
                <a:latin typeface="Arial Narrow" panose="020B0606020202030204" pitchFamily="34" charset="0"/>
              </a:rPr>
              <a:t>taiaha</a:t>
            </a:r>
            <a:r>
              <a:rPr lang="en-US" dirty="0" smtClean="0">
                <a:latin typeface="Arial Narrow" panose="020B0606020202030204" pitchFamily="34" charset="0"/>
              </a:rPr>
              <a:t> looks like a baseball bat with a wooden spear on the end. Children learned stick combat from their early years &amp; sports including stick throwing for accuracy. </a:t>
            </a:r>
            <a:endParaRPr lang="en-US" dirty="0">
              <a:latin typeface="Arial Narrow" panose="020B0606020202030204" pitchFamily="34" charset="0"/>
            </a:endParaRPr>
          </a:p>
        </p:txBody>
      </p:sp>
    </p:spTree>
    <p:extLst>
      <p:ext uri="{BB962C8B-B14F-4D97-AF65-F5344CB8AC3E}">
        <p14:creationId xmlns:p14="http://schemas.microsoft.com/office/powerpoint/2010/main" val="356225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6362700" cy="1366837"/>
          </a:xfrm>
        </p:spPr>
        <p:txBody>
          <a:bodyPr>
            <a:noAutofit/>
          </a:bodyPr>
          <a:lstStyle/>
          <a:p>
            <a:pPr algn="ctr"/>
            <a:r>
              <a:rPr lang="en-US" sz="4400" b="1" dirty="0" smtClean="0"/>
              <a:t>India: jewel in  </a:t>
            </a:r>
            <a:r>
              <a:rPr lang="en-US" sz="4400" b="1" dirty="0"/>
              <a:t> </a:t>
            </a:r>
            <a:r>
              <a:rPr lang="en-US" sz="4400" b="1" dirty="0" smtClean="0"/>
              <a:t>     the crown</a:t>
            </a:r>
            <a:endParaRPr lang="en-US" sz="4400" b="1" dirty="0"/>
          </a:p>
        </p:txBody>
      </p:sp>
      <p:sp>
        <p:nvSpPr>
          <p:cNvPr id="3" name="Content Placeholder 2"/>
          <p:cNvSpPr>
            <a:spLocks noGrp="1"/>
          </p:cNvSpPr>
          <p:nvPr>
            <p:ph idx="1"/>
          </p:nvPr>
        </p:nvSpPr>
        <p:spPr>
          <a:xfrm>
            <a:off x="3265713" y="3788358"/>
            <a:ext cx="6068785" cy="3069642"/>
          </a:xfrm>
        </p:spPr>
        <p:txBody>
          <a:bodyPr>
            <a:normAutofit/>
          </a:bodyPr>
          <a:lstStyle/>
          <a:p>
            <a:pPr marL="0" indent="0" algn="ctr">
              <a:buNone/>
            </a:pPr>
            <a:r>
              <a:rPr lang="en-US" sz="2800" dirty="0" smtClean="0">
                <a:solidFill>
                  <a:srgbClr val="FFFF00"/>
                </a:solidFill>
              </a:rPr>
              <a:t>Economic Imperialism </a:t>
            </a:r>
            <a:r>
              <a:rPr lang="en-US" sz="2800" dirty="0" smtClean="0"/>
              <a:t>dominated </a:t>
            </a:r>
            <a:r>
              <a:rPr lang="en-US" sz="2800" dirty="0" err="1" smtClean="0">
                <a:solidFill>
                  <a:srgbClr val="FFFF00"/>
                </a:solidFill>
              </a:rPr>
              <a:t>india</a:t>
            </a:r>
            <a:r>
              <a:rPr lang="en-US" sz="2800" dirty="0" smtClean="0">
                <a:solidFill>
                  <a:srgbClr val="FFFF00"/>
                </a:solidFill>
              </a:rPr>
              <a:t> </a:t>
            </a:r>
            <a:r>
              <a:rPr lang="en-US" sz="2800" dirty="0" smtClean="0"/>
              <a:t>thru the </a:t>
            </a:r>
            <a:r>
              <a:rPr lang="en-US" sz="2800" dirty="0" err="1" smtClean="0">
                <a:solidFill>
                  <a:srgbClr val="FFFF00"/>
                </a:solidFill>
              </a:rPr>
              <a:t>british</a:t>
            </a:r>
            <a:r>
              <a:rPr lang="en-US" sz="2800" dirty="0" smtClean="0">
                <a:solidFill>
                  <a:srgbClr val="FFFF00"/>
                </a:solidFill>
              </a:rPr>
              <a:t> east </a:t>
            </a:r>
            <a:r>
              <a:rPr lang="en-US" sz="2800" dirty="0" err="1" smtClean="0">
                <a:solidFill>
                  <a:srgbClr val="FFFF00"/>
                </a:solidFill>
              </a:rPr>
              <a:t>india</a:t>
            </a:r>
            <a:r>
              <a:rPr lang="en-US" sz="2800" dirty="0" smtClean="0">
                <a:solidFill>
                  <a:srgbClr val="FFFF00"/>
                </a:solidFill>
              </a:rPr>
              <a:t> company </a:t>
            </a:r>
            <a:r>
              <a:rPr lang="en-US" sz="2800" dirty="0" smtClean="0"/>
              <a:t>trading </a:t>
            </a:r>
            <a:r>
              <a:rPr lang="en-US" sz="2800" dirty="0" smtClean="0">
                <a:solidFill>
                  <a:srgbClr val="FFFF00"/>
                </a:solidFill>
              </a:rPr>
              <a:t>spices, indigo, jute </a:t>
            </a:r>
            <a:r>
              <a:rPr lang="en-US" sz="2800" dirty="0" smtClean="0"/>
              <a:t>(used for burlap) &amp; </a:t>
            </a:r>
            <a:r>
              <a:rPr lang="en-US" sz="2800" dirty="0" smtClean="0">
                <a:solidFill>
                  <a:srgbClr val="FFFF00"/>
                </a:solidFill>
              </a:rPr>
              <a:t>opium</a:t>
            </a:r>
            <a:r>
              <a:rPr lang="en-US" sz="2800" dirty="0" smtClean="0"/>
              <a:t>. Over time the </a:t>
            </a:r>
            <a:r>
              <a:rPr lang="en-US" sz="2800" dirty="0" smtClean="0">
                <a:solidFill>
                  <a:srgbClr val="FFFF00"/>
                </a:solidFill>
              </a:rPr>
              <a:t>Mughal empire </a:t>
            </a:r>
            <a:r>
              <a:rPr lang="en-US" sz="2800" dirty="0" smtClean="0"/>
              <a:t>became less as </a:t>
            </a:r>
            <a:r>
              <a:rPr lang="en-US" sz="2800" dirty="0" err="1" smtClean="0"/>
              <a:t>gb</a:t>
            </a:r>
            <a:r>
              <a:rPr lang="en-US" sz="2800" dirty="0" smtClean="0"/>
              <a:t> became more powerful.</a:t>
            </a:r>
            <a:endParaRPr lang="en-US" sz="2800" dirty="0"/>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0"/>
            <a:ext cx="5829300" cy="37918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1366837"/>
            <a:ext cx="3268890" cy="242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15" y="1366838"/>
            <a:ext cx="3096985" cy="242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788359"/>
            <a:ext cx="3268889" cy="306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0" y="3788357"/>
            <a:ext cx="2857500" cy="3069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463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12909" cy="1110344"/>
          </a:xfrm>
        </p:spPr>
        <p:txBody>
          <a:bodyPr>
            <a:normAutofit/>
          </a:bodyPr>
          <a:lstStyle/>
          <a:p>
            <a:pPr algn="ctr"/>
            <a:r>
              <a:rPr lang="en-US" sz="5400" b="1" dirty="0" smtClean="0"/>
              <a:t>India: </a:t>
            </a:r>
            <a:r>
              <a:rPr lang="en-US" sz="5400" b="1" dirty="0" err="1" smtClean="0"/>
              <a:t>sepoy</a:t>
            </a:r>
            <a:r>
              <a:rPr lang="en-US" sz="5400" b="1" dirty="0" smtClean="0"/>
              <a:t> mutiny</a:t>
            </a:r>
            <a:endParaRPr lang="en-US" sz="5400" b="1" dirty="0"/>
          </a:p>
        </p:txBody>
      </p:sp>
      <p:sp>
        <p:nvSpPr>
          <p:cNvPr id="3" name="Content Placeholder 2"/>
          <p:cNvSpPr>
            <a:spLocks noGrp="1"/>
          </p:cNvSpPr>
          <p:nvPr>
            <p:ph idx="1"/>
          </p:nvPr>
        </p:nvSpPr>
        <p:spPr>
          <a:xfrm>
            <a:off x="0" y="2978332"/>
            <a:ext cx="8612909" cy="2024742"/>
          </a:xfrm>
        </p:spPr>
        <p:txBody>
          <a:bodyPr>
            <a:normAutofit/>
          </a:bodyPr>
          <a:lstStyle/>
          <a:p>
            <a:pPr marL="0" indent="0" algn="ctr">
              <a:buNone/>
            </a:pPr>
            <a:r>
              <a:rPr lang="en-US" sz="3000" dirty="0" smtClean="0">
                <a:latin typeface="Arial Narrow" panose="020B0606020202030204" pitchFamily="34" charset="0"/>
              </a:rPr>
              <a:t>Massive civil war/uprising occurred as </a:t>
            </a:r>
            <a:r>
              <a:rPr lang="en-US" sz="3000" dirty="0" err="1" smtClean="0">
                <a:solidFill>
                  <a:srgbClr val="FFFF00"/>
                </a:solidFill>
                <a:latin typeface="Arial Narrow" panose="020B0606020202030204" pitchFamily="34" charset="0"/>
              </a:rPr>
              <a:t>sepoys</a:t>
            </a:r>
            <a:r>
              <a:rPr lang="en-US" sz="3000" dirty="0" smtClean="0">
                <a:latin typeface="Arial Narrow" panose="020B0606020202030204" pitchFamily="34" charset="0"/>
              </a:rPr>
              <a:t> (native Indians) demanded freedom from </a:t>
            </a:r>
            <a:r>
              <a:rPr lang="en-US" sz="3000" dirty="0" err="1" smtClean="0">
                <a:latin typeface="Arial Narrow" panose="020B0606020202030204" pitchFamily="34" charset="0"/>
              </a:rPr>
              <a:t>gb</a:t>
            </a:r>
            <a:r>
              <a:rPr lang="en-US" sz="3000" dirty="0" smtClean="0">
                <a:latin typeface="Arial Narrow" panose="020B0606020202030204" pitchFamily="34" charset="0"/>
              </a:rPr>
              <a:t> after it was discovered their gun cartridges may have been greased w/ forbidden animal parts (</a:t>
            </a:r>
            <a:r>
              <a:rPr lang="en-US" sz="3000" dirty="0" smtClean="0">
                <a:solidFill>
                  <a:srgbClr val="FFFF00"/>
                </a:solidFill>
                <a:latin typeface="Arial Narrow" panose="020B0606020202030204" pitchFamily="34" charset="0"/>
              </a:rPr>
              <a:t>800K die</a:t>
            </a:r>
            <a:r>
              <a:rPr lang="en-US" sz="3000" dirty="0" smtClean="0">
                <a:latin typeface="Arial Narrow" panose="020B0606020202030204" pitchFamily="34" charset="0"/>
              </a:rPr>
              <a:t>).</a:t>
            </a:r>
            <a:endParaRPr lang="en-US" sz="3000" dirty="0">
              <a:latin typeface="Arial Narrow" panose="020B0606020202030204" pitchFamily="34" charset="0"/>
            </a:endParaRPr>
          </a:p>
        </p:txBody>
      </p:sp>
      <p:pic>
        <p:nvPicPr>
          <p:cNvPr id="2050" name="Picture 2" descr="Image result for sepoy mutiny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0344"/>
            <a:ext cx="9144000" cy="1867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909" y="0"/>
            <a:ext cx="3579091" cy="2978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909" y="2978333"/>
            <a:ext cx="3579091" cy="248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Image result for black hole of calcut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2909" y="5340327"/>
            <a:ext cx="3579091" cy="1517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003074"/>
            <a:ext cx="8612909" cy="1754326"/>
          </a:xfrm>
          <a:prstGeom prst="rect">
            <a:avLst/>
          </a:prstGeom>
          <a:noFill/>
        </p:spPr>
        <p:txBody>
          <a:bodyPr wrap="square" rtlCol="0">
            <a:spAutoFit/>
          </a:bodyPr>
          <a:lstStyle/>
          <a:p>
            <a:r>
              <a:rPr lang="en-US" dirty="0" smtClean="0">
                <a:latin typeface="Arial Narrow" panose="020B0606020202030204" pitchFamily="34" charset="0"/>
              </a:rPr>
              <a:t>*Very complex! India has a serious class system &amp; joining the British military technically moved citizens up a class, so it was envied position. Indian soldiers serving in the British military became concerned about the grease on the gun barrels. </a:t>
            </a:r>
            <a:r>
              <a:rPr lang="en-US" dirty="0" smtClean="0">
                <a:solidFill>
                  <a:srgbClr val="FFFF00"/>
                </a:solidFill>
                <a:latin typeface="Arial Narrow" panose="020B0606020202030204" pitchFamily="34" charset="0"/>
              </a:rPr>
              <a:t>Hindu cannot touch meat </a:t>
            </a:r>
            <a:r>
              <a:rPr lang="en-US" dirty="0" smtClean="0">
                <a:latin typeface="Arial Narrow" panose="020B0606020202030204" pitchFamily="34" charset="0"/>
              </a:rPr>
              <a:t>(reincarnation belief) and </a:t>
            </a:r>
            <a:r>
              <a:rPr lang="en-US" dirty="0" smtClean="0">
                <a:solidFill>
                  <a:srgbClr val="FFFF00"/>
                </a:solidFill>
                <a:latin typeface="Arial Narrow" panose="020B0606020202030204" pitchFamily="34" charset="0"/>
              </a:rPr>
              <a:t>Muslims cannot touch pork</a:t>
            </a:r>
            <a:r>
              <a:rPr lang="en-US" dirty="0" smtClean="0">
                <a:latin typeface="Arial Narrow" panose="020B0606020202030204" pitchFamily="34" charset="0"/>
              </a:rPr>
              <a:t>, so if the grease was animal they could not use it. British military demanded soldiers follow orders and treated them badly, the end result is a massive civil war with lots of death best symbolized by Britain in an issue called the </a:t>
            </a:r>
            <a:r>
              <a:rPr lang="en-US" dirty="0" smtClean="0">
                <a:solidFill>
                  <a:srgbClr val="FFFF00"/>
                </a:solidFill>
                <a:latin typeface="Arial Narrow" panose="020B0606020202030204" pitchFamily="34" charset="0"/>
              </a:rPr>
              <a:t>Black Hole of Calcutta</a:t>
            </a:r>
            <a:r>
              <a:rPr lang="en-US" dirty="0" smtClean="0">
                <a:latin typeface="Arial Narrow" panose="020B0606020202030204" pitchFamily="34" charset="0"/>
              </a:rPr>
              <a:t>.</a:t>
            </a:r>
            <a:endParaRPr lang="en-US" dirty="0">
              <a:latin typeface="Arial Narrow" panose="020B0606020202030204" pitchFamily="34" charset="0"/>
            </a:endParaRPr>
          </a:p>
        </p:txBody>
      </p:sp>
    </p:spTree>
    <p:extLst>
      <p:ext uri="{BB962C8B-B14F-4D97-AF65-F5344CB8AC3E}">
        <p14:creationId xmlns:p14="http://schemas.microsoft.com/office/powerpoint/2010/main" val="561940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874" y="0"/>
            <a:ext cx="3074125" cy="1224203"/>
          </a:xfrm>
        </p:spPr>
        <p:txBody>
          <a:bodyPr>
            <a:normAutofit/>
          </a:bodyPr>
          <a:lstStyle/>
          <a:p>
            <a:pPr algn="ctr"/>
            <a:r>
              <a:rPr lang="en-US" sz="7200" b="1" dirty="0" smtClean="0"/>
              <a:t>SIAM</a:t>
            </a:r>
            <a:endParaRPr lang="en-US" sz="7200" b="1" dirty="0"/>
          </a:p>
        </p:txBody>
      </p:sp>
      <p:sp>
        <p:nvSpPr>
          <p:cNvPr id="3" name="Content Placeholder 2"/>
          <p:cNvSpPr>
            <a:spLocks noGrp="1"/>
          </p:cNvSpPr>
          <p:nvPr>
            <p:ph idx="1"/>
          </p:nvPr>
        </p:nvSpPr>
        <p:spPr>
          <a:xfrm>
            <a:off x="9117873" y="3434004"/>
            <a:ext cx="3074125" cy="3423996"/>
          </a:xfrm>
        </p:spPr>
        <p:txBody>
          <a:bodyPr>
            <a:noAutofit/>
          </a:bodyPr>
          <a:lstStyle/>
          <a:p>
            <a:pPr marL="0" indent="0" algn="ctr">
              <a:buNone/>
            </a:pPr>
            <a:r>
              <a:rPr lang="en-US" sz="3000" dirty="0" smtClean="0">
                <a:latin typeface="Arial Narrow" panose="020B0606020202030204" pitchFamily="34" charset="0"/>
              </a:rPr>
              <a:t>Only </a:t>
            </a:r>
            <a:r>
              <a:rPr lang="en-US" sz="3000" dirty="0" smtClean="0">
                <a:solidFill>
                  <a:srgbClr val="FFFF00"/>
                </a:solidFill>
                <a:latin typeface="Arial Narrow" panose="020B0606020202030204" pitchFamily="34" charset="0"/>
              </a:rPr>
              <a:t>Siam (Thailand) </a:t>
            </a:r>
            <a:r>
              <a:rPr lang="en-US" sz="3000" dirty="0" smtClean="0">
                <a:latin typeface="Arial Narrow" panose="020B0606020202030204" pitchFamily="34" charset="0"/>
              </a:rPr>
              <a:t>escapes Europe by modernizing before their arrival (railroads, schools, </a:t>
            </a:r>
            <a:r>
              <a:rPr lang="en-US" sz="3000" dirty="0" err="1" smtClean="0">
                <a:latin typeface="Arial Narrow" panose="020B0606020202030204" pitchFamily="34" charset="0"/>
              </a:rPr>
              <a:t>etc</a:t>
            </a:r>
            <a:r>
              <a:rPr lang="en-US" sz="3000" dirty="0" smtClean="0">
                <a:latin typeface="Arial Narrow" panose="020B0606020202030204" pitchFamily="34" charset="0"/>
              </a:rPr>
              <a:t>).</a:t>
            </a:r>
            <a:endParaRPr lang="en-US" sz="3000" dirty="0">
              <a:latin typeface="Arial Narrow" panose="020B0606020202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17875" cy="686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7874" y="1224203"/>
            <a:ext cx="3074126" cy="220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61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5355771" cy="3069770"/>
          </a:xfrm>
        </p:spPr>
        <p:txBody>
          <a:bodyPr>
            <a:normAutofit/>
          </a:bodyPr>
          <a:lstStyle/>
          <a:p>
            <a:pPr marL="0" indent="0" algn="ctr">
              <a:buNone/>
            </a:pPr>
            <a:r>
              <a:rPr lang="en-US" sz="3000" dirty="0" smtClean="0">
                <a:latin typeface="Arial Narrow" panose="020B0606020202030204" pitchFamily="34" charset="0"/>
              </a:rPr>
              <a:t>China is divided into </a:t>
            </a:r>
            <a:r>
              <a:rPr lang="en-US" sz="3000" dirty="0" smtClean="0">
                <a:solidFill>
                  <a:srgbClr val="FFFF00"/>
                </a:solidFill>
                <a:latin typeface="Arial Narrow" panose="020B0606020202030204" pitchFamily="34" charset="0"/>
              </a:rPr>
              <a:t>spheres of influence </a:t>
            </a:r>
            <a:r>
              <a:rPr lang="en-US" sz="3000" dirty="0" smtClean="0">
                <a:latin typeface="Arial Narrow" panose="020B0606020202030204" pitchFamily="34" charset="0"/>
              </a:rPr>
              <a:t>in which outside nations had trade zones. Chinese citizens tried to overthrow the gov’t in the </a:t>
            </a:r>
            <a:r>
              <a:rPr lang="en-US" sz="3000" dirty="0" err="1" smtClean="0">
                <a:solidFill>
                  <a:srgbClr val="FFFF00"/>
                </a:solidFill>
                <a:latin typeface="Arial Narrow" panose="020B0606020202030204" pitchFamily="34" charset="0"/>
              </a:rPr>
              <a:t>taiping</a:t>
            </a:r>
            <a:r>
              <a:rPr lang="en-US" sz="3000" dirty="0" smtClean="0">
                <a:solidFill>
                  <a:srgbClr val="FFFF00"/>
                </a:solidFill>
                <a:latin typeface="Arial Narrow" panose="020B0606020202030204" pitchFamily="34" charset="0"/>
              </a:rPr>
              <a:t> rebellion </a:t>
            </a:r>
            <a:r>
              <a:rPr lang="en-US" sz="3000" dirty="0" smtClean="0">
                <a:latin typeface="Arial Narrow" panose="020B0606020202030204" pitchFamily="34" charset="0"/>
              </a:rPr>
              <a:t>but failed, the result was </a:t>
            </a:r>
            <a:r>
              <a:rPr lang="en-US" sz="3000" dirty="0" smtClean="0">
                <a:solidFill>
                  <a:srgbClr val="FFFF00"/>
                </a:solidFill>
                <a:latin typeface="Arial Narrow" panose="020B0606020202030204" pitchFamily="34" charset="0"/>
              </a:rPr>
              <a:t>20m dead</a:t>
            </a:r>
            <a:r>
              <a:rPr lang="en-US" sz="3000" dirty="0" smtClean="0">
                <a:latin typeface="Arial Narrow" panose="020B0606020202030204" pitchFamily="34" charset="0"/>
              </a:rPr>
              <a:t>!</a:t>
            </a:r>
            <a:endParaRPr lang="en-US" sz="3000" dirty="0">
              <a:latin typeface="Arial Narrow" panose="020B0606020202030204" pitchFamily="34" charset="0"/>
            </a:endParaRPr>
          </a:p>
        </p:txBody>
      </p:sp>
      <p:pic>
        <p:nvPicPr>
          <p:cNvPr id="3074" name="Picture 2" descr="Image result for china taiping rebell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771" y="0"/>
            <a:ext cx="683622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aiping rebellion symb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3566"/>
            <a:ext cx="5342710" cy="1970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963885"/>
            <a:ext cx="5342710" cy="1815882"/>
          </a:xfrm>
          <a:prstGeom prst="rect">
            <a:avLst/>
          </a:prstGeom>
          <a:noFill/>
        </p:spPr>
        <p:txBody>
          <a:bodyPr wrap="square" rtlCol="0">
            <a:spAutoFit/>
          </a:bodyPr>
          <a:lstStyle/>
          <a:p>
            <a:pPr algn="ctr"/>
            <a:r>
              <a:rPr lang="en-US" sz="2800" dirty="0" smtClean="0">
                <a:latin typeface="Arial Narrow" panose="020B0606020202030204" pitchFamily="34" charset="0"/>
              </a:rPr>
              <a:t>Citizens still hating outsiders revolted again in the </a:t>
            </a:r>
            <a:r>
              <a:rPr lang="en-US" sz="2800" dirty="0" smtClean="0">
                <a:solidFill>
                  <a:srgbClr val="FFFF00"/>
                </a:solidFill>
                <a:latin typeface="Arial Narrow" panose="020B0606020202030204" pitchFamily="34" charset="0"/>
              </a:rPr>
              <a:t>Boxer Rebellion </a:t>
            </a:r>
            <a:r>
              <a:rPr lang="en-US" sz="2800" dirty="0" smtClean="0">
                <a:latin typeface="Arial Narrow" panose="020B0606020202030204" pitchFamily="34" charset="0"/>
              </a:rPr>
              <a:t>targeting Christian faith. Around </a:t>
            </a:r>
            <a:r>
              <a:rPr lang="en-US" sz="2800" dirty="0" smtClean="0">
                <a:solidFill>
                  <a:srgbClr val="FFFF00"/>
                </a:solidFill>
                <a:latin typeface="Arial Narrow" panose="020B0606020202030204" pitchFamily="34" charset="0"/>
              </a:rPr>
              <a:t>100K</a:t>
            </a:r>
            <a:r>
              <a:rPr lang="en-US" sz="2800" dirty="0" smtClean="0">
                <a:latin typeface="Arial Narrow" panose="020B0606020202030204" pitchFamily="34" charset="0"/>
              </a:rPr>
              <a:t> Chinese Christians were tortured &amp; slaughtered.</a:t>
            </a:r>
            <a:endParaRPr lang="en-US" sz="2800" dirty="0">
              <a:latin typeface="Arial Narrow" panose="020B0606020202030204" pitchFamily="34" charset="0"/>
            </a:endParaRPr>
          </a:p>
        </p:txBody>
      </p:sp>
    </p:spTree>
    <p:extLst>
      <p:ext uri="{BB962C8B-B14F-4D97-AF65-F5344CB8AC3E}">
        <p14:creationId xmlns:p14="http://schemas.microsoft.com/office/powerpoint/2010/main" val="1214492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4410" y="1"/>
            <a:ext cx="6287589" cy="6858000"/>
          </a:xfrm>
        </p:spPr>
        <p:txBody>
          <a:bodyPr>
            <a:normAutofit/>
          </a:bodyPr>
          <a:lstStyle/>
          <a:p>
            <a:pPr marL="0" indent="0" algn="ctr">
              <a:buNone/>
            </a:pPr>
            <a:r>
              <a:rPr lang="en-US" sz="3000" dirty="0" smtClean="0">
                <a:latin typeface="Arial Narrow" panose="020B0606020202030204" pitchFamily="34" charset="0"/>
              </a:rPr>
              <a:t>China maintained an </a:t>
            </a:r>
            <a:r>
              <a:rPr lang="en-US" sz="3000" dirty="0" smtClean="0">
                <a:solidFill>
                  <a:srgbClr val="FFFF00"/>
                </a:solidFill>
                <a:latin typeface="Arial Narrow" panose="020B0606020202030204" pitchFamily="34" charset="0"/>
              </a:rPr>
              <a:t>unfavorable trade imbalance </a:t>
            </a:r>
            <a:r>
              <a:rPr lang="en-US" sz="3000" dirty="0" smtClean="0">
                <a:latin typeface="Arial Narrow" panose="020B0606020202030204" pitchFamily="34" charset="0"/>
              </a:rPr>
              <a:t>as seen by rest of the world, but </a:t>
            </a:r>
            <a:r>
              <a:rPr lang="en-US" sz="3000" dirty="0" err="1" smtClean="0">
                <a:latin typeface="Arial Narrow" panose="020B0606020202030204" pitchFamily="34" charset="0"/>
              </a:rPr>
              <a:t>gb</a:t>
            </a:r>
            <a:r>
              <a:rPr lang="en-US" sz="3000" dirty="0" smtClean="0">
                <a:latin typeface="Arial Narrow" panose="020B0606020202030204" pitchFamily="34" charset="0"/>
              </a:rPr>
              <a:t> had an item Chinese loved, </a:t>
            </a:r>
            <a:r>
              <a:rPr lang="en-US" sz="3000" dirty="0" smtClean="0">
                <a:solidFill>
                  <a:srgbClr val="FFFF00"/>
                </a:solidFill>
                <a:latin typeface="Arial Narrow" panose="020B0606020202030204" pitchFamily="34" charset="0"/>
              </a:rPr>
              <a:t>opium</a:t>
            </a:r>
            <a:r>
              <a:rPr lang="en-US" sz="3000" dirty="0" smtClean="0">
                <a:latin typeface="Arial Narrow" panose="020B0606020202030204" pitchFamily="34" charset="0"/>
              </a:rPr>
              <a:t>.</a:t>
            </a:r>
          </a:p>
          <a:p>
            <a:pPr marL="0" indent="0" algn="ctr">
              <a:buNone/>
            </a:pPr>
            <a:endParaRPr lang="en-US" sz="1000" dirty="0">
              <a:latin typeface="Arial Narrow" panose="020B0606020202030204" pitchFamily="34" charset="0"/>
            </a:endParaRPr>
          </a:p>
          <a:p>
            <a:pPr marL="0" indent="0" algn="ctr">
              <a:buNone/>
            </a:pPr>
            <a:r>
              <a:rPr lang="en-US" sz="3000" dirty="0" smtClean="0">
                <a:latin typeface="Arial Narrow" panose="020B0606020202030204" pitchFamily="34" charset="0"/>
              </a:rPr>
              <a:t>Opium had been a pain killer for ages but began to be used </a:t>
            </a:r>
            <a:r>
              <a:rPr lang="en-US" sz="3000" dirty="0" smtClean="0">
                <a:solidFill>
                  <a:srgbClr val="FFFF00"/>
                </a:solidFill>
                <a:latin typeface="Arial Narrow" panose="020B0606020202030204" pitchFamily="34" charset="0"/>
              </a:rPr>
              <a:t>recreationally</a:t>
            </a:r>
            <a:r>
              <a:rPr lang="en-US" sz="3000" dirty="0" smtClean="0">
                <a:latin typeface="Arial Narrow" panose="020B0606020202030204" pitchFamily="34" charset="0"/>
              </a:rPr>
              <a:t> on a massive scale (70k chests were imported a year, equal to worldwide consumption in the year 2000).</a:t>
            </a:r>
          </a:p>
          <a:p>
            <a:pPr marL="0" indent="0" algn="ctr">
              <a:buNone/>
            </a:pPr>
            <a:endParaRPr lang="en-US" sz="1000" dirty="0">
              <a:latin typeface="Arial Narrow" panose="020B0606020202030204" pitchFamily="34" charset="0"/>
            </a:endParaRPr>
          </a:p>
          <a:p>
            <a:pPr marL="0" indent="0" algn="ctr">
              <a:buNone/>
            </a:pPr>
            <a:r>
              <a:rPr lang="en-US" sz="3000" dirty="0" smtClean="0">
                <a:latin typeface="Arial Narrow" panose="020B0606020202030204" pitchFamily="34" charset="0"/>
              </a:rPr>
              <a:t>Britain knew it was wrong, death penalty if sold in </a:t>
            </a:r>
            <a:r>
              <a:rPr lang="en-US" sz="3000" dirty="0" err="1" smtClean="0">
                <a:latin typeface="Arial Narrow" panose="020B0606020202030204" pitchFamily="34" charset="0"/>
              </a:rPr>
              <a:t>gb</a:t>
            </a:r>
            <a:r>
              <a:rPr lang="en-US" sz="3000" dirty="0" smtClean="0">
                <a:latin typeface="Arial Narrow" panose="020B0606020202030204" pitchFamily="34" charset="0"/>
              </a:rPr>
              <a:t>, but justified it as free trade. China collapses due to </a:t>
            </a:r>
            <a:r>
              <a:rPr lang="en-US" sz="3000" dirty="0" smtClean="0">
                <a:solidFill>
                  <a:srgbClr val="FFFF00"/>
                </a:solidFill>
                <a:latin typeface="Arial Narrow" panose="020B0606020202030204" pitchFamily="34" charset="0"/>
              </a:rPr>
              <a:t>addiction</a:t>
            </a:r>
            <a:r>
              <a:rPr lang="en-US" sz="3000" dirty="0" smtClean="0">
                <a:latin typeface="Arial Narrow" panose="020B0606020202030204" pitchFamily="34" charset="0"/>
              </a:rPr>
              <a:t>.</a:t>
            </a:r>
            <a:endParaRPr lang="en-US" sz="3000" dirty="0">
              <a:latin typeface="Arial Narrow" panose="020B0606020202030204" pitchFamily="34" charset="0"/>
            </a:endParaRPr>
          </a:p>
        </p:txBody>
      </p:sp>
      <p:pic>
        <p:nvPicPr>
          <p:cNvPr id="3074" name="Picture 2" descr="Image result for opium w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04411" cy="354627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opium wars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46270"/>
            <a:ext cx="5904410" cy="357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84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imperialism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21086"/>
            <a:ext cx="12192000" cy="1077218"/>
          </a:xfrm>
          <a:prstGeom prst="rect">
            <a:avLst/>
          </a:prstGeom>
          <a:noFill/>
        </p:spPr>
        <p:txBody>
          <a:bodyPr wrap="square" rtlCol="0">
            <a:spAutoFit/>
          </a:bodyPr>
          <a:lstStyle/>
          <a:p>
            <a:pPr algn="ctr"/>
            <a:endParaRPr lang="en-US" sz="3200" b="1" dirty="0" smtClean="0"/>
          </a:p>
          <a:p>
            <a:pPr algn="ctr"/>
            <a:r>
              <a:rPr lang="en-US" sz="3200" b="1" dirty="0" smtClean="0"/>
              <a:t>WHEN STRONGER NATIONS TAKE OVER WEAKER ONES</a:t>
            </a:r>
            <a:endParaRPr lang="en-US" sz="3200" b="1" dirty="0"/>
          </a:p>
        </p:txBody>
      </p:sp>
    </p:spTree>
    <p:extLst>
      <p:ext uri="{BB962C8B-B14F-4D97-AF65-F5344CB8AC3E}">
        <p14:creationId xmlns:p14="http://schemas.microsoft.com/office/powerpoint/2010/main" val="200728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83"/>
            <a:ext cx="6596741" cy="1288844"/>
          </a:xfrm>
        </p:spPr>
        <p:txBody>
          <a:bodyPr>
            <a:normAutofit/>
          </a:bodyPr>
          <a:lstStyle/>
          <a:p>
            <a:pPr algn="ctr"/>
            <a:r>
              <a:rPr lang="en-US" sz="4400" b="1" dirty="0" smtClean="0"/>
              <a:t>Japanese imperialism</a:t>
            </a:r>
            <a:endParaRPr lang="en-US" sz="4400" b="1" dirty="0"/>
          </a:p>
        </p:txBody>
      </p:sp>
      <p:pic>
        <p:nvPicPr>
          <p:cNvPr id="4098" name="Picture 2" descr="Image result for japanese imperialism in the year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743" y="3710667"/>
            <a:ext cx="5595257" cy="314733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0" y="1031967"/>
            <a:ext cx="6596741" cy="2678700"/>
          </a:xfrm>
        </p:spPr>
        <p:txBody>
          <a:bodyPr>
            <a:normAutofit/>
          </a:bodyPr>
          <a:lstStyle/>
          <a:p>
            <a:pPr marL="0" indent="0" algn="ctr">
              <a:buNone/>
            </a:pPr>
            <a:r>
              <a:rPr lang="en-US" sz="2800" dirty="0" smtClean="0">
                <a:latin typeface="Arial Narrow" panose="020B0606020202030204" pitchFamily="34" charset="0"/>
              </a:rPr>
              <a:t>Japan industrializes modeling </a:t>
            </a:r>
            <a:r>
              <a:rPr lang="en-US" sz="2800" dirty="0" err="1" smtClean="0">
                <a:latin typeface="Arial Narrow" panose="020B0606020202030204" pitchFamily="34" charset="0"/>
              </a:rPr>
              <a:t>usa</a:t>
            </a:r>
            <a:r>
              <a:rPr lang="en-US" sz="2800" dirty="0" smtClean="0">
                <a:latin typeface="Arial Narrow" panose="020B0606020202030204" pitchFamily="34" charset="0"/>
              </a:rPr>
              <a:t> education, </a:t>
            </a:r>
            <a:r>
              <a:rPr lang="en-US" sz="2800" dirty="0" err="1" smtClean="0">
                <a:latin typeface="Arial Narrow" panose="020B0606020202030204" pitchFamily="34" charset="0"/>
              </a:rPr>
              <a:t>british</a:t>
            </a:r>
            <a:r>
              <a:rPr lang="en-US" sz="2800" dirty="0" smtClean="0">
                <a:latin typeface="Arial Narrow" panose="020B0606020202030204" pitchFamily="34" charset="0"/>
              </a:rPr>
              <a:t> navy &amp; Germany government, quietly builds an economic &amp; military superpower. </a:t>
            </a:r>
          </a:p>
          <a:p>
            <a:pPr marL="0" indent="0" algn="ctr">
              <a:buNone/>
            </a:pPr>
            <a:endParaRPr lang="en-US" sz="800" dirty="0">
              <a:latin typeface="Arial Narrow" panose="020B0606020202030204" pitchFamily="34" charset="0"/>
            </a:endParaRPr>
          </a:p>
          <a:p>
            <a:pPr marL="0" indent="0" algn="ctr">
              <a:buNone/>
            </a:pPr>
            <a:r>
              <a:rPr lang="en-US" sz="2800" dirty="0" smtClean="0">
                <a:latin typeface="Arial Narrow" panose="020B0606020202030204" pitchFamily="34" charset="0"/>
              </a:rPr>
              <a:t>Japan conquers </a:t>
            </a:r>
            <a:r>
              <a:rPr lang="en-US" sz="2800" dirty="0" smtClean="0">
                <a:solidFill>
                  <a:srgbClr val="FFFF00"/>
                </a:solidFill>
                <a:latin typeface="Arial Narrow" panose="020B0606020202030204" pitchFamily="34" charset="0"/>
              </a:rPr>
              <a:t>Korea </a:t>
            </a:r>
            <a:r>
              <a:rPr lang="en-US" sz="2800" dirty="0" smtClean="0">
                <a:latin typeface="Arial Narrow" panose="020B0606020202030204" pitchFamily="34" charset="0"/>
              </a:rPr>
              <a:t>&amp; begins to move into china opposing Russian moves in </a:t>
            </a:r>
            <a:r>
              <a:rPr lang="en-US" sz="2800" dirty="0" smtClean="0">
                <a:solidFill>
                  <a:srgbClr val="FFFF00"/>
                </a:solidFill>
                <a:latin typeface="Arial Narrow" panose="020B0606020202030204" pitchFamily="34" charset="0"/>
              </a:rPr>
              <a:t>Mongolia</a:t>
            </a:r>
            <a:r>
              <a:rPr lang="en-US" sz="2800" dirty="0" smtClean="0">
                <a:latin typeface="Arial Narrow" panose="020B0606020202030204" pitchFamily="34" charset="0"/>
              </a:rPr>
              <a:t>. </a:t>
            </a:r>
            <a:endParaRPr lang="en-US" sz="2800" dirty="0">
              <a:latin typeface="Arial Narrow" panose="020B0606020202030204" pitchFamily="34" charset="0"/>
            </a:endParaRPr>
          </a:p>
        </p:txBody>
      </p:sp>
      <p:pic>
        <p:nvPicPr>
          <p:cNvPr id="4102"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9842" y="0"/>
            <a:ext cx="3002158" cy="371066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japan attacks korea 19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742" y="0"/>
            <a:ext cx="2593099" cy="3701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3701983"/>
            <a:ext cx="6596741" cy="1015663"/>
          </a:xfrm>
          <a:prstGeom prst="rect">
            <a:avLst/>
          </a:prstGeom>
          <a:noFill/>
        </p:spPr>
        <p:txBody>
          <a:bodyPr wrap="square" rtlCol="0">
            <a:spAutoFit/>
          </a:bodyPr>
          <a:lstStyle/>
          <a:p>
            <a:pPr algn="ctr"/>
            <a:endParaRPr lang="en-US" sz="2000" b="1" dirty="0" smtClean="0"/>
          </a:p>
          <a:p>
            <a:pPr algn="ctr"/>
            <a:r>
              <a:rPr lang="en-US" sz="4000" b="1" dirty="0" smtClean="0"/>
              <a:t>RUSSIAN IMPERIALISM</a:t>
            </a:r>
            <a:endParaRPr lang="en-US" sz="4000" dirty="0"/>
          </a:p>
        </p:txBody>
      </p:sp>
      <p:sp>
        <p:nvSpPr>
          <p:cNvPr id="7" name="TextBox 6"/>
          <p:cNvSpPr txBox="1"/>
          <p:nvPr/>
        </p:nvSpPr>
        <p:spPr>
          <a:xfrm>
            <a:off x="0" y="4409869"/>
            <a:ext cx="6596741" cy="2308324"/>
          </a:xfrm>
          <a:prstGeom prst="rect">
            <a:avLst/>
          </a:prstGeom>
          <a:noFill/>
        </p:spPr>
        <p:txBody>
          <a:bodyPr wrap="square" rtlCol="0">
            <a:spAutoFit/>
          </a:bodyPr>
          <a:lstStyle/>
          <a:p>
            <a:pPr algn="ctr"/>
            <a:endParaRPr lang="en-US" sz="2400" dirty="0" smtClean="0">
              <a:latin typeface="Arial Narrow" panose="020B0606020202030204" pitchFamily="34" charset="0"/>
            </a:endParaRPr>
          </a:p>
          <a:p>
            <a:pPr algn="ctr"/>
            <a:r>
              <a:rPr lang="en-US" sz="2400" dirty="0" smtClean="0">
                <a:latin typeface="Arial Narrow" panose="020B0606020202030204" pitchFamily="34" charset="0"/>
              </a:rPr>
              <a:t>Catherine the Great expands Russia in all directions by taking Poland in the East &amp; Mongolia in the South. The competition for this territory vs. Great Britain was called </a:t>
            </a:r>
            <a:r>
              <a:rPr lang="en-US" sz="2400" dirty="0" smtClean="0">
                <a:solidFill>
                  <a:srgbClr val="FFFF00"/>
                </a:solidFill>
                <a:latin typeface="Arial Narrow" panose="020B0606020202030204" pitchFamily="34" charset="0"/>
              </a:rPr>
              <a:t>The Great Game</a:t>
            </a:r>
            <a:r>
              <a:rPr lang="en-US" sz="2400" dirty="0" smtClean="0">
                <a:latin typeface="Arial Narrow" panose="020B0606020202030204" pitchFamily="34" charset="0"/>
              </a:rPr>
              <a:t>. Tensions will build w/ Japan embarrasses Russia in the </a:t>
            </a:r>
            <a:r>
              <a:rPr lang="en-US" sz="2400" dirty="0" smtClean="0">
                <a:solidFill>
                  <a:srgbClr val="FFFF00"/>
                </a:solidFill>
                <a:latin typeface="Arial Narrow" panose="020B0606020202030204" pitchFamily="34" charset="0"/>
              </a:rPr>
              <a:t>Russo-Japanese War</a:t>
            </a:r>
            <a:r>
              <a:rPr lang="en-US" sz="2400" dirty="0" smtClean="0">
                <a:latin typeface="Arial Narrow" panose="020B0606020202030204" pitchFamily="34" charset="0"/>
              </a:rPr>
              <a:t>. </a:t>
            </a:r>
            <a:endParaRPr lang="en-US" sz="2400" dirty="0">
              <a:latin typeface="Arial Narrow" panose="020B0606020202030204" pitchFamily="34" charset="0"/>
            </a:endParaRPr>
          </a:p>
        </p:txBody>
      </p:sp>
    </p:spTree>
    <p:extLst>
      <p:ext uri="{BB962C8B-B14F-4D97-AF65-F5344CB8AC3E}">
        <p14:creationId xmlns:p14="http://schemas.microsoft.com/office/powerpoint/2010/main" val="3434112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A. The need for raw materials for the facotires and increased food supplies for the growing population &amp;nbsp;in urban centers led to the growth of export economies around the worl that specialized in commercial extractin of natural resources and the production of food and industrial crops. The profits from these raw materials were used to purchase finished g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920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https://images.squarespace-cdn.com/content/v1/53b17013e4b0f83f2d8a8a4a/1501694733071-PV2V75NENJTDHTY1YJU8/ke17ZwdGBToddI8pDm48kMxxoHHgwrP91_TuUrkvbsB7gQa3H78H3Y0txjaiv_0fDoOvxcdMmMKkDsyUqMSsMWxHk725yiiHCCLfrh8O1z5QPOohDIaIeljMHgDF5CVlOqpeNLcJ80NK65_fV7S1UThe76brMHRtgDorDvXQ_FAf2iOftvqF11IxHJVB3gfUzay63a10vaIz-qeFG3FY2w/image-asset.jpeg?format=100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862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B. The rapid development of steam powered industrial production in European countries and the U.S. contributed to the increase in these regions' share of global manufacturing during the first Industrial Revolution. While Middle Eastern and Asian countries continued to produe manufactured goods, these regions' share in global manufacturing decl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67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Image result for american imperia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5812971" cy="2123658"/>
          </a:xfrm>
          <a:prstGeom prst="rect">
            <a:avLst/>
          </a:prstGeom>
          <a:noFill/>
        </p:spPr>
        <p:txBody>
          <a:bodyPr wrap="square" rtlCol="0">
            <a:spAutoFit/>
          </a:bodyPr>
          <a:lstStyle/>
          <a:p>
            <a:pPr algn="ctr"/>
            <a:r>
              <a:rPr lang="en-US" sz="6600" b="1" dirty="0" smtClean="0">
                <a:solidFill>
                  <a:srgbClr val="2620A0"/>
                </a:solidFill>
                <a:latin typeface="Bahnschrift" panose="020B0502040204020203" pitchFamily="34" charset="0"/>
              </a:rPr>
              <a:t>AMERICAN IMPERIALISM</a:t>
            </a:r>
            <a:endParaRPr lang="en-US" sz="6600" b="1" dirty="0">
              <a:solidFill>
                <a:srgbClr val="2620A0"/>
              </a:solidFill>
              <a:latin typeface="Bahnschrift" panose="020B0502040204020203" pitchFamily="34" charset="0"/>
            </a:endParaRPr>
          </a:p>
        </p:txBody>
      </p:sp>
    </p:spTree>
    <p:extLst>
      <p:ext uri="{BB962C8B-B14F-4D97-AF65-F5344CB8AC3E}">
        <p14:creationId xmlns:p14="http://schemas.microsoft.com/office/powerpoint/2010/main" val="1534071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074229" cy="1136469"/>
          </a:xfrm>
        </p:spPr>
        <p:txBody>
          <a:bodyPr>
            <a:normAutofit/>
          </a:bodyPr>
          <a:lstStyle/>
          <a:p>
            <a:pPr algn="ctr"/>
            <a:r>
              <a:rPr lang="en-US" sz="4800" b="1" dirty="0" smtClean="0"/>
              <a:t>MANIFEST DESTINY</a:t>
            </a:r>
            <a:endParaRPr lang="en-US" sz="4800" b="1" dirty="0"/>
          </a:p>
        </p:txBody>
      </p:sp>
      <p:sp>
        <p:nvSpPr>
          <p:cNvPr id="3" name="Content Placeholder 2"/>
          <p:cNvSpPr>
            <a:spLocks noGrp="1"/>
          </p:cNvSpPr>
          <p:nvPr>
            <p:ph idx="1"/>
          </p:nvPr>
        </p:nvSpPr>
        <p:spPr>
          <a:xfrm>
            <a:off x="0" y="966651"/>
            <a:ext cx="6074229" cy="4493623"/>
          </a:xfrm>
        </p:spPr>
        <p:txBody>
          <a:bodyPr>
            <a:normAutofit lnSpcReduction="10000"/>
          </a:bodyPr>
          <a:lstStyle/>
          <a:p>
            <a:pPr marL="0" indent="0" algn="ctr">
              <a:buNone/>
            </a:pPr>
            <a:r>
              <a:rPr lang="en-US" sz="2800" dirty="0" smtClean="0">
                <a:latin typeface="Arial Narrow" panose="020B0606020202030204" pitchFamily="34" charset="0"/>
              </a:rPr>
              <a:t>USA believed it had a </a:t>
            </a:r>
            <a:r>
              <a:rPr lang="en-US" sz="2800" dirty="0" smtClean="0">
                <a:solidFill>
                  <a:srgbClr val="FFFF00"/>
                </a:solidFill>
                <a:latin typeface="Arial Narrow" panose="020B0606020202030204" pitchFamily="34" charset="0"/>
              </a:rPr>
              <a:t>god given right to all the land west to the pacific ocean</a:t>
            </a:r>
            <a:r>
              <a:rPr lang="en-US" sz="2800" dirty="0" smtClean="0">
                <a:latin typeface="Arial Narrow" panose="020B0606020202030204" pitchFamily="34" charset="0"/>
              </a:rPr>
              <a:t>. Though history sees this as a positive, from native American point of view this is imperialism &amp; destructive to populations.</a:t>
            </a:r>
          </a:p>
          <a:p>
            <a:pPr marL="0" indent="0" algn="ctr">
              <a:buNone/>
            </a:pPr>
            <a:endParaRPr lang="en-US" sz="400" dirty="0">
              <a:latin typeface="Arial Narrow" panose="020B0606020202030204" pitchFamily="34" charset="0"/>
            </a:endParaRPr>
          </a:p>
          <a:p>
            <a:pPr marL="0" indent="0" algn="ctr">
              <a:buNone/>
            </a:pPr>
            <a:r>
              <a:rPr lang="en-US" sz="2800" dirty="0" smtClean="0">
                <a:latin typeface="Arial Narrow" panose="020B0606020202030204" pitchFamily="34" charset="0"/>
              </a:rPr>
              <a:t>Pre-civil war </a:t>
            </a:r>
            <a:r>
              <a:rPr lang="en-US" sz="2800" dirty="0" err="1" smtClean="0">
                <a:solidFill>
                  <a:srgbClr val="FFFF00"/>
                </a:solidFill>
                <a:latin typeface="Arial Narrow" panose="020B0606020202030204" pitchFamily="34" charset="0"/>
              </a:rPr>
              <a:t>indian</a:t>
            </a:r>
            <a:r>
              <a:rPr lang="en-US" sz="2800" dirty="0" smtClean="0">
                <a:solidFill>
                  <a:srgbClr val="FFFF00"/>
                </a:solidFill>
                <a:latin typeface="Arial Narrow" panose="020B0606020202030204" pitchFamily="34" charset="0"/>
              </a:rPr>
              <a:t> removal act </a:t>
            </a:r>
            <a:r>
              <a:rPr lang="en-US" sz="2800" dirty="0" smtClean="0">
                <a:latin typeface="Arial Narrow" panose="020B0606020202030204" pitchFamily="34" charset="0"/>
              </a:rPr>
              <a:t>ordered </a:t>
            </a:r>
            <a:r>
              <a:rPr lang="en-US" sz="2800" dirty="0" err="1" smtClean="0">
                <a:solidFill>
                  <a:srgbClr val="FFFF00"/>
                </a:solidFill>
                <a:latin typeface="Arial Narrow" panose="020B0606020202030204" pitchFamily="34" charset="0"/>
              </a:rPr>
              <a:t>cherokee</a:t>
            </a:r>
            <a:r>
              <a:rPr lang="en-US" sz="2800" dirty="0" smtClean="0">
                <a:solidFill>
                  <a:srgbClr val="FFFF00"/>
                </a:solidFill>
                <a:latin typeface="Arial Narrow" panose="020B0606020202030204" pitchFamily="34" charset="0"/>
              </a:rPr>
              <a:t> </a:t>
            </a:r>
            <a:r>
              <a:rPr lang="en-US" sz="2800" dirty="0" smtClean="0">
                <a:latin typeface="Arial Narrow" panose="020B0606020202030204" pitchFamily="34" charset="0"/>
              </a:rPr>
              <a:t>at gun point to move to ok.</a:t>
            </a:r>
          </a:p>
          <a:p>
            <a:pPr marL="0" indent="0" algn="ctr">
              <a:buNone/>
            </a:pPr>
            <a:endParaRPr lang="en-US" sz="400" dirty="0">
              <a:latin typeface="Arial Narrow" panose="020B0606020202030204" pitchFamily="34" charset="0"/>
            </a:endParaRPr>
          </a:p>
          <a:p>
            <a:pPr marL="0" indent="0" algn="ctr">
              <a:buNone/>
            </a:pPr>
            <a:r>
              <a:rPr lang="en-US" sz="2800" dirty="0" smtClean="0">
                <a:latin typeface="Arial Narrow" panose="020B0606020202030204" pitchFamily="34" charset="0"/>
              </a:rPr>
              <a:t>massacres like </a:t>
            </a:r>
            <a:r>
              <a:rPr lang="en-US" sz="2800" dirty="0" smtClean="0">
                <a:solidFill>
                  <a:srgbClr val="FFFF00"/>
                </a:solidFill>
                <a:latin typeface="Arial Narrow" panose="020B0606020202030204" pitchFamily="34" charset="0"/>
              </a:rPr>
              <a:t>wounded knee </a:t>
            </a:r>
            <a:r>
              <a:rPr lang="en-US" sz="2800" dirty="0" smtClean="0">
                <a:latin typeface="Arial Narrow" panose="020B0606020202030204" pitchFamily="34" charset="0"/>
              </a:rPr>
              <a:t>ended </a:t>
            </a:r>
            <a:r>
              <a:rPr lang="en-US" sz="2800" dirty="0" smtClean="0">
                <a:solidFill>
                  <a:srgbClr val="FFFF00"/>
                </a:solidFill>
                <a:latin typeface="Arial Narrow" panose="020B0606020202030204" pitchFamily="34" charset="0"/>
              </a:rPr>
              <a:t>Sioux </a:t>
            </a:r>
            <a:r>
              <a:rPr lang="en-US" sz="2800" dirty="0" smtClean="0">
                <a:solidFill>
                  <a:srgbClr val="FFFF00"/>
                </a:solidFill>
                <a:latin typeface="Arial Narrow" panose="020B0606020202030204" pitchFamily="34" charset="0"/>
              </a:rPr>
              <a:t>nation </a:t>
            </a:r>
            <a:r>
              <a:rPr lang="en-US" sz="2800" dirty="0" smtClean="0">
                <a:latin typeface="Arial Narrow" panose="020B0606020202030204" pitchFamily="34" charset="0"/>
              </a:rPr>
              <a:t>for their </a:t>
            </a:r>
            <a:r>
              <a:rPr lang="en-US" sz="2800" dirty="0" smtClean="0">
                <a:solidFill>
                  <a:srgbClr val="FFFF00"/>
                </a:solidFill>
                <a:latin typeface="Arial Narrow" panose="020B0606020202030204" pitchFamily="34" charset="0"/>
              </a:rPr>
              <a:t>ghost dance </a:t>
            </a:r>
            <a:r>
              <a:rPr lang="en-US" sz="2800" dirty="0" err="1" smtClean="0">
                <a:solidFill>
                  <a:srgbClr val="FFFF00"/>
                </a:solidFill>
                <a:latin typeface="Arial Narrow" panose="020B0606020202030204" pitchFamily="34" charset="0"/>
              </a:rPr>
              <a:t>revivial</a:t>
            </a:r>
            <a:r>
              <a:rPr lang="en-US" sz="2800" dirty="0" smtClean="0">
                <a:solidFill>
                  <a:srgbClr val="FFFF00"/>
                </a:solidFill>
                <a:latin typeface="Arial Narrow" panose="020B0606020202030204" pitchFamily="34" charset="0"/>
              </a:rPr>
              <a:t>.</a:t>
            </a:r>
            <a:endParaRPr lang="en-US" sz="2800" dirty="0">
              <a:solidFill>
                <a:srgbClr val="FFFF00"/>
              </a:solidFill>
              <a:latin typeface="Arial Narrow" panose="020B0606020202030204" pitchFamily="34" charset="0"/>
            </a:endParaRPr>
          </a:p>
        </p:txBody>
      </p:sp>
      <p:pic>
        <p:nvPicPr>
          <p:cNvPr id="9218" name="Picture 2" descr="Image result for INDIAN TRIBE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30" y="13063"/>
            <a:ext cx="6287588" cy="39690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8869" y="3840481"/>
            <a:ext cx="3289051" cy="301752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WOUNDED KN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229" y="3840481"/>
            <a:ext cx="2834639" cy="3017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460274"/>
            <a:ext cx="6074229" cy="1477328"/>
          </a:xfrm>
          <a:prstGeom prst="rect">
            <a:avLst/>
          </a:prstGeom>
          <a:noFill/>
        </p:spPr>
        <p:txBody>
          <a:bodyPr wrap="square" rtlCol="0">
            <a:spAutoFit/>
          </a:bodyPr>
          <a:lstStyle/>
          <a:p>
            <a:r>
              <a:rPr lang="en-US" dirty="0" smtClean="0">
                <a:latin typeface="Arial Narrow" panose="020B0606020202030204" pitchFamily="34" charset="0"/>
              </a:rPr>
              <a:t>*Not trying to be controversial here as many see this expansion as one of the greatest achievements in US History. Yet, it does fit definition of </a:t>
            </a:r>
            <a:r>
              <a:rPr lang="en-US" dirty="0" smtClean="0">
                <a:solidFill>
                  <a:srgbClr val="FFFF00"/>
                </a:solidFill>
                <a:latin typeface="Arial Narrow" panose="020B0606020202030204" pitchFamily="34" charset="0"/>
              </a:rPr>
              <a:t>Imperialism</a:t>
            </a:r>
            <a:r>
              <a:rPr lang="en-US" dirty="0" smtClean="0">
                <a:latin typeface="Arial Narrow" panose="020B0606020202030204" pitchFamily="34" charset="0"/>
              </a:rPr>
              <a:t> for a larger nation is removing weaker peoples from land it wishes to settle and inhabit. In 1893, </a:t>
            </a:r>
            <a:r>
              <a:rPr lang="en-US" dirty="0" smtClean="0">
                <a:solidFill>
                  <a:srgbClr val="FFFF00"/>
                </a:solidFill>
                <a:latin typeface="Arial Narrow" panose="020B0606020202030204" pitchFamily="34" charset="0"/>
              </a:rPr>
              <a:t>US Bureau of Census </a:t>
            </a:r>
            <a:r>
              <a:rPr lang="en-US" dirty="0" smtClean="0">
                <a:latin typeface="Arial Narrow" panose="020B0606020202030204" pitchFamily="34" charset="0"/>
              </a:rPr>
              <a:t>declared the West officially closed. Attacks did go BOTH ways. </a:t>
            </a:r>
            <a:endParaRPr lang="en-US" dirty="0">
              <a:latin typeface="Arial Narrow" panose="020B0606020202030204" pitchFamily="34" charset="0"/>
            </a:endParaRPr>
          </a:p>
        </p:txBody>
      </p:sp>
    </p:spTree>
    <p:extLst>
      <p:ext uri="{BB962C8B-B14F-4D97-AF65-F5344CB8AC3E}">
        <p14:creationId xmlns:p14="http://schemas.microsoft.com/office/powerpoint/2010/main" val="10862249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875" y="0"/>
            <a:ext cx="5404484" cy="1084217"/>
          </a:xfrm>
        </p:spPr>
        <p:txBody>
          <a:bodyPr>
            <a:noAutofit/>
          </a:bodyPr>
          <a:lstStyle/>
          <a:p>
            <a:pPr algn="ctr"/>
            <a:r>
              <a:rPr lang="en-US" sz="6600" b="1" dirty="0" smtClean="0"/>
              <a:t>HAWAII</a:t>
            </a:r>
            <a:endParaRPr lang="en-US" sz="6600" b="1" dirty="0"/>
          </a:p>
        </p:txBody>
      </p:sp>
      <p:sp>
        <p:nvSpPr>
          <p:cNvPr id="3" name="Content Placeholder 2"/>
          <p:cNvSpPr>
            <a:spLocks noGrp="1"/>
          </p:cNvSpPr>
          <p:nvPr>
            <p:ph idx="1"/>
          </p:nvPr>
        </p:nvSpPr>
        <p:spPr>
          <a:xfrm>
            <a:off x="3200399" y="969477"/>
            <a:ext cx="5394959" cy="2531369"/>
          </a:xfrm>
        </p:spPr>
        <p:txBody>
          <a:bodyPr>
            <a:normAutofit/>
          </a:bodyPr>
          <a:lstStyle/>
          <a:p>
            <a:pPr marL="0" indent="0" algn="ctr">
              <a:buNone/>
            </a:pPr>
            <a:r>
              <a:rPr lang="en-US" sz="2800" dirty="0" smtClean="0">
                <a:solidFill>
                  <a:srgbClr val="FFFF00"/>
                </a:solidFill>
                <a:latin typeface="Arial Narrow" panose="020B0606020202030204" pitchFamily="34" charset="0"/>
              </a:rPr>
              <a:t>Economic Imperialism </a:t>
            </a:r>
            <a:r>
              <a:rPr lang="en-US" sz="2800" dirty="0" smtClean="0">
                <a:latin typeface="Arial Narrow" panose="020B0606020202030204" pitchFamily="34" charset="0"/>
              </a:rPr>
              <a:t>at its finest as 75% of Hawaii was run by American business, then </a:t>
            </a:r>
            <a:r>
              <a:rPr lang="en-US" sz="2800" dirty="0" smtClean="0">
                <a:solidFill>
                  <a:srgbClr val="FFFF00"/>
                </a:solidFill>
                <a:latin typeface="Arial Narrow" panose="020B0606020202030204" pitchFamily="34" charset="0"/>
              </a:rPr>
              <a:t>Sanford b. dole </a:t>
            </a:r>
            <a:r>
              <a:rPr lang="en-US" sz="2800" dirty="0" smtClean="0">
                <a:latin typeface="Arial Narrow" panose="020B0606020202030204" pitchFamily="34" charset="0"/>
              </a:rPr>
              <a:t>overthrows </a:t>
            </a:r>
            <a:r>
              <a:rPr lang="en-US" sz="2800" dirty="0" smtClean="0">
                <a:solidFill>
                  <a:srgbClr val="FFFF00"/>
                </a:solidFill>
                <a:latin typeface="Arial Narrow" panose="020B0606020202030204" pitchFamily="34" charset="0"/>
              </a:rPr>
              <a:t>queen </a:t>
            </a:r>
            <a:r>
              <a:rPr lang="en-US" sz="2800" dirty="0" err="1" smtClean="0">
                <a:solidFill>
                  <a:srgbClr val="FFFF00"/>
                </a:solidFill>
                <a:latin typeface="Arial Narrow" panose="020B0606020202030204" pitchFamily="34" charset="0"/>
              </a:rPr>
              <a:t>liluokalani</a:t>
            </a:r>
            <a:r>
              <a:rPr lang="en-US" sz="2800" dirty="0" smtClean="0">
                <a:solidFill>
                  <a:srgbClr val="FFFF00"/>
                </a:solidFill>
                <a:latin typeface="Arial Narrow" panose="020B0606020202030204" pitchFamily="34" charset="0"/>
              </a:rPr>
              <a:t> </a:t>
            </a:r>
            <a:r>
              <a:rPr lang="en-US" sz="2800" dirty="0" smtClean="0">
                <a:latin typeface="Arial Narrow" panose="020B0606020202030204" pitchFamily="34" charset="0"/>
              </a:rPr>
              <a:t>(to benefit his own business).</a:t>
            </a:r>
            <a:endParaRPr lang="en-US" sz="2800" dirty="0">
              <a:latin typeface="Arial Narrow" panose="020B0606020202030204" pitchFamily="34" charset="0"/>
            </a:endParaRP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359" y="2429689"/>
            <a:ext cx="3596642" cy="221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1"/>
            <a:ext cx="3200400" cy="24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2400300"/>
            <a:ext cx="32004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648200"/>
            <a:ext cx="3190876"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Image result for hawaii sugar cane wallpap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5359" y="0"/>
            <a:ext cx="3596641"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hawaii volcano wallpap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5359" y="4648200"/>
            <a:ext cx="3596641" cy="22050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200399" y="3500846"/>
            <a:ext cx="5394959" cy="3477875"/>
          </a:xfrm>
          <a:prstGeom prst="rect">
            <a:avLst/>
          </a:prstGeom>
          <a:noFill/>
        </p:spPr>
        <p:txBody>
          <a:bodyPr wrap="square" rtlCol="0">
            <a:spAutoFit/>
          </a:bodyPr>
          <a:lstStyle/>
          <a:p>
            <a:endParaRPr lang="en-US" sz="2000" dirty="0" smtClean="0">
              <a:latin typeface="Arial Narrow" panose="020B0606020202030204" pitchFamily="34" charset="0"/>
            </a:endParaRPr>
          </a:p>
          <a:p>
            <a:endParaRPr lang="en-US" sz="2000" dirty="0">
              <a:latin typeface="Arial Narrow" panose="020B0606020202030204" pitchFamily="34" charset="0"/>
            </a:endParaRPr>
          </a:p>
          <a:p>
            <a:endParaRPr lang="en-US" sz="2000" dirty="0" smtClean="0">
              <a:latin typeface="Arial Narrow" panose="020B0606020202030204" pitchFamily="34" charset="0"/>
            </a:endParaRPr>
          </a:p>
          <a:p>
            <a:r>
              <a:rPr lang="en-US" sz="2000" dirty="0" smtClean="0">
                <a:latin typeface="Arial Narrow" panose="020B0606020202030204" pitchFamily="34" charset="0"/>
              </a:rPr>
              <a:t>*Dole organized a revolution group called </a:t>
            </a:r>
            <a:r>
              <a:rPr lang="en-US" sz="2000" dirty="0" smtClean="0">
                <a:solidFill>
                  <a:srgbClr val="FFFF00"/>
                </a:solidFill>
                <a:latin typeface="Arial Narrow" panose="020B0606020202030204" pitchFamily="34" charset="0"/>
              </a:rPr>
              <a:t>“Committee of Safety” </a:t>
            </a:r>
            <a:r>
              <a:rPr lang="en-US" sz="2000" dirty="0" smtClean="0">
                <a:latin typeface="Arial Narrow" panose="020B0606020202030204" pitchFamily="34" charset="0"/>
              </a:rPr>
              <a:t>&amp; took over Hawaii in a coup. Most Hawaiians did not want to be owned by USA but nonetheless it was recognized as a protectorate (different type of colony) by the USA. </a:t>
            </a:r>
            <a:r>
              <a:rPr lang="en-US" sz="2000" dirty="0" smtClean="0">
                <a:solidFill>
                  <a:srgbClr val="FFFF00"/>
                </a:solidFill>
                <a:latin typeface="Arial Narrow" panose="020B0606020202030204" pitchFamily="34" charset="0"/>
              </a:rPr>
              <a:t>President Grover Cleveland </a:t>
            </a:r>
            <a:r>
              <a:rPr lang="en-US" sz="2000" dirty="0" smtClean="0">
                <a:latin typeface="Arial Narrow" panose="020B0606020202030204" pitchFamily="34" charset="0"/>
              </a:rPr>
              <a:t>actually sent delegates to Hawaii to re-establish </a:t>
            </a:r>
            <a:r>
              <a:rPr lang="en-US" sz="2000" dirty="0" err="1" smtClean="0">
                <a:latin typeface="Arial Narrow" panose="020B0606020202030204" pitchFamily="34" charset="0"/>
              </a:rPr>
              <a:t>Liluokalani</a:t>
            </a:r>
            <a:r>
              <a:rPr lang="en-US" sz="2000" dirty="0" smtClean="0">
                <a:latin typeface="Arial Narrow" panose="020B0606020202030204" pitchFamily="34" charset="0"/>
              </a:rPr>
              <a:t> to the thrown but Dole refused to step down as Governor (1897). Later in 1959 Hawaii officially became a state.</a:t>
            </a:r>
            <a:endParaRPr lang="en-US" sz="2000" dirty="0">
              <a:latin typeface="Arial Narrow" panose="020B0606020202030204" pitchFamily="34" charset="0"/>
            </a:endParaRPr>
          </a:p>
        </p:txBody>
      </p:sp>
      <p:pic>
        <p:nvPicPr>
          <p:cNvPr id="10246" name="Picture 6" descr="Image result for hawaii flowers wallpap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875" y="3399167"/>
            <a:ext cx="5404483" cy="99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795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64291" cy="1423851"/>
          </a:xfrm>
        </p:spPr>
        <p:txBody>
          <a:bodyPr>
            <a:noAutofit/>
          </a:bodyPr>
          <a:lstStyle/>
          <a:p>
            <a:pPr algn="ctr"/>
            <a:r>
              <a:rPr lang="en-US" sz="5400" b="1" dirty="0" smtClean="0"/>
              <a:t>SPANISH-AMERICAN WAR</a:t>
            </a:r>
            <a:endParaRPr lang="en-US" sz="5400" b="1" dirty="0"/>
          </a:p>
        </p:txBody>
      </p:sp>
      <p:sp>
        <p:nvSpPr>
          <p:cNvPr id="3" name="Content Placeholder 2"/>
          <p:cNvSpPr>
            <a:spLocks noGrp="1"/>
          </p:cNvSpPr>
          <p:nvPr>
            <p:ph idx="1"/>
          </p:nvPr>
        </p:nvSpPr>
        <p:spPr>
          <a:xfrm>
            <a:off x="0" y="1201783"/>
            <a:ext cx="9264291" cy="5656217"/>
          </a:xfrm>
        </p:spPr>
        <p:txBody>
          <a:bodyPr>
            <a:normAutofit/>
          </a:bodyPr>
          <a:lstStyle/>
          <a:p>
            <a:pPr marL="0" indent="0" algn="ctr">
              <a:buNone/>
            </a:pPr>
            <a:r>
              <a:rPr lang="en-US" sz="2800" dirty="0">
                <a:latin typeface="Arial Narrow" panose="020B0606020202030204" pitchFamily="34" charset="0"/>
              </a:rPr>
              <a:t>Fictional newspaper stories were </a:t>
            </a:r>
            <a:r>
              <a:rPr lang="en-US" sz="2800" dirty="0" smtClean="0">
                <a:latin typeface="Arial Narrow" panose="020B0606020202030204" pitchFamily="34" charset="0"/>
              </a:rPr>
              <a:t>published </a:t>
            </a:r>
            <a:r>
              <a:rPr lang="en-US" sz="2800" dirty="0">
                <a:latin typeface="Arial Narrow" panose="020B0606020202030204" pitchFamily="34" charset="0"/>
              </a:rPr>
              <a:t>about Spain’s </a:t>
            </a:r>
            <a:r>
              <a:rPr lang="en-US" sz="2800" dirty="0" smtClean="0">
                <a:latin typeface="Arial Narrow" panose="020B0606020202030204" pitchFamily="34" charset="0"/>
              </a:rPr>
              <a:t>awful treatment </a:t>
            </a:r>
            <a:r>
              <a:rPr lang="en-US" sz="2800" dirty="0">
                <a:latin typeface="Arial Narrow" panose="020B0606020202030204" pitchFamily="34" charset="0"/>
              </a:rPr>
              <a:t>of their </a:t>
            </a:r>
            <a:r>
              <a:rPr lang="en-US" sz="2800" dirty="0" smtClean="0">
                <a:latin typeface="Arial Narrow" panose="020B0606020202030204" pitchFamily="34" charset="0"/>
              </a:rPr>
              <a:t>colony </a:t>
            </a:r>
            <a:r>
              <a:rPr lang="en-US" sz="2800" dirty="0" smtClean="0">
                <a:solidFill>
                  <a:srgbClr val="FFFF00"/>
                </a:solidFill>
                <a:latin typeface="Arial Narrow" panose="020B0606020202030204" pitchFamily="34" charset="0"/>
              </a:rPr>
              <a:t>Cuba</a:t>
            </a:r>
            <a:r>
              <a:rPr lang="en-US" sz="2800" dirty="0" smtClean="0">
                <a:latin typeface="Arial Narrow" panose="020B0606020202030204" pitchFamily="34" charset="0"/>
              </a:rPr>
              <a:t> (not true). President sends ship to check it out, when </a:t>
            </a:r>
            <a:r>
              <a:rPr lang="en-US" sz="2800" dirty="0">
                <a:latin typeface="Arial Narrow" panose="020B0606020202030204" pitchFamily="34" charset="0"/>
              </a:rPr>
              <a:t>the </a:t>
            </a:r>
            <a:r>
              <a:rPr lang="en-US" sz="2800" dirty="0">
                <a:solidFill>
                  <a:srgbClr val="FFFF00"/>
                </a:solidFill>
                <a:latin typeface="Arial Narrow" panose="020B0606020202030204" pitchFamily="34" charset="0"/>
              </a:rPr>
              <a:t>USS Maine </a:t>
            </a:r>
            <a:r>
              <a:rPr lang="en-US" sz="2800" dirty="0">
                <a:latin typeface="Arial Narrow" panose="020B0606020202030204" pitchFamily="34" charset="0"/>
              </a:rPr>
              <a:t>blows up, USA blames </a:t>
            </a:r>
            <a:r>
              <a:rPr lang="en-US" sz="2800" dirty="0">
                <a:solidFill>
                  <a:srgbClr val="FFFF00"/>
                </a:solidFill>
                <a:latin typeface="Arial Narrow" panose="020B0606020202030204" pitchFamily="34" charset="0"/>
              </a:rPr>
              <a:t>Spain.</a:t>
            </a:r>
          </a:p>
          <a:p>
            <a:pPr marL="0" indent="0" algn="ctr">
              <a:buNone/>
            </a:pPr>
            <a:endParaRPr lang="en-US" sz="900" dirty="0">
              <a:latin typeface="Arial Narrow" panose="020B0606020202030204" pitchFamily="34" charset="0"/>
            </a:endParaRPr>
          </a:p>
          <a:p>
            <a:pPr marL="0" indent="0" algn="ctr">
              <a:buNone/>
            </a:pPr>
            <a:r>
              <a:rPr lang="en-US" sz="2800" dirty="0">
                <a:latin typeface="Arial Narrow" panose="020B0606020202030204" pitchFamily="34" charset="0"/>
              </a:rPr>
              <a:t>USA gives Spain an </a:t>
            </a:r>
            <a:r>
              <a:rPr lang="en-US" sz="2800" dirty="0">
                <a:solidFill>
                  <a:srgbClr val="FFFF00"/>
                </a:solidFill>
                <a:latin typeface="Arial Narrow" panose="020B0606020202030204" pitchFamily="34" charset="0"/>
              </a:rPr>
              <a:t>ultimatum</a:t>
            </a:r>
            <a:r>
              <a:rPr lang="en-US" sz="2800" dirty="0">
                <a:latin typeface="Arial Narrow" panose="020B0606020202030204" pitchFamily="34" charset="0"/>
              </a:rPr>
              <a:t> which S</a:t>
            </a:r>
            <a:r>
              <a:rPr lang="en-US" sz="2800" dirty="0" smtClean="0">
                <a:latin typeface="Arial Narrow" panose="020B0606020202030204" pitchFamily="34" charset="0"/>
              </a:rPr>
              <a:t>pain </a:t>
            </a:r>
            <a:r>
              <a:rPr lang="en-US" sz="2800" dirty="0">
                <a:latin typeface="Arial Narrow" panose="020B0606020202030204" pitchFamily="34" charset="0"/>
              </a:rPr>
              <a:t>actually </a:t>
            </a:r>
            <a:r>
              <a:rPr lang="en-US" sz="2800" dirty="0" smtClean="0">
                <a:latin typeface="Arial Narrow" panose="020B0606020202030204" pitchFamily="34" charset="0"/>
              </a:rPr>
              <a:t>tries </a:t>
            </a:r>
            <a:r>
              <a:rPr lang="en-US" sz="2800" dirty="0">
                <a:latin typeface="Arial Narrow" panose="020B0606020202030204" pitchFamily="34" charset="0"/>
              </a:rPr>
              <a:t>to complete, but USA invades </a:t>
            </a:r>
            <a:r>
              <a:rPr lang="en-US" sz="2800" dirty="0" smtClean="0">
                <a:latin typeface="Arial Narrow" panose="020B0606020202030204" pitchFamily="34" charset="0"/>
              </a:rPr>
              <a:t>anyway (beats </a:t>
            </a:r>
            <a:r>
              <a:rPr lang="en-US" sz="2800" dirty="0">
                <a:latin typeface="Arial Narrow" panose="020B0606020202030204" pitchFamily="34" charset="0"/>
              </a:rPr>
              <a:t>S</a:t>
            </a:r>
            <a:r>
              <a:rPr lang="en-US" sz="2800" dirty="0" smtClean="0">
                <a:latin typeface="Arial Narrow" panose="020B0606020202030204" pitchFamily="34" charset="0"/>
              </a:rPr>
              <a:t>pain </a:t>
            </a:r>
            <a:r>
              <a:rPr lang="en-US" sz="2800" dirty="0">
                <a:latin typeface="Arial Narrow" panose="020B0606020202030204" pitchFamily="34" charset="0"/>
              </a:rPr>
              <a:t>in only 100 </a:t>
            </a:r>
            <a:r>
              <a:rPr lang="en-US" sz="2800" dirty="0" smtClean="0">
                <a:latin typeface="Arial Narrow" panose="020B0606020202030204" pitchFamily="34" charset="0"/>
              </a:rPr>
              <a:t>days).</a:t>
            </a:r>
            <a:endParaRPr lang="en-US" sz="2800" dirty="0">
              <a:latin typeface="Arial Narrow" panose="020B0606020202030204" pitchFamily="34" charset="0"/>
            </a:endParaRPr>
          </a:p>
          <a:p>
            <a:pPr marL="0" indent="0" algn="ctr">
              <a:buNone/>
            </a:pPr>
            <a:endParaRPr lang="en-US" sz="800" dirty="0">
              <a:latin typeface="Arial Narrow" panose="020B0606020202030204" pitchFamily="34" charset="0"/>
            </a:endParaRPr>
          </a:p>
          <a:p>
            <a:pPr marL="0" indent="0" algn="ctr">
              <a:buNone/>
            </a:pPr>
            <a:r>
              <a:rPr lang="en-US" sz="2800" dirty="0">
                <a:latin typeface="Arial Narrow" panose="020B0606020202030204" pitchFamily="34" charset="0"/>
              </a:rPr>
              <a:t>Future President </a:t>
            </a:r>
            <a:r>
              <a:rPr lang="en-US" sz="2800" dirty="0">
                <a:solidFill>
                  <a:srgbClr val="FFFF00"/>
                </a:solidFill>
                <a:latin typeface="Arial Narrow" panose="020B0606020202030204" pitchFamily="34" charset="0"/>
              </a:rPr>
              <a:t>Teddy Roosevelt </a:t>
            </a:r>
            <a:r>
              <a:rPr lang="en-US" sz="2800" dirty="0">
                <a:latin typeface="Arial Narrow" panose="020B0606020202030204" pitchFamily="34" charset="0"/>
              </a:rPr>
              <a:t>becomes famous for his attack on </a:t>
            </a:r>
            <a:r>
              <a:rPr lang="en-US" sz="2800" dirty="0">
                <a:solidFill>
                  <a:srgbClr val="FFFF00"/>
                </a:solidFill>
                <a:latin typeface="Arial Narrow" panose="020B0606020202030204" pitchFamily="34" charset="0"/>
              </a:rPr>
              <a:t>San Juan Hill</a:t>
            </a:r>
            <a:r>
              <a:rPr lang="en-US" sz="2800" dirty="0">
                <a:latin typeface="Arial Narrow" panose="020B0606020202030204" pitchFamily="34" charset="0"/>
              </a:rPr>
              <a:t>, </a:t>
            </a:r>
            <a:r>
              <a:rPr lang="en-US" sz="2800" dirty="0" smtClean="0">
                <a:latin typeface="Arial Narrow" panose="020B0606020202030204" pitchFamily="34" charset="0"/>
              </a:rPr>
              <a:t>with his </a:t>
            </a:r>
            <a:r>
              <a:rPr lang="en-US" sz="2800" dirty="0">
                <a:solidFill>
                  <a:srgbClr val="FFFF00"/>
                </a:solidFill>
                <a:latin typeface="Arial Narrow" panose="020B0606020202030204" pitchFamily="34" charset="0"/>
              </a:rPr>
              <a:t>R</a:t>
            </a:r>
            <a:r>
              <a:rPr lang="en-US" sz="2800" dirty="0" smtClean="0">
                <a:solidFill>
                  <a:srgbClr val="FFFF00"/>
                </a:solidFill>
                <a:latin typeface="Arial Narrow" panose="020B0606020202030204" pitchFamily="34" charset="0"/>
              </a:rPr>
              <a:t>ough </a:t>
            </a:r>
            <a:r>
              <a:rPr lang="en-US" sz="2800" dirty="0">
                <a:solidFill>
                  <a:srgbClr val="FFFF00"/>
                </a:solidFill>
                <a:latin typeface="Arial Narrow" panose="020B0606020202030204" pitchFamily="34" charset="0"/>
              </a:rPr>
              <a:t>R</a:t>
            </a:r>
            <a:r>
              <a:rPr lang="en-US" sz="2800" dirty="0" smtClean="0">
                <a:solidFill>
                  <a:srgbClr val="FFFF00"/>
                </a:solidFill>
                <a:latin typeface="Arial Narrow" panose="020B0606020202030204" pitchFamily="34" charset="0"/>
              </a:rPr>
              <a:t>iders </a:t>
            </a:r>
            <a:r>
              <a:rPr lang="en-US" sz="2800" dirty="0" smtClean="0">
                <a:latin typeface="Arial Narrow" panose="020B0606020202030204" pitchFamily="34" charset="0"/>
              </a:rPr>
              <a:t>soldiers.</a:t>
            </a:r>
            <a:endParaRPr lang="en-US" sz="2800" dirty="0">
              <a:latin typeface="Arial Narrow" panose="020B0606020202030204" pitchFamily="34" charset="0"/>
            </a:endParaRPr>
          </a:p>
          <a:p>
            <a:pPr marL="0" indent="0" algn="ctr">
              <a:buNone/>
            </a:pPr>
            <a:endParaRPr lang="en-US" sz="800" dirty="0">
              <a:latin typeface="Arial Narrow" panose="020B0606020202030204" pitchFamily="34" charset="0"/>
            </a:endParaRPr>
          </a:p>
          <a:p>
            <a:pPr marL="0" indent="0" algn="ctr">
              <a:buNone/>
            </a:pPr>
            <a:r>
              <a:rPr lang="en-US" sz="2800" dirty="0">
                <a:latin typeface="Arial Narrow" panose="020B0606020202030204" pitchFamily="34" charset="0"/>
              </a:rPr>
              <a:t>USA </a:t>
            </a:r>
            <a:r>
              <a:rPr lang="en-US" sz="2800" dirty="0" smtClean="0">
                <a:latin typeface="Arial Narrow" panose="020B0606020202030204" pitchFamily="34" charset="0"/>
              </a:rPr>
              <a:t>claims Spanish colonies </a:t>
            </a:r>
            <a:r>
              <a:rPr lang="en-US" sz="2800" dirty="0">
                <a:solidFill>
                  <a:srgbClr val="FFFF00"/>
                </a:solidFill>
                <a:latin typeface="Arial Narrow" panose="020B0606020202030204" pitchFamily="34" charset="0"/>
              </a:rPr>
              <a:t>Cuba, Puerto Rico &amp; the Philippines </a:t>
            </a:r>
            <a:r>
              <a:rPr lang="en-US" sz="2800" dirty="0">
                <a:latin typeface="Arial Narrow" panose="020B0606020202030204" pitchFamily="34" charset="0"/>
              </a:rPr>
              <a:t>(USA has to fight </a:t>
            </a:r>
            <a:r>
              <a:rPr lang="en-US" sz="2800" dirty="0">
                <a:solidFill>
                  <a:srgbClr val="FFFF00"/>
                </a:solidFill>
                <a:latin typeface="Arial Narrow" panose="020B0606020202030204" pitchFamily="34" charset="0"/>
              </a:rPr>
              <a:t>Bolo Wars </a:t>
            </a:r>
            <a:r>
              <a:rPr lang="en-US" sz="2800" dirty="0">
                <a:latin typeface="Arial Narrow" panose="020B0606020202030204" pitchFamily="34" charset="0"/>
              </a:rPr>
              <a:t>to put down F</a:t>
            </a:r>
            <a:r>
              <a:rPr lang="en-US" sz="2800" dirty="0" smtClean="0">
                <a:latin typeface="Arial Narrow" panose="020B0606020202030204" pitchFamily="34" charset="0"/>
              </a:rPr>
              <a:t>ilipino Uprising</a:t>
            </a:r>
            <a:r>
              <a:rPr lang="en-US" sz="2800" dirty="0">
                <a:latin typeface="Arial Narrow" panose="020B0606020202030204" pitchFamily="34" charset="0"/>
              </a:rPr>
              <a:t>).</a:t>
            </a: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291" y="0"/>
            <a:ext cx="2927709"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4291" y="4062412"/>
            <a:ext cx="2927709" cy="279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43431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399" y="0"/>
            <a:ext cx="3040063" cy="3667124"/>
          </a:xfrm>
        </p:spPr>
        <p:txBody>
          <a:bodyPr>
            <a:normAutofit/>
          </a:bodyPr>
          <a:lstStyle/>
          <a:p>
            <a:pPr algn="ctr"/>
            <a:r>
              <a:rPr lang="en-US" sz="2400" b="1" dirty="0" smtClean="0">
                <a:solidFill>
                  <a:srgbClr val="FFFF00"/>
                </a:solidFill>
                <a:latin typeface="Bahnschrift" panose="020B0502040204020203" pitchFamily="34" charset="0"/>
              </a:rPr>
              <a:t>ROOSEVELT COROLLARY </a:t>
            </a:r>
            <a:r>
              <a:rPr lang="en-US" sz="2400" dirty="0" smtClean="0">
                <a:latin typeface="Bahnschrift" panose="020B0502040204020203" pitchFamily="34" charset="0"/>
              </a:rPr>
              <a:t>is the “official” </a:t>
            </a:r>
            <a:r>
              <a:rPr lang="en-US" sz="2400" dirty="0" err="1" smtClean="0">
                <a:latin typeface="Bahnschrift" panose="020B0502040204020203" pitchFamily="34" charset="0"/>
              </a:rPr>
              <a:t>usa</a:t>
            </a:r>
            <a:r>
              <a:rPr lang="en-US" sz="2400" dirty="0" smtClean="0">
                <a:latin typeface="Bahnschrift" panose="020B0502040204020203" pitchFamily="34" charset="0"/>
              </a:rPr>
              <a:t> document giving </a:t>
            </a:r>
            <a:r>
              <a:rPr lang="en-US" sz="2400" dirty="0" err="1" smtClean="0">
                <a:latin typeface="Bahnschrift" panose="020B0502040204020203" pitchFamily="34" charset="0"/>
              </a:rPr>
              <a:t>usa</a:t>
            </a:r>
            <a:r>
              <a:rPr lang="en-US" sz="2400" dirty="0" smtClean="0">
                <a:latin typeface="Bahnschrift" panose="020B0502040204020203" pitchFamily="34" charset="0"/>
              </a:rPr>
              <a:t> the right to intervene in central &amp; south America.</a:t>
            </a:r>
            <a:endParaRPr lang="en-US" sz="2400" dirty="0">
              <a:latin typeface="Bahnschrift" panose="020B0502040204020203" pitchFamily="34" charset="0"/>
            </a:endParaRPr>
          </a:p>
        </p:txBody>
      </p:sp>
      <p:sp>
        <p:nvSpPr>
          <p:cNvPr id="3" name="Content Placeholder 2"/>
          <p:cNvSpPr>
            <a:spLocks noGrp="1"/>
          </p:cNvSpPr>
          <p:nvPr>
            <p:ph idx="1"/>
          </p:nvPr>
        </p:nvSpPr>
        <p:spPr>
          <a:xfrm>
            <a:off x="3581399" y="3743324"/>
            <a:ext cx="8602662" cy="2357030"/>
          </a:xfrm>
        </p:spPr>
        <p:txBody>
          <a:bodyPr/>
          <a:lstStyle/>
          <a:p>
            <a:pPr marL="0" indent="0" algn="ctr">
              <a:buNone/>
            </a:pPr>
            <a:r>
              <a:rPr lang="en-US" sz="2800" dirty="0">
                <a:latin typeface="Franklin Gothic Medium Cond" pitchFamily="34" charset="0"/>
              </a:rPr>
              <a:t>After </a:t>
            </a:r>
            <a:r>
              <a:rPr lang="en-US" sz="2800" dirty="0">
                <a:solidFill>
                  <a:srgbClr val="FFFF00"/>
                </a:solidFill>
                <a:latin typeface="Franklin Gothic Medium Cond" pitchFamily="34" charset="0"/>
              </a:rPr>
              <a:t>Colombia</a:t>
            </a:r>
            <a:r>
              <a:rPr lang="en-US" sz="2800" dirty="0">
                <a:latin typeface="Franklin Gothic Medium Cond" pitchFamily="34" charset="0"/>
              </a:rPr>
              <a:t> refused to sell USA land for a canal, US Navy helps Panamanians (those living in N part of Columbia) to break away &amp; form new country. Then, Panama sells </a:t>
            </a:r>
            <a:r>
              <a:rPr lang="en-US" sz="2800" dirty="0" err="1" smtClean="0">
                <a:solidFill>
                  <a:srgbClr val="FFFF00"/>
                </a:solidFill>
                <a:latin typeface="Franklin Gothic Medium Cond" pitchFamily="34" charset="0"/>
              </a:rPr>
              <a:t>usa</a:t>
            </a:r>
            <a:r>
              <a:rPr lang="en-US" sz="2800" dirty="0" smtClean="0">
                <a:solidFill>
                  <a:srgbClr val="FFFF00"/>
                </a:solidFill>
                <a:latin typeface="Franklin Gothic Medium Cond" pitchFamily="34" charset="0"/>
              </a:rPr>
              <a:t> </a:t>
            </a:r>
            <a:r>
              <a:rPr lang="en-US" sz="2800" dirty="0" smtClean="0">
                <a:latin typeface="Franklin Gothic Medium Cond" pitchFamily="34" charset="0"/>
              </a:rPr>
              <a:t>the </a:t>
            </a:r>
            <a:r>
              <a:rPr lang="en-US" sz="2800" dirty="0">
                <a:latin typeface="Franklin Gothic Medium Cond" pitchFamily="34" charset="0"/>
              </a:rPr>
              <a:t>property to make </a:t>
            </a:r>
            <a:r>
              <a:rPr lang="en-US" sz="2800" dirty="0">
                <a:solidFill>
                  <a:srgbClr val="FFFF00"/>
                </a:solidFill>
                <a:latin typeface="Franklin Gothic Medium Cond" pitchFamily="34" charset="0"/>
              </a:rPr>
              <a:t>Panama Canal</a:t>
            </a:r>
            <a:r>
              <a:rPr lang="en-US" sz="2800" dirty="0">
                <a:latin typeface="Franklin Gothic Medium Cond" pitchFamily="34" charset="0"/>
              </a:rPr>
              <a:t>. About 6K workers died building it, cost in modern dollars is </a:t>
            </a:r>
            <a:r>
              <a:rPr lang="en-US" sz="2800" dirty="0" smtClean="0">
                <a:latin typeface="Franklin Gothic Medium Cond" pitchFamily="34" charset="0"/>
              </a:rPr>
              <a:t>over </a:t>
            </a:r>
            <a:r>
              <a:rPr lang="en-US" sz="2800" dirty="0">
                <a:latin typeface="Franklin Gothic Medium Cond" pitchFamily="34" charset="0"/>
              </a:rPr>
              <a:t>$</a:t>
            </a:r>
            <a:r>
              <a:rPr lang="en-US" sz="2800" dirty="0" smtClean="0">
                <a:latin typeface="Franklin Gothic Medium Cond" pitchFamily="34" charset="0"/>
              </a:rPr>
              <a:t>15B.</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3124200"/>
            <a:ext cx="357663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4925"/>
            <a:ext cx="3581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224" y="0"/>
            <a:ext cx="3652838"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462" y="-3333"/>
            <a:ext cx="1909762"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3333"/>
            <a:ext cx="3581399" cy="1138773"/>
          </a:xfrm>
          <a:prstGeom prst="rect">
            <a:avLst/>
          </a:prstGeom>
          <a:noFill/>
        </p:spPr>
        <p:txBody>
          <a:bodyPr wrap="square" rtlCol="0">
            <a:spAutoFit/>
          </a:bodyPr>
          <a:lstStyle/>
          <a:p>
            <a:pPr algn="ctr"/>
            <a:endParaRPr lang="en-US" sz="1400" b="1" dirty="0" smtClean="0"/>
          </a:p>
          <a:p>
            <a:pPr algn="ctr"/>
            <a:r>
              <a:rPr lang="en-US" sz="5400" b="1" dirty="0" smtClean="0"/>
              <a:t>PANAMA</a:t>
            </a:r>
            <a:endParaRPr lang="en-US" sz="5400" b="1" dirty="0"/>
          </a:p>
        </p:txBody>
      </p:sp>
      <p:sp>
        <p:nvSpPr>
          <p:cNvPr id="9" name="TextBox 8"/>
          <p:cNvSpPr txBox="1"/>
          <p:nvPr/>
        </p:nvSpPr>
        <p:spPr>
          <a:xfrm>
            <a:off x="3581399" y="5995851"/>
            <a:ext cx="8602662" cy="954107"/>
          </a:xfrm>
          <a:prstGeom prst="rect">
            <a:avLst/>
          </a:prstGeom>
          <a:noFill/>
        </p:spPr>
        <p:txBody>
          <a:bodyPr wrap="square" rtlCol="0">
            <a:spAutoFit/>
          </a:bodyPr>
          <a:lstStyle/>
          <a:p>
            <a:r>
              <a:rPr lang="en-US" sz="2000" dirty="0" smtClean="0">
                <a:latin typeface="Arial Narrow" panose="020B0606020202030204" pitchFamily="34" charset="0"/>
              </a:rPr>
              <a:t>*</a:t>
            </a:r>
            <a:r>
              <a:rPr lang="en-US" dirty="0" smtClean="0">
                <a:latin typeface="Arial Narrow" panose="020B0606020202030204" pitchFamily="34" charset="0"/>
              </a:rPr>
              <a:t>So did USA start a civil war in Colombia so that the portion that broke off would allow USA to build a canal? Is it in USA’s best interest for defense to have a canal so ships do not have to go around the tip of South America to defend the opposite coast?</a:t>
            </a:r>
            <a:endParaRPr lang="en-US" dirty="0">
              <a:latin typeface="Arial Narrow" panose="020B0606020202030204" pitchFamily="34" charset="0"/>
            </a:endParaRPr>
          </a:p>
        </p:txBody>
      </p:sp>
    </p:spTree>
    <p:extLst>
      <p:ext uri="{BB962C8B-B14F-4D97-AF65-F5344CB8AC3E}">
        <p14:creationId xmlns:p14="http://schemas.microsoft.com/office/powerpoint/2010/main" val="28720912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0"/>
            <a:ext cx="12192000" cy="6001643"/>
          </a:xfrm>
          <a:prstGeom prst="rect">
            <a:avLst/>
          </a:prstGeom>
          <a:noFill/>
        </p:spPr>
        <p:txBody>
          <a:bodyPr wrap="square" rtlCol="0">
            <a:spAutoFit/>
          </a:bodyPr>
          <a:lstStyle/>
          <a:p>
            <a:pPr algn="ctr"/>
            <a:endParaRPr lang="en-US" sz="7200" b="1" dirty="0" smtClean="0">
              <a:solidFill>
                <a:srgbClr val="FFC000"/>
              </a:solidFill>
            </a:endParaRPr>
          </a:p>
          <a:p>
            <a:pPr algn="ctr"/>
            <a:endParaRPr lang="en-US" sz="7200" b="1" dirty="0">
              <a:solidFill>
                <a:srgbClr val="FFC000"/>
              </a:solidFill>
            </a:endParaRPr>
          </a:p>
          <a:p>
            <a:pPr algn="ctr"/>
            <a:endParaRPr lang="en-US" sz="7200" b="1" dirty="0" smtClean="0">
              <a:solidFill>
                <a:srgbClr val="FFC000"/>
              </a:solidFill>
            </a:endParaRPr>
          </a:p>
          <a:p>
            <a:pPr algn="ctr"/>
            <a:endParaRPr lang="en-US" sz="7200" b="1" dirty="0">
              <a:solidFill>
                <a:srgbClr val="FFC000"/>
              </a:solidFill>
            </a:endParaRPr>
          </a:p>
          <a:p>
            <a:pPr algn="ctr"/>
            <a:r>
              <a:rPr lang="en-US" sz="9600" b="1" dirty="0" smtClean="0">
                <a:solidFill>
                  <a:srgbClr val="FFC000"/>
                </a:solidFill>
              </a:rPr>
              <a:t>WORLD WAR I</a:t>
            </a:r>
            <a:endParaRPr lang="en-US" sz="9600" b="1" dirty="0">
              <a:solidFill>
                <a:srgbClr val="FFC000"/>
              </a:solidFill>
            </a:endParaRPr>
          </a:p>
        </p:txBody>
      </p:sp>
    </p:spTree>
    <p:extLst>
      <p:ext uri="{BB962C8B-B14F-4D97-AF65-F5344CB8AC3E}">
        <p14:creationId xmlns:p14="http://schemas.microsoft.com/office/powerpoint/2010/main" val="2161538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640" y="0"/>
            <a:ext cx="7071359" cy="888275"/>
          </a:xfrm>
        </p:spPr>
        <p:txBody>
          <a:bodyPr>
            <a:normAutofit fontScale="90000"/>
          </a:bodyPr>
          <a:lstStyle/>
          <a:p>
            <a:pPr algn="ctr"/>
            <a:r>
              <a:rPr lang="en-US" sz="5400" b="1" dirty="0" smtClean="0"/>
              <a:t>Imperialism reasons</a:t>
            </a:r>
            <a:endParaRPr lang="en-US" sz="5400" b="1" dirty="0"/>
          </a:p>
        </p:txBody>
      </p:sp>
      <p:sp>
        <p:nvSpPr>
          <p:cNvPr id="3" name="Content Placeholder 2"/>
          <p:cNvSpPr>
            <a:spLocks noGrp="1"/>
          </p:cNvSpPr>
          <p:nvPr>
            <p:ph idx="1"/>
          </p:nvPr>
        </p:nvSpPr>
        <p:spPr>
          <a:xfrm>
            <a:off x="5120640" y="888275"/>
            <a:ext cx="7071359" cy="4820194"/>
          </a:xfrm>
        </p:spPr>
        <p:txBody>
          <a:bodyPr>
            <a:normAutofit fontScale="92500"/>
          </a:bodyPr>
          <a:lstStyle/>
          <a:p>
            <a:pPr marL="0" indent="0">
              <a:buNone/>
            </a:pPr>
            <a:r>
              <a:rPr lang="en-US" sz="2600" b="1" dirty="0">
                <a:solidFill>
                  <a:srgbClr val="FFFF00"/>
                </a:solidFill>
              </a:rPr>
              <a:t>ECONOMIC</a:t>
            </a:r>
            <a:r>
              <a:rPr lang="en-US" sz="2600" dirty="0"/>
              <a:t>: European Countries wanted to dominate new lands for their natural resources.</a:t>
            </a:r>
          </a:p>
          <a:p>
            <a:pPr marL="0" indent="0">
              <a:buNone/>
            </a:pPr>
            <a:endParaRPr lang="en-US" sz="1200" dirty="0"/>
          </a:p>
          <a:p>
            <a:pPr marL="0" indent="0">
              <a:buNone/>
            </a:pPr>
            <a:r>
              <a:rPr lang="en-US" sz="2600" b="1" dirty="0">
                <a:solidFill>
                  <a:srgbClr val="FFFF00"/>
                </a:solidFill>
              </a:rPr>
              <a:t>SOCIAL DARWINISM</a:t>
            </a:r>
            <a:r>
              <a:rPr lang="en-US" sz="2600" dirty="0"/>
              <a:t>: “Survival of the Fittest” </a:t>
            </a:r>
            <a:r>
              <a:rPr lang="en-US" sz="2600" i="1" dirty="0" smtClean="0"/>
              <a:t>claimed</a:t>
            </a:r>
            <a:r>
              <a:rPr lang="en-US" sz="2600" dirty="0" smtClean="0"/>
              <a:t> </a:t>
            </a:r>
            <a:r>
              <a:rPr lang="en-US" sz="2600" dirty="0"/>
              <a:t>certain races were </a:t>
            </a:r>
            <a:r>
              <a:rPr lang="en-US" sz="2600" dirty="0" smtClean="0"/>
              <a:t>superior to </a:t>
            </a:r>
            <a:r>
              <a:rPr lang="en-US" sz="2600" dirty="0"/>
              <a:t>others.</a:t>
            </a:r>
          </a:p>
          <a:p>
            <a:pPr marL="0" indent="0">
              <a:buNone/>
            </a:pPr>
            <a:endParaRPr lang="en-US" sz="1200" dirty="0"/>
          </a:p>
          <a:p>
            <a:pPr marL="0" indent="0">
              <a:buNone/>
            </a:pPr>
            <a:r>
              <a:rPr lang="en-US" sz="2800" b="1" dirty="0">
                <a:solidFill>
                  <a:srgbClr val="FFFF00"/>
                </a:solidFill>
              </a:rPr>
              <a:t>“WHITE MAN’S BURDEN”: </a:t>
            </a:r>
            <a:r>
              <a:rPr lang="en-US" sz="2800" dirty="0"/>
              <a:t>It is white society’s responsibility to help other inferior cultures.</a:t>
            </a:r>
          </a:p>
          <a:p>
            <a:pPr marL="0" indent="0">
              <a:buNone/>
            </a:pPr>
            <a:endParaRPr lang="en-US" sz="1200" dirty="0"/>
          </a:p>
          <a:p>
            <a:pPr marL="0" indent="0">
              <a:buNone/>
            </a:pPr>
            <a:r>
              <a:rPr lang="en-US" sz="2800" b="1" dirty="0">
                <a:solidFill>
                  <a:srgbClr val="FFFF00"/>
                </a:solidFill>
              </a:rPr>
              <a:t>MISSIONARIES</a:t>
            </a:r>
            <a:r>
              <a:rPr lang="en-US" sz="2800" dirty="0"/>
              <a:t>: Need to spread Christianity, the people of this belief were most sincere.</a:t>
            </a:r>
          </a:p>
          <a:p>
            <a:pPr marL="0" indent="0">
              <a:buNone/>
            </a:pPr>
            <a:endParaRPr lang="en-US" dirty="0"/>
          </a:p>
        </p:txBody>
      </p:sp>
      <p:pic>
        <p:nvPicPr>
          <p:cNvPr id="4" name="Picture 2" descr="Image result for darth va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12064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20640" y="5394960"/>
            <a:ext cx="7071360" cy="1323439"/>
          </a:xfrm>
          <a:prstGeom prst="rect">
            <a:avLst/>
          </a:prstGeom>
          <a:noFill/>
        </p:spPr>
        <p:txBody>
          <a:bodyPr wrap="square" rtlCol="0">
            <a:spAutoFit/>
          </a:bodyPr>
          <a:lstStyle/>
          <a:p>
            <a:r>
              <a:rPr lang="en-US" sz="2000" dirty="0" smtClean="0">
                <a:latin typeface="Arial Narrow" panose="020B0606020202030204" pitchFamily="34" charset="0"/>
              </a:rPr>
              <a:t>*Odd Time. Regardless of “help” or “hurt,” Europeans (and Japan) used their industrial age advantage to clobber other countries. Science backed it as </a:t>
            </a:r>
            <a:r>
              <a:rPr lang="en-US" sz="2000" dirty="0" smtClean="0">
                <a:solidFill>
                  <a:srgbClr val="FFFF00"/>
                </a:solidFill>
                <a:latin typeface="Arial Narrow" panose="020B0606020202030204" pitchFamily="34" charset="0"/>
              </a:rPr>
              <a:t>phrenologists </a:t>
            </a:r>
            <a:r>
              <a:rPr lang="en-US" sz="2000" dirty="0" smtClean="0">
                <a:latin typeface="Arial Narrow" panose="020B0606020202030204" pitchFamily="34" charset="0"/>
              </a:rPr>
              <a:t>studied skull sizes to prove </a:t>
            </a:r>
            <a:r>
              <a:rPr lang="en-US" sz="2000" dirty="0" smtClean="0">
                <a:solidFill>
                  <a:srgbClr val="FFFF00"/>
                </a:solidFill>
                <a:latin typeface="Arial Narrow" panose="020B0606020202030204" pitchFamily="34" charset="0"/>
              </a:rPr>
              <a:t>“mental feebleness” </a:t>
            </a:r>
            <a:r>
              <a:rPr lang="en-US" sz="2000" dirty="0" smtClean="0">
                <a:latin typeface="Arial Narrow" panose="020B0606020202030204" pitchFamily="34" charset="0"/>
              </a:rPr>
              <a:t>among Africans, Asians, and Indigenous People. </a:t>
            </a:r>
            <a:endParaRPr lang="en-US" sz="2000" dirty="0">
              <a:latin typeface="Arial Narrow" panose="020B0606020202030204" pitchFamily="34" charset="0"/>
            </a:endParaRPr>
          </a:p>
        </p:txBody>
      </p:sp>
    </p:spTree>
    <p:extLst>
      <p:ext uri="{BB962C8B-B14F-4D97-AF65-F5344CB8AC3E}">
        <p14:creationId xmlns:p14="http://schemas.microsoft.com/office/powerpoint/2010/main" val="3719267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66" y="0"/>
            <a:ext cx="12309566" cy="1410789"/>
          </a:xfrm>
        </p:spPr>
        <p:txBody>
          <a:bodyPr>
            <a:noAutofit/>
          </a:bodyPr>
          <a:lstStyle/>
          <a:p>
            <a:pPr algn="ctr"/>
            <a:r>
              <a:rPr lang="en-US" sz="7200" dirty="0">
                <a:solidFill>
                  <a:srgbClr val="FFC000"/>
                </a:solidFill>
                <a:latin typeface="Gill Sans Ultra Bold Condensed" pitchFamily="34" charset="0"/>
              </a:rPr>
              <a:t>M.A.I.N. </a:t>
            </a:r>
            <a:r>
              <a:rPr lang="en-US" sz="7200" dirty="0">
                <a:solidFill>
                  <a:schemeClr val="tx1"/>
                </a:solidFill>
                <a:latin typeface="Gill Sans Ultra Bold Condensed" pitchFamily="34" charset="0"/>
              </a:rPr>
              <a:t>REASONS FOR WWI</a:t>
            </a:r>
            <a:endParaRPr lang="en-US" sz="7200" dirty="0">
              <a:solidFill>
                <a:schemeClr val="tx1"/>
              </a:solidFill>
            </a:endParaRPr>
          </a:p>
        </p:txBody>
      </p:sp>
      <p:sp>
        <p:nvSpPr>
          <p:cNvPr id="3" name="Content Placeholder 2"/>
          <p:cNvSpPr>
            <a:spLocks noGrp="1"/>
          </p:cNvSpPr>
          <p:nvPr>
            <p:ph idx="1"/>
          </p:nvPr>
        </p:nvSpPr>
        <p:spPr>
          <a:xfrm>
            <a:off x="0" y="1201783"/>
            <a:ext cx="12192000" cy="5656217"/>
          </a:xfrm>
        </p:spPr>
        <p:txBody>
          <a:bodyPr>
            <a:normAutofit/>
          </a:bodyPr>
          <a:lstStyle/>
          <a:p>
            <a:pPr marL="0" indent="0">
              <a:buNone/>
            </a:pPr>
            <a:r>
              <a:rPr lang="en-US" sz="3200" dirty="0">
                <a:solidFill>
                  <a:srgbClr val="FFC000"/>
                </a:solidFill>
                <a:latin typeface="Franklin Gothic Medium Cond" pitchFamily="34" charset="0"/>
              </a:rPr>
              <a:t>Militarism: </a:t>
            </a:r>
            <a:r>
              <a:rPr lang="en-US" sz="3200" dirty="0">
                <a:latin typeface="Franklin Gothic Medium Cond" pitchFamily="34" charset="0"/>
              </a:rPr>
              <a:t>The belief that nations CAN &amp; SHOULD go to war to settle a conflict. Thinking led to the creation of large, standing armies.</a:t>
            </a:r>
          </a:p>
          <a:p>
            <a:pPr marL="0" indent="0">
              <a:buNone/>
            </a:pPr>
            <a:endParaRPr lang="en-US" sz="1200" dirty="0">
              <a:latin typeface="Franklin Gothic Medium Cond" pitchFamily="34" charset="0"/>
            </a:endParaRPr>
          </a:p>
          <a:p>
            <a:pPr marL="0" indent="0">
              <a:buNone/>
            </a:pPr>
            <a:r>
              <a:rPr lang="en-US" sz="3200" dirty="0">
                <a:solidFill>
                  <a:srgbClr val="FFC000"/>
                </a:solidFill>
                <a:latin typeface="Franklin Gothic Medium Cond" pitchFamily="34" charset="0"/>
              </a:rPr>
              <a:t>Alliances: </a:t>
            </a:r>
            <a:r>
              <a:rPr lang="en-US" sz="3200" dirty="0">
                <a:latin typeface="Franklin Gothic Medium Cond" pitchFamily="34" charset="0"/>
              </a:rPr>
              <a:t>Mistrust led the great powers of Europe to align themselves in groups for protection that would later turn offensive as the </a:t>
            </a:r>
            <a:r>
              <a:rPr lang="en-US" sz="3200" dirty="0">
                <a:solidFill>
                  <a:srgbClr val="FFC000"/>
                </a:solidFill>
                <a:latin typeface="Franklin Gothic Medium Cond" pitchFamily="34" charset="0"/>
              </a:rPr>
              <a:t>Arms Race </a:t>
            </a:r>
            <a:r>
              <a:rPr lang="en-US" sz="3200" dirty="0">
                <a:latin typeface="Franklin Gothic Medium Cond" pitchFamily="34" charset="0"/>
              </a:rPr>
              <a:t>heats up.</a:t>
            </a:r>
          </a:p>
          <a:p>
            <a:pPr marL="0" indent="0">
              <a:buNone/>
            </a:pPr>
            <a:endParaRPr lang="en-US" sz="1200" dirty="0">
              <a:latin typeface="Franklin Gothic Medium Cond" pitchFamily="34" charset="0"/>
            </a:endParaRPr>
          </a:p>
          <a:p>
            <a:pPr marL="0" indent="0">
              <a:buNone/>
            </a:pPr>
            <a:r>
              <a:rPr lang="en-US" sz="3200" dirty="0">
                <a:solidFill>
                  <a:srgbClr val="FFC000"/>
                </a:solidFill>
                <a:latin typeface="Franklin Gothic Medium Cond" pitchFamily="34" charset="0"/>
              </a:rPr>
              <a:t>Imperialism: </a:t>
            </a:r>
            <a:r>
              <a:rPr lang="en-US" sz="3200" dirty="0">
                <a:latin typeface="Franklin Gothic Medium Cond" pitchFamily="34" charset="0"/>
              </a:rPr>
              <a:t>Worldwide empires led to many military conflicts around globe.</a:t>
            </a:r>
          </a:p>
          <a:p>
            <a:pPr marL="0" indent="0">
              <a:buNone/>
            </a:pPr>
            <a:endParaRPr lang="en-US" sz="1200" dirty="0">
              <a:latin typeface="Franklin Gothic Medium Cond" pitchFamily="34" charset="0"/>
            </a:endParaRPr>
          </a:p>
          <a:p>
            <a:pPr marL="0" indent="0">
              <a:buNone/>
            </a:pPr>
            <a:r>
              <a:rPr lang="en-US" sz="3200" dirty="0">
                <a:solidFill>
                  <a:srgbClr val="FFC000"/>
                </a:solidFill>
                <a:latin typeface="Franklin Gothic Medium Cond" pitchFamily="34" charset="0"/>
              </a:rPr>
              <a:t>Nationalism: </a:t>
            </a:r>
            <a:r>
              <a:rPr lang="en-US" sz="3200" dirty="0">
                <a:latin typeface="Franklin Gothic Medium Cond" pitchFamily="34" charset="0"/>
              </a:rPr>
              <a:t>Deep devotion to one’s nation developed into fanatical beliefs about superiority (plenty of deep wounds from previous wars were not healed).</a:t>
            </a:r>
          </a:p>
          <a:p>
            <a:pPr marL="0" indent="0">
              <a:buNone/>
            </a:pPr>
            <a:endParaRPr lang="en-US" dirty="0"/>
          </a:p>
        </p:txBody>
      </p:sp>
    </p:spTree>
    <p:extLst>
      <p:ext uri="{BB962C8B-B14F-4D97-AF65-F5344CB8AC3E}">
        <p14:creationId xmlns:p14="http://schemas.microsoft.com/office/powerpoint/2010/main" val="3565374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371600"/>
          </a:xfrm>
        </p:spPr>
        <p:txBody>
          <a:bodyPr>
            <a:normAutofit fontScale="90000"/>
          </a:bodyPr>
          <a:lstStyle/>
          <a:p>
            <a:pPr algn="ctr"/>
            <a:r>
              <a:rPr lang="en-US" sz="6000" dirty="0">
                <a:latin typeface="Gill Sans Ultra Bold Condensed" pitchFamily="34" charset="0"/>
              </a:rPr>
              <a:t>1. Franco-Prussian War</a:t>
            </a:r>
          </a:p>
        </p:txBody>
      </p:sp>
      <p:sp>
        <p:nvSpPr>
          <p:cNvPr id="3" name="Content Placeholder 2"/>
          <p:cNvSpPr>
            <a:spLocks noGrp="1"/>
          </p:cNvSpPr>
          <p:nvPr>
            <p:ph idx="1"/>
          </p:nvPr>
        </p:nvSpPr>
        <p:spPr>
          <a:xfrm>
            <a:off x="4267200" y="1097280"/>
            <a:ext cx="7924800" cy="2246812"/>
          </a:xfrm>
        </p:spPr>
        <p:txBody>
          <a:bodyPr>
            <a:normAutofit fontScale="92500"/>
          </a:bodyPr>
          <a:lstStyle/>
          <a:p>
            <a:pPr marL="0" indent="0" algn="ctr">
              <a:buNone/>
            </a:pPr>
            <a:r>
              <a:rPr lang="en-US" sz="3200" dirty="0" smtClean="0">
                <a:latin typeface="Arial Narrow" pitchFamily="34" charset="0"/>
              </a:rPr>
              <a:t>To unite Prussia, leader </a:t>
            </a:r>
            <a:r>
              <a:rPr lang="en-US" sz="3200" dirty="0">
                <a:solidFill>
                  <a:srgbClr val="FFC000"/>
                </a:solidFill>
                <a:latin typeface="Arial Narrow" pitchFamily="34" charset="0"/>
              </a:rPr>
              <a:t>Otto Von Bismarck </a:t>
            </a:r>
            <a:r>
              <a:rPr lang="en-US" sz="3200" dirty="0" smtClean="0">
                <a:latin typeface="Arial Narrow" pitchFamily="34" charset="0"/>
              </a:rPr>
              <a:t>surprisingly defeated </a:t>
            </a:r>
            <a:r>
              <a:rPr lang="en-US" sz="3200" dirty="0">
                <a:latin typeface="Arial Narrow" pitchFamily="34" charset="0"/>
              </a:rPr>
              <a:t>France in the 1870’s </a:t>
            </a:r>
            <a:r>
              <a:rPr lang="en-US" sz="3200" dirty="0" smtClean="0">
                <a:latin typeface="Arial Narrow" pitchFamily="34" charset="0"/>
              </a:rPr>
              <a:t>(and then insulted </a:t>
            </a:r>
            <a:r>
              <a:rPr lang="en-US" sz="3200" dirty="0" err="1" smtClean="0">
                <a:latin typeface="Arial Narrow" pitchFamily="34" charset="0"/>
              </a:rPr>
              <a:t>france</a:t>
            </a:r>
            <a:r>
              <a:rPr lang="en-US" sz="3200" dirty="0" smtClean="0">
                <a:latin typeface="Arial Narrow" pitchFamily="34" charset="0"/>
              </a:rPr>
              <a:t> by throwing a massive party). France </a:t>
            </a:r>
            <a:r>
              <a:rPr lang="en-US" sz="3200" dirty="0">
                <a:latin typeface="Arial Narrow" pitchFamily="34" charset="0"/>
              </a:rPr>
              <a:t>wanted </a:t>
            </a:r>
            <a:r>
              <a:rPr lang="en-US" sz="3200" dirty="0">
                <a:solidFill>
                  <a:srgbClr val="FFC000"/>
                </a:solidFill>
                <a:latin typeface="Arial Narrow" pitchFamily="34" charset="0"/>
              </a:rPr>
              <a:t>revenge</a:t>
            </a:r>
            <a:r>
              <a:rPr lang="en-US" sz="3200" dirty="0">
                <a:latin typeface="Arial Narrow" pitchFamily="34" charset="0"/>
              </a:rPr>
              <a:t> for embarrassment.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5611"/>
            <a:ext cx="4278028" cy="2782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1783"/>
            <a:ext cx="4267200" cy="2873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780" y="3344092"/>
            <a:ext cx="4760220" cy="35139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67200" y="3344092"/>
            <a:ext cx="3164580" cy="3477875"/>
          </a:xfrm>
          <a:prstGeom prst="rect">
            <a:avLst/>
          </a:prstGeom>
          <a:noFill/>
        </p:spPr>
        <p:txBody>
          <a:bodyPr wrap="square" rtlCol="0">
            <a:spAutoFit/>
          </a:bodyPr>
          <a:lstStyle/>
          <a:p>
            <a:r>
              <a:rPr lang="en-US" sz="2000" dirty="0" smtClean="0">
                <a:latin typeface="Arial Narrow" panose="020B0606020202030204" pitchFamily="34" charset="0"/>
              </a:rPr>
              <a:t>*France had just been a world power with Napoleon, Prussia (modern day Germany) was a bunch of interconnected states. Prussia really had no chance of winning so this war shocked the world, and France would not be able to shake the humiliation.</a:t>
            </a:r>
          </a:p>
          <a:p>
            <a:r>
              <a:rPr lang="en-US" sz="2000" dirty="0" smtClean="0">
                <a:latin typeface="Arial Narrow" panose="020B0606020202030204" pitchFamily="34" charset="0"/>
              </a:rPr>
              <a:t>*Prussia takes Alsace-Lorraine, a region France vowed to win back in the next future war.</a:t>
            </a:r>
            <a:endParaRPr lang="en-US" sz="2000" dirty="0">
              <a:latin typeface="Arial Narrow" panose="020B0606020202030204" pitchFamily="34" charset="0"/>
            </a:endParaRPr>
          </a:p>
        </p:txBody>
      </p:sp>
    </p:spTree>
    <p:extLst>
      <p:ext uri="{BB962C8B-B14F-4D97-AF65-F5344CB8AC3E}">
        <p14:creationId xmlns:p14="http://schemas.microsoft.com/office/powerpoint/2010/main" val="9203506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3660" cy="1295400"/>
          </a:xfrm>
        </p:spPr>
        <p:txBody>
          <a:bodyPr>
            <a:normAutofit/>
          </a:bodyPr>
          <a:lstStyle/>
          <a:p>
            <a:pPr algn="ctr"/>
            <a:r>
              <a:rPr lang="en-US" sz="6000" dirty="0">
                <a:latin typeface="Gill Sans Ultra Bold Condensed" pitchFamily="34" charset="0"/>
              </a:rPr>
              <a:t>2. Triple Alliance</a:t>
            </a:r>
          </a:p>
        </p:txBody>
      </p:sp>
      <p:sp>
        <p:nvSpPr>
          <p:cNvPr id="3" name="Content Placeholder 2"/>
          <p:cNvSpPr>
            <a:spLocks noGrp="1"/>
          </p:cNvSpPr>
          <p:nvPr>
            <p:ph idx="1"/>
          </p:nvPr>
        </p:nvSpPr>
        <p:spPr>
          <a:xfrm>
            <a:off x="7463660" y="0"/>
            <a:ext cx="4728340" cy="3788229"/>
          </a:xfrm>
        </p:spPr>
        <p:txBody>
          <a:bodyPr>
            <a:noAutofit/>
          </a:bodyPr>
          <a:lstStyle/>
          <a:p>
            <a:pPr marL="0" indent="0" algn="ctr">
              <a:buNone/>
            </a:pPr>
            <a:r>
              <a:rPr lang="en-US" sz="3000" dirty="0">
                <a:latin typeface="Arial Narrow" pitchFamily="34" charset="0"/>
              </a:rPr>
              <a:t>Fearing French revenge, </a:t>
            </a:r>
            <a:r>
              <a:rPr lang="en-US" sz="3000" dirty="0" smtClean="0">
                <a:latin typeface="Arial Narrow" pitchFamily="34" charset="0"/>
              </a:rPr>
              <a:t>Bismarck creates treaties with </a:t>
            </a:r>
            <a:r>
              <a:rPr lang="en-US" sz="3000" dirty="0">
                <a:solidFill>
                  <a:srgbClr val="FFC000"/>
                </a:solidFill>
                <a:latin typeface="Arial Narrow" pitchFamily="34" charset="0"/>
              </a:rPr>
              <a:t>Austria-Hungary &amp; Italy </a:t>
            </a:r>
            <a:r>
              <a:rPr lang="en-US" sz="3000" dirty="0" smtClean="0">
                <a:solidFill>
                  <a:srgbClr val="FFC000"/>
                </a:solidFill>
                <a:latin typeface="Arial Narrow" pitchFamily="34" charset="0"/>
              </a:rPr>
              <a:t> </a:t>
            </a:r>
            <a:r>
              <a:rPr lang="en-US" sz="3000" dirty="0" smtClean="0">
                <a:solidFill>
                  <a:schemeClr val="tx1"/>
                </a:solidFill>
                <a:latin typeface="Arial Narrow" pitchFamily="34" charset="0"/>
              </a:rPr>
              <a:t>to isolate </a:t>
            </a:r>
            <a:r>
              <a:rPr lang="en-US" sz="3000" dirty="0" err="1" smtClean="0">
                <a:solidFill>
                  <a:schemeClr val="tx1"/>
                </a:solidFill>
                <a:latin typeface="Arial Narrow" pitchFamily="34" charset="0"/>
              </a:rPr>
              <a:t>france</a:t>
            </a:r>
            <a:r>
              <a:rPr lang="en-US" sz="3000" dirty="0" smtClean="0">
                <a:solidFill>
                  <a:schemeClr val="tx1"/>
                </a:solidFill>
                <a:latin typeface="Arial Narrow" pitchFamily="34" charset="0"/>
              </a:rPr>
              <a:t> (called </a:t>
            </a:r>
            <a:r>
              <a:rPr lang="en-US" sz="3000" dirty="0">
                <a:solidFill>
                  <a:schemeClr val="tx1"/>
                </a:solidFill>
                <a:latin typeface="Arial Narrow" pitchFamily="34" charset="0"/>
              </a:rPr>
              <a:t>the </a:t>
            </a:r>
            <a:r>
              <a:rPr lang="en-US" sz="3000" dirty="0">
                <a:solidFill>
                  <a:srgbClr val="FFC000"/>
                </a:solidFill>
                <a:latin typeface="Arial Narrow" pitchFamily="34" charset="0"/>
              </a:rPr>
              <a:t>Triple Alliance</a:t>
            </a:r>
            <a:r>
              <a:rPr lang="en-US" sz="3000" dirty="0">
                <a:solidFill>
                  <a:schemeClr val="tx1"/>
                </a:solidFill>
                <a:latin typeface="Arial Narrow" pitchFamily="34" charset="0"/>
              </a:rPr>
              <a:t>). </a:t>
            </a:r>
            <a:endParaRPr lang="en-US" sz="3000" dirty="0" smtClean="0">
              <a:solidFill>
                <a:schemeClr val="tx1"/>
              </a:solidFill>
              <a:latin typeface="Arial Narrow" pitchFamily="34" charset="0"/>
            </a:endParaRPr>
          </a:p>
          <a:p>
            <a:pPr marL="0" indent="0" algn="ctr">
              <a:buNone/>
            </a:pPr>
            <a:r>
              <a:rPr lang="en-US" sz="3000" dirty="0" smtClean="0">
                <a:latin typeface="Arial Narrow" pitchFamily="34" charset="0"/>
              </a:rPr>
              <a:t>Another </a:t>
            </a:r>
            <a:r>
              <a:rPr lang="en-US" sz="3000" dirty="0">
                <a:latin typeface="Arial Narrow" pitchFamily="34" charset="0"/>
              </a:rPr>
              <a:t>treaty with </a:t>
            </a:r>
            <a:r>
              <a:rPr lang="en-US" sz="3000" dirty="0">
                <a:solidFill>
                  <a:srgbClr val="FFC000"/>
                </a:solidFill>
                <a:latin typeface="Arial Narrow" pitchFamily="34" charset="0"/>
              </a:rPr>
              <a:t>Russia </a:t>
            </a:r>
            <a:r>
              <a:rPr lang="en-US" sz="3000" dirty="0">
                <a:latin typeface="Arial Narrow" pitchFamily="34" charset="0"/>
              </a:rPr>
              <a:t>was also formed.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6723"/>
            <a:ext cx="7463660" cy="574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660" y="4591442"/>
            <a:ext cx="4728340" cy="385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63660" y="3631474"/>
            <a:ext cx="4728340" cy="923330"/>
          </a:xfrm>
          <a:prstGeom prst="rect">
            <a:avLst/>
          </a:prstGeom>
          <a:noFill/>
        </p:spPr>
        <p:txBody>
          <a:bodyPr wrap="square" rtlCol="0">
            <a:spAutoFit/>
          </a:bodyPr>
          <a:lstStyle/>
          <a:p>
            <a:endParaRPr lang="en-US" dirty="0" smtClean="0"/>
          </a:p>
          <a:p>
            <a:r>
              <a:rPr lang="en-US" dirty="0" smtClean="0"/>
              <a:t>*Prussia, Austria, Italy &amp; Russia vs. France? Yeah there is not going to be revenge.</a:t>
            </a:r>
            <a:endParaRPr lang="en-US" dirty="0"/>
          </a:p>
        </p:txBody>
      </p:sp>
    </p:spTree>
    <p:extLst>
      <p:ext uri="{BB962C8B-B14F-4D97-AF65-F5344CB8AC3E}">
        <p14:creationId xmlns:p14="http://schemas.microsoft.com/office/powerpoint/2010/main" val="30403134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8839200" cy="1295400"/>
          </a:xfrm>
        </p:spPr>
        <p:txBody>
          <a:bodyPr>
            <a:normAutofit/>
          </a:bodyPr>
          <a:lstStyle/>
          <a:p>
            <a:pPr algn="ctr"/>
            <a:r>
              <a:rPr lang="en-US" sz="6000" dirty="0">
                <a:latin typeface="Gill Sans Ultra Bold Condensed" pitchFamily="34" charset="0"/>
              </a:rPr>
              <a:t>3. </a:t>
            </a:r>
            <a:r>
              <a:rPr lang="en-US" sz="6000" dirty="0" smtClean="0">
                <a:latin typeface="Gill Sans Ultra Bold Condensed" pitchFamily="34" charset="0"/>
              </a:rPr>
              <a:t>Russia joins </a:t>
            </a:r>
            <a:r>
              <a:rPr lang="en-US" sz="6000" dirty="0" err="1" smtClean="0">
                <a:latin typeface="Gill Sans Ultra Bold Condensed" pitchFamily="34" charset="0"/>
              </a:rPr>
              <a:t>france</a:t>
            </a:r>
            <a:endParaRPr lang="en-US" sz="6000" dirty="0">
              <a:latin typeface="Gill Sans Ultra Bold Condensed" pitchFamily="34" charset="0"/>
            </a:endParaRPr>
          </a:p>
        </p:txBody>
      </p:sp>
      <p:sp>
        <p:nvSpPr>
          <p:cNvPr id="3" name="Content Placeholder 2"/>
          <p:cNvSpPr>
            <a:spLocks noGrp="1"/>
          </p:cNvSpPr>
          <p:nvPr>
            <p:ph idx="1"/>
          </p:nvPr>
        </p:nvSpPr>
        <p:spPr>
          <a:xfrm>
            <a:off x="0" y="1084217"/>
            <a:ext cx="12192000" cy="1354183"/>
          </a:xfrm>
        </p:spPr>
        <p:txBody>
          <a:bodyPr>
            <a:noAutofit/>
          </a:bodyPr>
          <a:lstStyle/>
          <a:p>
            <a:pPr marL="0" indent="0" algn="ctr">
              <a:buNone/>
            </a:pPr>
            <a:r>
              <a:rPr lang="en-US" sz="3000" dirty="0">
                <a:latin typeface="Arial Narrow" pitchFamily="34" charset="0"/>
              </a:rPr>
              <a:t>In 1890, German foreign policy changed under new ruler </a:t>
            </a:r>
            <a:r>
              <a:rPr lang="en-US" sz="3000" dirty="0">
                <a:solidFill>
                  <a:srgbClr val="FFC000"/>
                </a:solidFill>
                <a:latin typeface="Arial Narrow" pitchFamily="34" charset="0"/>
              </a:rPr>
              <a:t>Kaiser Wilhelm II</a:t>
            </a:r>
            <a:r>
              <a:rPr lang="en-US" sz="3000" dirty="0">
                <a:latin typeface="Arial Narrow" pitchFamily="34" charset="0"/>
              </a:rPr>
              <a:t>. He let the treaty with Russia lapse &amp; began building a navy to rival Great Britain.</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924" y="2575246"/>
            <a:ext cx="3648221" cy="4343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90800"/>
            <a:ext cx="5481924" cy="432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249" y="2590800"/>
            <a:ext cx="1463675" cy="165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30145" y="2590800"/>
            <a:ext cx="3061855" cy="3477875"/>
          </a:xfrm>
          <a:prstGeom prst="rect">
            <a:avLst/>
          </a:prstGeom>
          <a:noFill/>
        </p:spPr>
        <p:txBody>
          <a:bodyPr wrap="square" rtlCol="0">
            <a:spAutoFit/>
          </a:bodyPr>
          <a:lstStyle/>
          <a:p>
            <a:r>
              <a:rPr lang="en-US" sz="2000" dirty="0" smtClean="0">
                <a:latin typeface="Arial Narrow" panose="020B0606020202030204" pitchFamily="34" charset="0"/>
              </a:rPr>
              <a:t>*This is where </a:t>
            </a:r>
            <a:r>
              <a:rPr lang="en-US" sz="2000" dirty="0" smtClean="0">
                <a:solidFill>
                  <a:srgbClr val="FFC000"/>
                </a:solidFill>
                <a:latin typeface="Arial Narrow" panose="020B0606020202030204" pitchFamily="34" charset="0"/>
              </a:rPr>
              <a:t>Nationalism </a:t>
            </a:r>
            <a:r>
              <a:rPr lang="en-US" sz="2000" dirty="0" smtClean="0">
                <a:latin typeface="Arial Narrow" panose="020B0606020202030204" pitchFamily="34" charset="0"/>
              </a:rPr>
              <a:t>plays a major role. Why did Germany/Kaiser Wilhelm II quite treaty with Russia?</a:t>
            </a:r>
          </a:p>
          <a:p>
            <a:r>
              <a:rPr lang="en-US" sz="2000" dirty="0" smtClean="0">
                <a:latin typeface="Arial Narrow" panose="020B0606020202030204" pitchFamily="34" charset="0"/>
              </a:rPr>
              <a:t>Because Germans saw selves as greater people and to partner with lower people was to them unnecessary. </a:t>
            </a:r>
          </a:p>
          <a:p>
            <a:endParaRPr lang="en-US" sz="2000" dirty="0">
              <a:latin typeface="Arial Narrow" panose="020B0606020202030204" pitchFamily="34" charset="0"/>
            </a:endParaRPr>
          </a:p>
          <a:p>
            <a:r>
              <a:rPr lang="en-US" sz="2000" dirty="0" smtClean="0">
                <a:latin typeface="Arial Narrow" panose="020B0606020202030204" pitchFamily="34" charset="0"/>
              </a:rPr>
              <a:t>*Germany/Austria/Italy vs. France/Russia…war?</a:t>
            </a:r>
            <a:endParaRPr lang="en-US" sz="2000" dirty="0">
              <a:latin typeface="Arial Narrow" panose="020B0606020202030204" pitchFamily="34" charset="0"/>
            </a:endParaRPr>
          </a:p>
        </p:txBody>
      </p:sp>
    </p:spTree>
    <p:extLst>
      <p:ext uri="{BB962C8B-B14F-4D97-AF65-F5344CB8AC3E}">
        <p14:creationId xmlns:p14="http://schemas.microsoft.com/office/powerpoint/2010/main" val="40719117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0"/>
            <a:ext cx="6248399" cy="1143000"/>
          </a:xfrm>
        </p:spPr>
        <p:txBody>
          <a:bodyPr>
            <a:normAutofit fontScale="90000"/>
          </a:bodyPr>
          <a:lstStyle/>
          <a:p>
            <a:pPr algn="ctr"/>
            <a:r>
              <a:rPr lang="en-US" sz="6000" dirty="0">
                <a:latin typeface="Gill Sans Ultra Bold Condensed" pitchFamily="34" charset="0"/>
              </a:rPr>
              <a:t>4. Triple Entente</a:t>
            </a:r>
          </a:p>
        </p:txBody>
      </p:sp>
      <p:sp>
        <p:nvSpPr>
          <p:cNvPr id="3" name="Content Placeholder 2"/>
          <p:cNvSpPr>
            <a:spLocks noGrp="1"/>
          </p:cNvSpPr>
          <p:nvPr>
            <p:ph idx="1"/>
          </p:nvPr>
        </p:nvSpPr>
        <p:spPr>
          <a:xfrm>
            <a:off x="-1" y="5434148"/>
            <a:ext cx="12192000" cy="1423852"/>
          </a:xfrm>
        </p:spPr>
        <p:txBody>
          <a:bodyPr>
            <a:noAutofit/>
          </a:bodyPr>
          <a:lstStyle/>
          <a:p>
            <a:pPr marL="0" indent="0" algn="ctr">
              <a:buNone/>
            </a:pPr>
            <a:r>
              <a:rPr lang="en-US" sz="3200" dirty="0" smtClean="0">
                <a:solidFill>
                  <a:srgbClr val="FFC000"/>
                </a:solidFill>
                <a:latin typeface="Arial Narrow" pitchFamily="34" charset="0"/>
              </a:rPr>
              <a:t>France</a:t>
            </a:r>
            <a:r>
              <a:rPr lang="en-US" sz="3200" dirty="0" smtClean="0">
                <a:solidFill>
                  <a:schemeClr val="tx1"/>
                </a:solidFill>
                <a:latin typeface="Arial Narrow" pitchFamily="34" charset="0"/>
              </a:rPr>
              <a:t> and </a:t>
            </a:r>
            <a:r>
              <a:rPr lang="en-US" sz="3200" dirty="0" smtClean="0">
                <a:solidFill>
                  <a:srgbClr val="FFC000"/>
                </a:solidFill>
                <a:latin typeface="Arial Narrow" pitchFamily="34" charset="0"/>
              </a:rPr>
              <a:t>Britain</a:t>
            </a:r>
            <a:r>
              <a:rPr lang="en-US" sz="3200" dirty="0" smtClean="0">
                <a:solidFill>
                  <a:schemeClr val="tx1"/>
                </a:solidFill>
                <a:latin typeface="Arial Narrow" pitchFamily="34" charset="0"/>
              </a:rPr>
              <a:t> (despites 100s of years of war) align together because </a:t>
            </a:r>
            <a:r>
              <a:rPr lang="en-US" sz="3200" dirty="0" err="1" smtClean="0">
                <a:solidFill>
                  <a:schemeClr val="tx1"/>
                </a:solidFill>
                <a:latin typeface="Arial Narrow" pitchFamily="34" charset="0"/>
              </a:rPr>
              <a:t>german</a:t>
            </a:r>
            <a:r>
              <a:rPr lang="en-US" sz="3200" dirty="0" smtClean="0">
                <a:solidFill>
                  <a:schemeClr val="tx1"/>
                </a:solidFill>
                <a:latin typeface="Arial Narrow" pitchFamily="34" charset="0"/>
              </a:rPr>
              <a:t> threat of building a navy, with </a:t>
            </a:r>
            <a:r>
              <a:rPr lang="en-US" sz="3200" dirty="0" smtClean="0">
                <a:solidFill>
                  <a:srgbClr val="FFC000"/>
                </a:solidFill>
                <a:latin typeface="Arial Narrow" pitchFamily="34" charset="0"/>
              </a:rPr>
              <a:t>Russia</a:t>
            </a:r>
            <a:r>
              <a:rPr lang="en-US" sz="3200" dirty="0" smtClean="0">
                <a:solidFill>
                  <a:schemeClr val="tx1"/>
                </a:solidFill>
                <a:latin typeface="Arial Narrow" pitchFamily="34" charset="0"/>
              </a:rPr>
              <a:t> its called </a:t>
            </a:r>
            <a:r>
              <a:rPr lang="en-US" sz="3200" dirty="0" smtClean="0">
                <a:solidFill>
                  <a:srgbClr val="FFC000"/>
                </a:solidFill>
                <a:latin typeface="Arial Narrow" pitchFamily="34" charset="0"/>
              </a:rPr>
              <a:t>triple entente</a:t>
            </a:r>
            <a:r>
              <a:rPr lang="en-US" sz="3200" dirty="0" smtClean="0">
                <a:solidFill>
                  <a:schemeClr val="tx1"/>
                </a:solidFill>
                <a:latin typeface="Arial Narrow" pitchFamily="34" charset="0"/>
              </a:rPr>
              <a:t>.</a:t>
            </a:r>
            <a:endParaRPr lang="en-US" sz="3200" dirty="0">
              <a:solidFill>
                <a:schemeClr val="tx1"/>
              </a:solidFill>
              <a:latin typeface="Arial Narrow"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43601" cy="543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42999"/>
            <a:ext cx="6248399" cy="42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93177" y="3448595"/>
            <a:ext cx="1750423" cy="430887"/>
          </a:xfrm>
          <a:prstGeom prst="rect">
            <a:avLst/>
          </a:prstGeom>
          <a:noFill/>
        </p:spPr>
        <p:txBody>
          <a:bodyPr wrap="square" rtlCol="0">
            <a:spAutoFit/>
          </a:bodyPr>
          <a:lstStyle/>
          <a:p>
            <a:r>
              <a:rPr lang="en-US" sz="2200" b="1" dirty="0">
                <a:solidFill>
                  <a:srgbClr val="FF0000"/>
                </a:solidFill>
                <a:latin typeface="Arial" panose="020B0604020202020204" pitchFamily="34" charset="0"/>
                <a:cs typeface="Arial" panose="020B0604020202020204" pitchFamily="34" charset="0"/>
              </a:rPr>
              <a:t>BALKANS</a:t>
            </a:r>
          </a:p>
        </p:txBody>
      </p:sp>
    </p:spTree>
    <p:extLst>
      <p:ext uri="{BB962C8B-B14F-4D97-AF65-F5344CB8AC3E}">
        <p14:creationId xmlns:p14="http://schemas.microsoft.com/office/powerpoint/2010/main" val="1709965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0566" y="0"/>
            <a:ext cx="5801433" cy="1750976"/>
          </a:xfrm>
        </p:spPr>
        <p:txBody>
          <a:bodyPr>
            <a:normAutofit fontScale="90000"/>
          </a:bodyPr>
          <a:lstStyle/>
          <a:p>
            <a:pPr algn="ctr"/>
            <a:r>
              <a:rPr lang="en-US" sz="6000" dirty="0">
                <a:latin typeface="Gill Sans Ultra Bold Condensed" pitchFamily="34" charset="0"/>
              </a:rPr>
              <a:t>5. Crisis in the Balkans</a:t>
            </a:r>
          </a:p>
        </p:txBody>
      </p:sp>
      <p:sp>
        <p:nvSpPr>
          <p:cNvPr id="3" name="Content Placeholder 2"/>
          <p:cNvSpPr>
            <a:spLocks noGrp="1"/>
          </p:cNvSpPr>
          <p:nvPr>
            <p:ph idx="1"/>
          </p:nvPr>
        </p:nvSpPr>
        <p:spPr>
          <a:xfrm>
            <a:off x="0" y="1"/>
            <a:ext cx="6622869" cy="4062548"/>
          </a:xfrm>
        </p:spPr>
        <p:txBody>
          <a:bodyPr>
            <a:normAutofit/>
          </a:bodyPr>
          <a:lstStyle/>
          <a:p>
            <a:pPr marL="0" indent="0" algn="ctr">
              <a:buNone/>
            </a:pPr>
            <a:r>
              <a:rPr lang="en-US" sz="3200" dirty="0">
                <a:latin typeface="Arial Narrow" pitchFamily="34" charset="0"/>
              </a:rPr>
              <a:t>By 1900, influence of </a:t>
            </a:r>
            <a:r>
              <a:rPr lang="en-US" sz="3200" dirty="0">
                <a:solidFill>
                  <a:srgbClr val="FFC000"/>
                </a:solidFill>
                <a:latin typeface="Arial Narrow" pitchFamily="34" charset="0"/>
              </a:rPr>
              <a:t>Ottoman Empire </a:t>
            </a:r>
            <a:r>
              <a:rPr lang="en-US" sz="3200" dirty="0">
                <a:latin typeface="Arial Narrow" pitchFamily="34" charset="0"/>
              </a:rPr>
              <a:t>in region had </a:t>
            </a:r>
            <a:r>
              <a:rPr lang="en-US" sz="3200" dirty="0" smtClean="0">
                <a:latin typeface="Arial Narrow" pitchFamily="34" charset="0"/>
              </a:rPr>
              <a:t>declined</a:t>
            </a:r>
            <a:r>
              <a:rPr lang="en-US" sz="3200" dirty="0">
                <a:latin typeface="Arial Narrow" pitchFamily="34" charset="0"/>
              </a:rPr>
              <a:t> </a:t>
            </a:r>
            <a:r>
              <a:rPr lang="en-US" sz="3200" dirty="0" smtClean="0">
                <a:latin typeface="Arial Narrow" pitchFamily="34" charset="0"/>
              </a:rPr>
              <a:t>which allowed nations to self-govern. Two of these nations (</a:t>
            </a:r>
            <a:r>
              <a:rPr lang="en-US" sz="3200" dirty="0">
                <a:solidFill>
                  <a:srgbClr val="FFC000"/>
                </a:solidFill>
                <a:latin typeface="Arial Narrow" pitchFamily="34" charset="0"/>
              </a:rPr>
              <a:t>B</a:t>
            </a:r>
            <a:r>
              <a:rPr lang="en-US" sz="3200" dirty="0" smtClean="0">
                <a:solidFill>
                  <a:srgbClr val="FFC000"/>
                </a:solidFill>
                <a:latin typeface="Arial Narrow" pitchFamily="34" charset="0"/>
              </a:rPr>
              <a:t>osnia &amp; Serbia</a:t>
            </a:r>
            <a:r>
              <a:rPr lang="en-US" sz="3200" dirty="0" smtClean="0">
                <a:latin typeface="Arial Narrow" pitchFamily="34" charset="0"/>
              </a:rPr>
              <a:t>) hated each other. To avoid war, </a:t>
            </a:r>
            <a:r>
              <a:rPr lang="en-US" sz="3200" dirty="0">
                <a:latin typeface="Arial Narrow" pitchFamily="34" charset="0"/>
              </a:rPr>
              <a:t>B</a:t>
            </a:r>
            <a:r>
              <a:rPr lang="en-US" sz="3200" dirty="0" smtClean="0">
                <a:latin typeface="Arial Narrow" pitchFamily="34" charset="0"/>
              </a:rPr>
              <a:t>osnia was annexed </a:t>
            </a:r>
            <a:r>
              <a:rPr lang="en-US" sz="3200" dirty="0" smtClean="0">
                <a:solidFill>
                  <a:srgbClr val="FFC000"/>
                </a:solidFill>
                <a:latin typeface="Arial Narrow" pitchFamily="34" charset="0"/>
              </a:rPr>
              <a:t>Austria </a:t>
            </a:r>
            <a:r>
              <a:rPr lang="en-US" sz="3200" dirty="0" smtClean="0">
                <a:latin typeface="Arial Narrow" pitchFamily="34" charset="0"/>
              </a:rPr>
              <a:t>which infuriated </a:t>
            </a:r>
            <a:r>
              <a:rPr lang="en-US" sz="3200" dirty="0">
                <a:latin typeface="Arial Narrow" pitchFamily="34" charset="0"/>
              </a:rPr>
              <a:t>S</a:t>
            </a:r>
            <a:r>
              <a:rPr lang="en-US" sz="3200" dirty="0" smtClean="0">
                <a:latin typeface="Arial Narrow" pitchFamily="34" charset="0"/>
              </a:rPr>
              <a:t>erbians who wanted them dead. </a:t>
            </a:r>
          </a:p>
          <a:p>
            <a:pPr marL="0" indent="0">
              <a:buNone/>
            </a:pPr>
            <a:endParaRPr lang="en-US" sz="2400" dirty="0">
              <a:latin typeface="Arial Narrow"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4309" y="1750977"/>
            <a:ext cx="5477691" cy="6054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serbian violent soldi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0317"/>
            <a:ext cx="6714309" cy="3217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4250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6800"/>
          </a:xfrm>
        </p:spPr>
        <p:txBody>
          <a:bodyPr>
            <a:noAutofit/>
          </a:bodyPr>
          <a:lstStyle/>
          <a:p>
            <a:pPr algn="ctr"/>
            <a:r>
              <a:rPr lang="en-US" sz="5400" dirty="0">
                <a:latin typeface="Gill Sans Ultra Bold Condensed" pitchFamily="34" charset="0"/>
              </a:rPr>
              <a:t>6. Archduke Franz Ferdinand</a:t>
            </a:r>
          </a:p>
        </p:txBody>
      </p:sp>
      <p:sp>
        <p:nvSpPr>
          <p:cNvPr id="3" name="Content Placeholder 2"/>
          <p:cNvSpPr>
            <a:spLocks noGrp="1"/>
          </p:cNvSpPr>
          <p:nvPr>
            <p:ph idx="1"/>
          </p:nvPr>
        </p:nvSpPr>
        <p:spPr>
          <a:xfrm>
            <a:off x="0" y="862149"/>
            <a:ext cx="12192000" cy="1423851"/>
          </a:xfrm>
        </p:spPr>
        <p:txBody>
          <a:bodyPr>
            <a:noAutofit/>
          </a:bodyPr>
          <a:lstStyle/>
          <a:p>
            <a:pPr marL="0" indent="0" algn="ctr">
              <a:buNone/>
            </a:pPr>
            <a:r>
              <a:rPr lang="en-US" sz="3100" dirty="0">
                <a:solidFill>
                  <a:srgbClr val="FFC000"/>
                </a:solidFill>
                <a:latin typeface="Arial Narrow" pitchFamily="34" charset="0"/>
              </a:rPr>
              <a:t>Archduke Franz Ferdinand </a:t>
            </a:r>
            <a:r>
              <a:rPr lang="en-US" sz="3100" dirty="0">
                <a:latin typeface="Arial Narrow" pitchFamily="34" charset="0"/>
              </a:rPr>
              <a:t>(heir to the A-H throne) was in a parade in </a:t>
            </a:r>
            <a:r>
              <a:rPr lang="en-US" sz="3100" dirty="0">
                <a:solidFill>
                  <a:srgbClr val="FFC000"/>
                </a:solidFill>
                <a:latin typeface="Arial Narrow" pitchFamily="34" charset="0"/>
              </a:rPr>
              <a:t>Bosnia</a:t>
            </a:r>
            <a:r>
              <a:rPr lang="en-US" sz="3100" dirty="0">
                <a:latin typeface="Arial Narrow" pitchFamily="34" charset="0"/>
              </a:rPr>
              <a:t>, when he was shot by a </a:t>
            </a:r>
            <a:r>
              <a:rPr lang="en-US" sz="3100" dirty="0">
                <a:solidFill>
                  <a:srgbClr val="FFC000"/>
                </a:solidFill>
                <a:latin typeface="Arial Narrow" pitchFamily="34" charset="0"/>
              </a:rPr>
              <a:t>Black Hand </a:t>
            </a:r>
            <a:r>
              <a:rPr lang="en-US" sz="3100" dirty="0">
                <a:latin typeface="Arial Narrow" pitchFamily="34" charset="0"/>
              </a:rPr>
              <a:t>assassin named </a:t>
            </a:r>
            <a:r>
              <a:rPr lang="en-US" sz="3100" dirty="0" err="1">
                <a:solidFill>
                  <a:srgbClr val="FFC000"/>
                </a:solidFill>
                <a:latin typeface="Arial Narrow" pitchFamily="34" charset="0"/>
              </a:rPr>
              <a:t>Gavrillo</a:t>
            </a:r>
            <a:r>
              <a:rPr lang="en-US" sz="3100" dirty="0">
                <a:solidFill>
                  <a:srgbClr val="FFC000"/>
                </a:solidFill>
                <a:latin typeface="Arial Narrow" pitchFamily="34" charset="0"/>
              </a:rPr>
              <a:t> </a:t>
            </a:r>
            <a:r>
              <a:rPr lang="en-US" sz="3100" dirty="0" err="1">
                <a:solidFill>
                  <a:srgbClr val="FFC000"/>
                </a:solidFill>
                <a:latin typeface="Arial Narrow" pitchFamily="34" charset="0"/>
              </a:rPr>
              <a:t>Princip</a:t>
            </a:r>
            <a:r>
              <a:rPr lang="en-US" sz="3100" dirty="0">
                <a:solidFill>
                  <a:srgbClr val="FFC000"/>
                </a:solidFill>
                <a:latin typeface="Arial Narrow" pitchFamily="34" charset="0"/>
              </a:rPr>
              <a:t> </a:t>
            </a:r>
            <a:r>
              <a:rPr lang="en-US" sz="3100" dirty="0">
                <a:latin typeface="Arial Narrow" pitchFamily="34" charset="0"/>
              </a:rPr>
              <a:t>(</a:t>
            </a:r>
            <a:r>
              <a:rPr lang="en-US" sz="3100" dirty="0">
                <a:solidFill>
                  <a:srgbClr val="FFC000"/>
                </a:solidFill>
                <a:latin typeface="Arial Narrow" pitchFamily="34" charset="0"/>
              </a:rPr>
              <a:t>Serbian</a:t>
            </a:r>
            <a:r>
              <a:rPr lang="en-US" sz="3100" dirty="0">
                <a:latin typeface="Arial Narrow" pitchFamily="34"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7497" y="2272936"/>
            <a:ext cx="3224503" cy="457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164" y="2272936"/>
            <a:ext cx="2978333" cy="455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382" y="2272936"/>
            <a:ext cx="2529782" cy="45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2273399"/>
            <a:ext cx="345938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8861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95400"/>
          </a:xfrm>
        </p:spPr>
        <p:txBody>
          <a:bodyPr>
            <a:normAutofit/>
          </a:bodyPr>
          <a:lstStyle/>
          <a:p>
            <a:pPr algn="ctr"/>
            <a:r>
              <a:rPr lang="en-US" sz="6000" dirty="0">
                <a:latin typeface="Gill Sans Ultra Bold Condensed" pitchFamily="34" charset="0"/>
              </a:rPr>
              <a:t>7. Ultimatum to Serbia</a:t>
            </a:r>
          </a:p>
        </p:txBody>
      </p:sp>
      <p:sp>
        <p:nvSpPr>
          <p:cNvPr id="3" name="Content Placeholder 2"/>
          <p:cNvSpPr>
            <a:spLocks noGrp="1"/>
          </p:cNvSpPr>
          <p:nvPr>
            <p:ph idx="1"/>
          </p:nvPr>
        </p:nvSpPr>
        <p:spPr>
          <a:xfrm>
            <a:off x="0" y="940526"/>
            <a:ext cx="12192000" cy="1497874"/>
          </a:xfrm>
        </p:spPr>
        <p:txBody>
          <a:bodyPr>
            <a:noAutofit/>
          </a:bodyPr>
          <a:lstStyle/>
          <a:p>
            <a:pPr marL="0" indent="0" algn="ctr">
              <a:buNone/>
            </a:pPr>
            <a:r>
              <a:rPr lang="en-US" sz="3100" dirty="0">
                <a:latin typeface="Arial Narrow" pitchFamily="34" charset="0"/>
              </a:rPr>
              <a:t>Angry at the A</a:t>
            </a:r>
            <a:r>
              <a:rPr lang="en-US" sz="3100" dirty="0" smtClean="0">
                <a:latin typeface="Arial Narrow" pitchFamily="34" charset="0"/>
              </a:rPr>
              <a:t>rchduke’s, </a:t>
            </a:r>
            <a:r>
              <a:rPr lang="en-US" sz="3100" dirty="0" smtClean="0">
                <a:solidFill>
                  <a:srgbClr val="FFC000"/>
                </a:solidFill>
                <a:latin typeface="Arial Narrow" pitchFamily="34" charset="0"/>
              </a:rPr>
              <a:t>Austria</a:t>
            </a:r>
            <a:r>
              <a:rPr lang="en-US" sz="3100" dirty="0" smtClean="0">
                <a:latin typeface="Arial Narrow" pitchFamily="34" charset="0"/>
              </a:rPr>
              <a:t> </a:t>
            </a:r>
            <a:r>
              <a:rPr lang="en-US" sz="3100" dirty="0">
                <a:latin typeface="Arial Narrow" pitchFamily="34" charset="0"/>
              </a:rPr>
              <a:t>gave an </a:t>
            </a:r>
            <a:r>
              <a:rPr lang="en-US" sz="3100" dirty="0">
                <a:solidFill>
                  <a:srgbClr val="FFC000"/>
                </a:solidFill>
                <a:latin typeface="Arial Narrow" pitchFamily="34" charset="0"/>
              </a:rPr>
              <a:t>ultimatum</a:t>
            </a:r>
            <a:r>
              <a:rPr lang="en-US" sz="3100" dirty="0">
                <a:latin typeface="Arial Narrow" pitchFamily="34" charset="0"/>
              </a:rPr>
              <a:t> </a:t>
            </a:r>
            <a:r>
              <a:rPr lang="en-US" sz="3100" dirty="0" smtClean="0">
                <a:latin typeface="Arial Narrow" pitchFamily="34" charset="0"/>
              </a:rPr>
              <a:t>(a set </a:t>
            </a:r>
            <a:r>
              <a:rPr lang="en-US" sz="3100" dirty="0">
                <a:latin typeface="Arial Narrow" pitchFamily="34" charset="0"/>
              </a:rPr>
              <a:t>of demands that must be met in order to avoid war) to </a:t>
            </a:r>
            <a:r>
              <a:rPr lang="en-US" sz="3100" dirty="0">
                <a:solidFill>
                  <a:srgbClr val="FFC000"/>
                </a:solidFill>
                <a:latin typeface="Arial Narrow" pitchFamily="34" charset="0"/>
              </a:rPr>
              <a:t>Serbia </a:t>
            </a:r>
            <a:r>
              <a:rPr lang="en-US" sz="3100" dirty="0">
                <a:latin typeface="Arial Narrow" pitchFamily="34" charset="0"/>
              </a:rPr>
              <a:t>that could not be met.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375648"/>
            <a:ext cx="3907672" cy="5675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75648"/>
            <a:ext cx="2895600" cy="448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272" y="2375648"/>
            <a:ext cx="2667001" cy="283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7299" y="4469676"/>
            <a:ext cx="2678948"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470273" y="2375648"/>
            <a:ext cx="2721727" cy="4401205"/>
          </a:xfrm>
          <a:prstGeom prst="rect">
            <a:avLst/>
          </a:prstGeom>
          <a:noFill/>
        </p:spPr>
        <p:txBody>
          <a:bodyPr wrap="square" rtlCol="0">
            <a:spAutoFit/>
          </a:bodyPr>
          <a:lstStyle/>
          <a:p>
            <a:r>
              <a:rPr lang="en-US" sz="2000" dirty="0" smtClean="0">
                <a:latin typeface="Arial Narrow" panose="020B0606020202030204" pitchFamily="34" charset="0"/>
              </a:rPr>
              <a:t>*Germany gave Austria a </a:t>
            </a:r>
            <a:r>
              <a:rPr lang="en-US" sz="2000" dirty="0" smtClean="0">
                <a:solidFill>
                  <a:srgbClr val="FFC000"/>
                </a:solidFill>
                <a:latin typeface="Arial Narrow" panose="020B0606020202030204" pitchFamily="34" charset="0"/>
              </a:rPr>
              <a:t>“blank check,” </a:t>
            </a:r>
            <a:r>
              <a:rPr lang="en-US" sz="2000" dirty="0" smtClean="0">
                <a:latin typeface="Arial Narrow" panose="020B0606020202030204" pitchFamily="34" charset="0"/>
              </a:rPr>
              <a:t>meaning Austria had German support in case of war. </a:t>
            </a:r>
          </a:p>
          <a:p>
            <a:endParaRPr lang="en-US" sz="2000" dirty="0">
              <a:latin typeface="Arial Narrow" panose="020B0606020202030204" pitchFamily="34" charset="0"/>
            </a:endParaRPr>
          </a:p>
          <a:p>
            <a:r>
              <a:rPr lang="en-US" sz="2000" dirty="0" smtClean="0">
                <a:latin typeface="Arial Narrow" panose="020B0606020202030204" pitchFamily="34" charset="0"/>
              </a:rPr>
              <a:t>*Serbia was stuck, but fortunately for them they are a </a:t>
            </a:r>
            <a:r>
              <a:rPr lang="en-US" sz="2000" dirty="0" smtClean="0">
                <a:solidFill>
                  <a:srgbClr val="FFC000"/>
                </a:solidFill>
                <a:latin typeface="Arial Narrow" panose="020B0606020202030204" pitchFamily="34" charset="0"/>
              </a:rPr>
              <a:t>Slavic Race</a:t>
            </a:r>
            <a:r>
              <a:rPr lang="en-US" sz="2000" dirty="0" smtClean="0">
                <a:latin typeface="Arial Narrow" panose="020B0606020202030204" pitchFamily="34" charset="0"/>
              </a:rPr>
              <a:t>, just the Russian people. </a:t>
            </a:r>
            <a:endParaRPr lang="en-US" sz="2000" dirty="0">
              <a:latin typeface="Arial Narrow" panose="020B0606020202030204" pitchFamily="34" charset="0"/>
            </a:endParaRPr>
          </a:p>
          <a:p>
            <a:endParaRPr lang="en-US" sz="2000" dirty="0" smtClean="0">
              <a:latin typeface="Arial Narrow" panose="020B0606020202030204" pitchFamily="34" charset="0"/>
            </a:endParaRPr>
          </a:p>
          <a:p>
            <a:r>
              <a:rPr lang="en-US" sz="2000" dirty="0" smtClean="0">
                <a:latin typeface="Arial Narrow" panose="020B0606020202030204" pitchFamily="34" charset="0"/>
              </a:rPr>
              <a:t>Will one Slavic people help another simply because they are Slavic? It is the era of Nationalism. </a:t>
            </a:r>
            <a:endParaRPr lang="en-US" sz="2000" dirty="0">
              <a:latin typeface="Arial Narrow" panose="020B0606020202030204" pitchFamily="34" charset="0"/>
            </a:endParaRPr>
          </a:p>
        </p:txBody>
      </p:sp>
    </p:spTree>
    <p:extLst>
      <p:ext uri="{BB962C8B-B14F-4D97-AF65-F5344CB8AC3E}">
        <p14:creationId xmlns:p14="http://schemas.microsoft.com/office/powerpoint/2010/main" val="21996224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576" y="-1"/>
            <a:ext cx="7746424" cy="1724298"/>
          </a:xfrm>
        </p:spPr>
        <p:txBody>
          <a:bodyPr>
            <a:normAutofit fontScale="90000"/>
          </a:bodyPr>
          <a:lstStyle/>
          <a:p>
            <a:pPr algn="ctr"/>
            <a:r>
              <a:rPr lang="en-US" sz="6000" dirty="0">
                <a:latin typeface="Gill Sans Ultra Bold Condensed" pitchFamily="34" charset="0"/>
              </a:rPr>
              <a:t>8. </a:t>
            </a:r>
            <a:r>
              <a:rPr lang="en-US" sz="6000" dirty="0" smtClean="0">
                <a:latin typeface="Gill Sans Ultra Bold Condensed" pitchFamily="34" charset="0"/>
              </a:rPr>
              <a:t>Russian mobilization</a:t>
            </a:r>
            <a:endParaRPr lang="en-US" sz="6000" dirty="0">
              <a:latin typeface="Gill Sans Ultra Bold Condensed" pitchFamily="34" charset="0"/>
            </a:endParaRPr>
          </a:p>
        </p:txBody>
      </p:sp>
      <p:sp>
        <p:nvSpPr>
          <p:cNvPr id="3" name="Content Placeholder 2"/>
          <p:cNvSpPr>
            <a:spLocks noGrp="1"/>
          </p:cNvSpPr>
          <p:nvPr>
            <p:ph idx="1"/>
          </p:nvPr>
        </p:nvSpPr>
        <p:spPr>
          <a:xfrm>
            <a:off x="4445576" y="1585834"/>
            <a:ext cx="7746424" cy="2829411"/>
          </a:xfrm>
        </p:spPr>
        <p:txBody>
          <a:bodyPr>
            <a:normAutofit fontScale="92500"/>
          </a:bodyPr>
          <a:lstStyle/>
          <a:p>
            <a:pPr marL="0" indent="0" algn="ctr">
              <a:buNone/>
            </a:pPr>
            <a:r>
              <a:rPr lang="en-US" sz="3200" dirty="0" smtClean="0">
                <a:solidFill>
                  <a:srgbClr val="FFC000"/>
                </a:solidFill>
                <a:latin typeface="Arial Narrow" pitchFamily="34" charset="0"/>
              </a:rPr>
              <a:t>Russia</a:t>
            </a:r>
            <a:r>
              <a:rPr lang="en-US" sz="3200" dirty="0" smtClean="0">
                <a:latin typeface="Arial Narrow" pitchFamily="34" charset="0"/>
              </a:rPr>
              <a:t> agrees to help </a:t>
            </a:r>
            <a:r>
              <a:rPr lang="en-US" sz="3200" dirty="0" smtClean="0">
                <a:solidFill>
                  <a:srgbClr val="FFC000"/>
                </a:solidFill>
                <a:latin typeface="Arial Narrow" pitchFamily="34" charset="0"/>
              </a:rPr>
              <a:t>Serbia </a:t>
            </a:r>
            <a:r>
              <a:rPr lang="en-US" sz="3200" dirty="0" smtClean="0">
                <a:latin typeface="Arial Narrow" pitchFamily="34" charset="0"/>
              </a:rPr>
              <a:t>&amp; began </a:t>
            </a:r>
            <a:r>
              <a:rPr lang="en-US" sz="3200" dirty="0">
                <a:latin typeface="Arial Narrow" pitchFamily="34" charset="0"/>
              </a:rPr>
              <a:t>to </a:t>
            </a:r>
            <a:r>
              <a:rPr lang="en-US" sz="3200" dirty="0">
                <a:solidFill>
                  <a:srgbClr val="FFC000"/>
                </a:solidFill>
                <a:latin typeface="Arial Narrow" pitchFamily="34" charset="0"/>
              </a:rPr>
              <a:t>mobilize </a:t>
            </a:r>
            <a:r>
              <a:rPr lang="en-US" sz="3200" dirty="0">
                <a:latin typeface="Arial Narrow" pitchFamily="34" charset="0"/>
              </a:rPr>
              <a:t>(it takes a long time just to get all their soldiers lined up for war</a:t>
            </a:r>
            <a:r>
              <a:rPr lang="en-US" sz="3200" dirty="0" smtClean="0">
                <a:latin typeface="Arial Narrow" pitchFamily="34" charset="0"/>
              </a:rPr>
              <a:t>). </a:t>
            </a:r>
          </a:p>
          <a:p>
            <a:pPr marL="0" indent="0" algn="ctr">
              <a:buNone/>
            </a:pPr>
            <a:r>
              <a:rPr lang="en-US" sz="3200" dirty="0" smtClean="0">
                <a:solidFill>
                  <a:srgbClr val="FFC000"/>
                </a:solidFill>
                <a:latin typeface="Arial Narrow" pitchFamily="34" charset="0"/>
              </a:rPr>
              <a:t>Germany </a:t>
            </a:r>
            <a:r>
              <a:rPr lang="en-US" sz="3200" dirty="0" smtClean="0">
                <a:latin typeface="Arial Narrow" pitchFamily="34" charset="0"/>
              </a:rPr>
              <a:t>(not wanting to fight </a:t>
            </a:r>
            <a:r>
              <a:rPr lang="en-US" sz="3200" dirty="0" smtClean="0">
                <a:solidFill>
                  <a:srgbClr val="FFC000"/>
                </a:solidFill>
                <a:latin typeface="Arial Narrow" pitchFamily="34" charset="0"/>
              </a:rPr>
              <a:t>Russia</a:t>
            </a:r>
            <a:r>
              <a:rPr lang="en-US" sz="3200" dirty="0" smtClean="0">
                <a:latin typeface="Arial Narrow" pitchFamily="34" charset="0"/>
              </a:rPr>
              <a:t> and </a:t>
            </a:r>
            <a:r>
              <a:rPr lang="en-US" sz="3200" dirty="0" err="1" smtClean="0">
                <a:solidFill>
                  <a:srgbClr val="FFC000"/>
                </a:solidFill>
                <a:latin typeface="Arial Narrow" pitchFamily="34" charset="0"/>
              </a:rPr>
              <a:t>france</a:t>
            </a:r>
            <a:r>
              <a:rPr lang="en-US" sz="3200" dirty="0" smtClean="0">
                <a:latin typeface="Arial Narrow" pitchFamily="34" charset="0"/>
              </a:rPr>
              <a:t> at same time) declares </a:t>
            </a:r>
            <a:r>
              <a:rPr lang="en-US" sz="3200" dirty="0">
                <a:latin typeface="Arial Narrow" pitchFamily="34" charset="0"/>
              </a:rPr>
              <a:t>war on both </a:t>
            </a:r>
            <a:r>
              <a:rPr lang="en-US" sz="3200" dirty="0" smtClean="0">
                <a:latin typeface="Arial Narrow" pitchFamily="34" charset="0"/>
              </a:rPr>
              <a:t>nations</a:t>
            </a:r>
            <a:endParaRPr lang="en-US" sz="32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27318"/>
            <a:ext cx="4445575" cy="3018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45576" cy="341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3413568"/>
            <a:ext cx="4445576" cy="369332"/>
          </a:xfrm>
          <a:prstGeom prst="rect">
            <a:avLst/>
          </a:prstGeom>
          <a:noFill/>
        </p:spPr>
        <p:txBody>
          <a:bodyPr wrap="square" rtlCol="0">
            <a:spAutoFit/>
          </a:bodyPr>
          <a:lstStyle/>
          <a:p>
            <a:r>
              <a:rPr lang="en-US" dirty="0" smtClean="0"/>
              <a:t>*</a:t>
            </a:r>
            <a:r>
              <a:rPr lang="en-US" dirty="0" smtClean="0">
                <a:latin typeface="Arial Narrow" panose="020B0606020202030204" pitchFamily="34" charset="0"/>
              </a:rPr>
              <a:t>Above is a regional map of Slavic peoples.</a:t>
            </a:r>
            <a:endParaRPr lang="en-US" dirty="0"/>
          </a:p>
        </p:txBody>
      </p:sp>
      <p:pic>
        <p:nvPicPr>
          <p:cNvPr id="2050" name="Picture 2" descr="Image result for begging for hel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576" y="4366729"/>
            <a:ext cx="2987190" cy="24604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ussian army mass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766" y="4366728"/>
            <a:ext cx="4759235" cy="246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859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8900" y="0"/>
            <a:ext cx="6493100" cy="1641745"/>
          </a:xfrm>
        </p:spPr>
        <p:txBody>
          <a:bodyPr>
            <a:normAutofit fontScale="90000"/>
          </a:bodyPr>
          <a:lstStyle/>
          <a:p>
            <a:pPr algn="ctr"/>
            <a:r>
              <a:rPr lang="en-US" sz="6000" dirty="0">
                <a:latin typeface="Gill Sans Ultra Bold Condensed" pitchFamily="34" charset="0"/>
              </a:rPr>
              <a:t>9. </a:t>
            </a:r>
            <a:r>
              <a:rPr lang="en-US" sz="6000" dirty="0" smtClean="0">
                <a:latin typeface="Gill Sans Ultra Bold Condensed" pitchFamily="34" charset="0"/>
              </a:rPr>
              <a:t>GERMANY INVADES BELGIUM</a:t>
            </a:r>
            <a:endParaRPr lang="en-US" sz="6000" dirty="0">
              <a:latin typeface="Gill Sans Ultra Bold Condensed" pitchFamily="34" charset="0"/>
            </a:endParaRPr>
          </a:p>
        </p:txBody>
      </p:sp>
      <p:sp>
        <p:nvSpPr>
          <p:cNvPr id="3" name="Content Placeholder 2"/>
          <p:cNvSpPr>
            <a:spLocks noGrp="1"/>
          </p:cNvSpPr>
          <p:nvPr>
            <p:ph idx="1"/>
          </p:nvPr>
        </p:nvSpPr>
        <p:spPr>
          <a:xfrm>
            <a:off x="5698900" y="4558937"/>
            <a:ext cx="6521800" cy="2299061"/>
          </a:xfrm>
        </p:spPr>
        <p:txBody>
          <a:bodyPr>
            <a:normAutofit/>
          </a:bodyPr>
          <a:lstStyle/>
          <a:p>
            <a:pPr marL="0" indent="0" algn="ctr">
              <a:buNone/>
            </a:pPr>
            <a:r>
              <a:rPr lang="en-US" sz="3200" dirty="0">
                <a:latin typeface="Arial Narrow" pitchFamily="34" charset="0"/>
              </a:rPr>
              <a:t>Trying to avoid a 2 front war, Germany quickly attacks France by going thru the </a:t>
            </a:r>
            <a:r>
              <a:rPr lang="en-US" sz="3200" dirty="0" smtClean="0">
                <a:latin typeface="Arial Narrow" pitchFamily="34" charset="0"/>
              </a:rPr>
              <a:t>neutral nations of </a:t>
            </a:r>
            <a:r>
              <a:rPr lang="en-US" sz="3200" dirty="0" smtClean="0">
                <a:solidFill>
                  <a:srgbClr val="FF0000"/>
                </a:solidFill>
                <a:latin typeface="Arial Narrow" pitchFamily="34" charset="0"/>
              </a:rPr>
              <a:t>Belgium</a:t>
            </a:r>
            <a:r>
              <a:rPr lang="en-US" sz="3200" dirty="0" smtClean="0">
                <a:latin typeface="Arial Narrow" pitchFamily="34" charset="0"/>
              </a:rPr>
              <a:t>.</a:t>
            </a:r>
            <a:endParaRPr lang="en-US" sz="3200" dirty="0">
              <a:latin typeface="Arial Narrow"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98900" cy="6857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299" y="1645920"/>
            <a:ext cx="3105401" cy="317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98900" y="1645920"/>
            <a:ext cx="3416399" cy="3170099"/>
          </a:xfrm>
          <a:prstGeom prst="rect">
            <a:avLst/>
          </a:prstGeom>
          <a:noFill/>
        </p:spPr>
        <p:txBody>
          <a:bodyPr wrap="square" rtlCol="0">
            <a:spAutoFit/>
          </a:bodyPr>
          <a:lstStyle/>
          <a:p>
            <a:r>
              <a:rPr lang="en-US" sz="2000" dirty="0" smtClean="0">
                <a:latin typeface="Arial Narrow" panose="020B0606020202030204" pitchFamily="34" charset="0"/>
              </a:rPr>
              <a:t>*Germany felt that beating France would be easy, so if Germany could crush France quickly, soldiers could then get back to the Eastern front and beat Russia with Austrian help. </a:t>
            </a:r>
          </a:p>
          <a:p>
            <a:endParaRPr lang="en-US" sz="2000" dirty="0" smtClean="0">
              <a:latin typeface="Arial Narrow" panose="020B0606020202030204" pitchFamily="34" charset="0"/>
            </a:endParaRPr>
          </a:p>
          <a:p>
            <a:r>
              <a:rPr lang="en-US" sz="2000" dirty="0" smtClean="0">
                <a:latin typeface="Arial Narrow" panose="020B0606020202030204" pitchFamily="34" charset="0"/>
              </a:rPr>
              <a:t>*To surprise France, Germany followed the Schlieffen Plan which was to go through Belgium.</a:t>
            </a:r>
            <a:endParaRPr lang="en-US" sz="2000" dirty="0">
              <a:latin typeface="Arial Narrow" panose="020B0606020202030204" pitchFamily="34" charset="0"/>
            </a:endParaRPr>
          </a:p>
        </p:txBody>
      </p:sp>
    </p:spTree>
    <p:extLst>
      <p:ext uri="{BB962C8B-B14F-4D97-AF65-F5344CB8AC3E}">
        <p14:creationId xmlns:p14="http://schemas.microsoft.com/office/powerpoint/2010/main" val="3364206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2"/>
            <a:ext cx="7162799" cy="1123406"/>
          </a:xfrm>
        </p:spPr>
        <p:txBody>
          <a:bodyPr>
            <a:normAutofit/>
          </a:bodyPr>
          <a:lstStyle/>
          <a:p>
            <a:pPr algn="ctr"/>
            <a:r>
              <a:rPr lang="en-US" sz="4400" b="1" dirty="0" smtClean="0"/>
              <a:t>Africa</a:t>
            </a:r>
            <a:endParaRPr lang="en-US" sz="4400" b="1" dirty="0"/>
          </a:p>
        </p:txBody>
      </p:sp>
      <p:sp>
        <p:nvSpPr>
          <p:cNvPr id="3" name="Content Placeholder 2"/>
          <p:cNvSpPr>
            <a:spLocks noGrp="1"/>
          </p:cNvSpPr>
          <p:nvPr>
            <p:ph idx="1"/>
          </p:nvPr>
        </p:nvSpPr>
        <p:spPr>
          <a:xfrm>
            <a:off x="5029199" y="1123407"/>
            <a:ext cx="7162799" cy="4015131"/>
          </a:xfrm>
        </p:spPr>
        <p:txBody>
          <a:bodyPr/>
          <a:lstStyle/>
          <a:p>
            <a:pPr marL="0" indent="0" algn="ctr">
              <a:buNone/>
            </a:pPr>
            <a:r>
              <a:rPr lang="en-US" sz="3200" dirty="0">
                <a:latin typeface="Franklin Gothic Medium Cond" pitchFamily="34" charset="0"/>
              </a:rPr>
              <a:t>Historically, Africa was divided into thousands of villages &amp; languages, &amp; had powerful </a:t>
            </a:r>
            <a:r>
              <a:rPr lang="en-US" sz="3200" dirty="0" smtClean="0">
                <a:latin typeface="Franklin Gothic Medium Cond" pitchFamily="34" charset="0"/>
              </a:rPr>
              <a:t>armies </a:t>
            </a:r>
            <a:r>
              <a:rPr lang="en-US" sz="3200" dirty="0">
                <a:latin typeface="Franklin Gothic Medium Cond" pitchFamily="34" charset="0"/>
              </a:rPr>
              <a:t>that kept Europeans out for over 400 </a:t>
            </a:r>
            <a:r>
              <a:rPr lang="en-US" sz="3200" dirty="0" smtClean="0">
                <a:latin typeface="Franklin Gothic Medium Cond" pitchFamily="34" charset="0"/>
              </a:rPr>
              <a:t>years. </a:t>
            </a:r>
          </a:p>
          <a:p>
            <a:pPr marL="0" indent="0" algn="ctr">
              <a:buNone/>
            </a:pPr>
            <a:endParaRPr lang="en-US" sz="1000" dirty="0">
              <a:latin typeface="Franklin Gothic Medium Cond" pitchFamily="34" charset="0"/>
            </a:endParaRPr>
          </a:p>
          <a:p>
            <a:pPr marL="0" indent="0" algn="ctr">
              <a:buNone/>
            </a:pPr>
            <a:r>
              <a:rPr lang="en-US" sz="3200" dirty="0" smtClean="0">
                <a:latin typeface="Franklin Gothic Medium Cond" pitchFamily="34" charset="0"/>
              </a:rPr>
              <a:t>Though some missionaries like </a:t>
            </a:r>
            <a:r>
              <a:rPr lang="en-US" sz="3200" dirty="0" err="1" smtClean="0">
                <a:solidFill>
                  <a:srgbClr val="FFFF00"/>
                </a:solidFill>
                <a:latin typeface="Franklin Gothic Medium Cond" pitchFamily="34" charset="0"/>
              </a:rPr>
              <a:t>david</a:t>
            </a:r>
            <a:r>
              <a:rPr lang="en-US" sz="3200" dirty="0" smtClean="0">
                <a:solidFill>
                  <a:srgbClr val="FFFF00"/>
                </a:solidFill>
                <a:latin typeface="Franklin Gothic Medium Cond" pitchFamily="34" charset="0"/>
              </a:rPr>
              <a:t> Livingstone </a:t>
            </a:r>
            <a:r>
              <a:rPr lang="en-US" sz="3200" dirty="0" smtClean="0">
                <a:latin typeface="Franklin Gothic Medium Cond" pitchFamily="34" charset="0"/>
              </a:rPr>
              <a:t>helped expand Christianity, others did harm.</a:t>
            </a:r>
          </a:p>
          <a:p>
            <a:pPr marL="0" indent="0" algn="ctr">
              <a:buNone/>
            </a:pPr>
            <a:endParaRPr lang="en-US" sz="1000" dirty="0">
              <a:latin typeface="Franklin Gothic Medium Cond" pitchFamily="34" charset="0"/>
            </a:endParaRPr>
          </a:p>
          <a:p>
            <a:pPr marL="0" indent="0" algn="ctr">
              <a:buNone/>
            </a:pPr>
            <a:r>
              <a:rPr lang="en-US" sz="3200" dirty="0" smtClean="0">
                <a:latin typeface="Franklin Gothic Medium Cond" pitchFamily="34" charset="0"/>
              </a:rPr>
              <a:t>Big reason for conquering was the </a:t>
            </a:r>
            <a:r>
              <a:rPr lang="en-US" sz="3200" dirty="0" smtClean="0">
                <a:solidFill>
                  <a:srgbClr val="FFFF00"/>
                </a:solidFill>
                <a:latin typeface="Franklin Gothic Medium Cond" pitchFamily="34" charset="0"/>
              </a:rPr>
              <a:t>maxim gun</a:t>
            </a:r>
            <a:r>
              <a:rPr lang="en-US" sz="3200" dirty="0" smtClean="0">
                <a:latin typeface="Franklin Gothic Medium Cond" pitchFamily="34" charset="0"/>
              </a:rPr>
              <a:t>. </a:t>
            </a:r>
            <a:endParaRPr lang="en-US" sz="3200" dirty="0">
              <a:latin typeface="Franklin Gothic Medium Cond" pitchFamily="34" charset="0"/>
            </a:endParaRPr>
          </a:p>
          <a:p>
            <a:pPr marL="0" indent="0">
              <a:buNone/>
            </a:pPr>
            <a:endParaRPr lang="en-US" dirty="0"/>
          </a:p>
        </p:txBody>
      </p:sp>
      <p:pic>
        <p:nvPicPr>
          <p:cNvPr id="2050" name="Picture 2" descr="Image result for maxim g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8132"/>
            <a:ext cx="5029200" cy="35898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1800s african vi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029199" cy="32681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david livingstone qu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964906"/>
            <a:ext cx="3047999" cy="18930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david livingstone quo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815" y="4964906"/>
            <a:ext cx="2116186" cy="189309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197" y="4964906"/>
            <a:ext cx="1998615" cy="179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7588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55347" cy="1698172"/>
          </a:xfrm>
        </p:spPr>
        <p:txBody>
          <a:bodyPr>
            <a:normAutofit/>
          </a:bodyPr>
          <a:lstStyle/>
          <a:p>
            <a:pPr algn="ctr"/>
            <a:r>
              <a:rPr lang="en-US" sz="5000" dirty="0">
                <a:latin typeface="Gill Sans Ultra Bold Condensed" pitchFamily="34" charset="0"/>
              </a:rPr>
              <a:t>10. British Invasion</a:t>
            </a:r>
          </a:p>
        </p:txBody>
      </p:sp>
      <p:sp>
        <p:nvSpPr>
          <p:cNvPr id="3" name="Content Placeholder 2"/>
          <p:cNvSpPr>
            <a:spLocks noGrp="1"/>
          </p:cNvSpPr>
          <p:nvPr>
            <p:ph idx="1"/>
          </p:nvPr>
        </p:nvSpPr>
        <p:spPr>
          <a:xfrm>
            <a:off x="6755346" y="-1"/>
            <a:ext cx="5436653" cy="3226527"/>
          </a:xfrm>
        </p:spPr>
        <p:txBody>
          <a:bodyPr>
            <a:normAutofit/>
          </a:bodyPr>
          <a:lstStyle/>
          <a:p>
            <a:pPr marL="0" indent="0" algn="ctr">
              <a:buNone/>
            </a:pPr>
            <a:r>
              <a:rPr lang="en-US" sz="3100" dirty="0">
                <a:latin typeface="Arial Narrow" pitchFamily="34" charset="0"/>
              </a:rPr>
              <a:t>After neutral </a:t>
            </a:r>
            <a:r>
              <a:rPr lang="en-US" sz="3100" dirty="0">
                <a:solidFill>
                  <a:srgbClr val="FFC000"/>
                </a:solidFill>
                <a:latin typeface="Arial Narrow" pitchFamily="34" charset="0"/>
              </a:rPr>
              <a:t>Belgium</a:t>
            </a:r>
            <a:r>
              <a:rPr lang="en-US" sz="3100" dirty="0">
                <a:latin typeface="Arial Narrow" pitchFamily="34" charset="0"/>
              </a:rPr>
              <a:t> is invaded &amp; ally </a:t>
            </a:r>
            <a:r>
              <a:rPr lang="en-US" sz="3100" dirty="0">
                <a:solidFill>
                  <a:srgbClr val="FFC000"/>
                </a:solidFill>
                <a:latin typeface="Arial Narrow" pitchFamily="34" charset="0"/>
              </a:rPr>
              <a:t>France</a:t>
            </a:r>
            <a:r>
              <a:rPr lang="en-US" sz="3100" dirty="0">
                <a:latin typeface="Arial Narrow" pitchFamily="34" charset="0"/>
              </a:rPr>
              <a:t> is threatened, </a:t>
            </a:r>
            <a:r>
              <a:rPr lang="en-US" sz="3100" dirty="0">
                <a:solidFill>
                  <a:srgbClr val="FFC000"/>
                </a:solidFill>
                <a:latin typeface="Arial Narrow" pitchFamily="34" charset="0"/>
              </a:rPr>
              <a:t>Britain</a:t>
            </a:r>
            <a:r>
              <a:rPr lang="en-US" sz="3100" dirty="0">
                <a:latin typeface="Arial Narrow" pitchFamily="34" charset="0"/>
              </a:rPr>
              <a:t> rushes their soldiers down into France to help set up a defensive perimeter to save</a:t>
            </a:r>
            <a:r>
              <a:rPr lang="en-US" sz="3100" dirty="0">
                <a:solidFill>
                  <a:srgbClr val="FF0000"/>
                </a:solidFill>
                <a:latin typeface="Arial Narrow" pitchFamily="34" charset="0"/>
              </a:rPr>
              <a:t> </a:t>
            </a:r>
            <a:r>
              <a:rPr lang="en-US" sz="3100" dirty="0">
                <a:solidFill>
                  <a:srgbClr val="FFC000"/>
                </a:solidFill>
                <a:latin typeface="Arial Narrow" pitchFamily="34" charset="0"/>
              </a:rPr>
              <a:t>Paris</a:t>
            </a:r>
            <a:r>
              <a:rPr lang="en-US" sz="3100" dirty="0">
                <a:latin typeface="Arial Narrow" pitchFamily="34"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606"/>
            <a:ext cx="6755347" cy="5277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55346" y="3056709"/>
            <a:ext cx="5436654" cy="4062651"/>
          </a:xfrm>
          <a:prstGeom prst="rect">
            <a:avLst/>
          </a:prstGeom>
          <a:noFill/>
        </p:spPr>
        <p:txBody>
          <a:bodyPr wrap="square" rtlCol="0">
            <a:spAutoFit/>
          </a:bodyPr>
          <a:lstStyle/>
          <a:p>
            <a:r>
              <a:rPr lang="en-US" sz="2000" dirty="0">
                <a:solidFill>
                  <a:srgbClr val="FFC000"/>
                </a:solidFill>
                <a:latin typeface="Arial Narrow" panose="020B0606020202030204" pitchFamily="34" charset="0"/>
              </a:rPr>
              <a:t>*Britain </a:t>
            </a:r>
            <a:r>
              <a:rPr lang="en-US" sz="2000" dirty="0">
                <a:latin typeface="Arial Narrow" panose="020B0606020202030204" pitchFamily="34" charset="0"/>
              </a:rPr>
              <a:t>had made a promise to defend </a:t>
            </a:r>
            <a:r>
              <a:rPr lang="en-US" sz="2000" dirty="0">
                <a:solidFill>
                  <a:srgbClr val="FFC000"/>
                </a:solidFill>
                <a:latin typeface="Arial Narrow" panose="020B0606020202030204" pitchFamily="34" charset="0"/>
              </a:rPr>
              <a:t>Belgium</a:t>
            </a:r>
            <a:r>
              <a:rPr lang="en-US" sz="2000" dirty="0">
                <a:latin typeface="Arial Narrow" panose="020B0606020202030204" pitchFamily="34" charset="0"/>
              </a:rPr>
              <a:t> at the end of the Napoleonic Wars, so they kept their word when Belgium’s neutrality had been kicked to the side</a:t>
            </a:r>
            <a:r>
              <a:rPr lang="en-US" sz="2000" dirty="0" smtClean="0">
                <a:latin typeface="Arial Narrow" panose="020B0606020202030204" pitchFamily="34" charset="0"/>
              </a:rPr>
              <a:t>.</a:t>
            </a:r>
          </a:p>
          <a:p>
            <a:endParaRPr lang="en-US" sz="2000" dirty="0">
              <a:latin typeface="Arial Narrow" panose="020B0606020202030204" pitchFamily="34" charset="0"/>
            </a:endParaRPr>
          </a:p>
          <a:p>
            <a:r>
              <a:rPr lang="en-US" sz="2000" dirty="0" smtClean="0">
                <a:solidFill>
                  <a:srgbClr val="FFC000"/>
                </a:solidFill>
                <a:latin typeface="Arial Narrow" panose="020B0606020202030204" pitchFamily="34" charset="0"/>
              </a:rPr>
              <a:t>*Italy </a:t>
            </a:r>
            <a:r>
              <a:rPr lang="en-US" sz="2000" dirty="0" smtClean="0">
                <a:latin typeface="Arial Narrow" panose="020B0606020202030204" pitchFamily="34" charset="0"/>
              </a:rPr>
              <a:t>was expected to help Germany attack France from the South, but choose NOT too. Later in the war, Italy will actually join the opposite side of the war (</a:t>
            </a:r>
            <a:r>
              <a:rPr lang="en-US" sz="2000" dirty="0" smtClean="0">
                <a:solidFill>
                  <a:srgbClr val="FFC000"/>
                </a:solidFill>
                <a:latin typeface="Arial Narrow" panose="020B0606020202030204" pitchFamily="34" charset="0"/>
              </a:rPr>
              <a:t>France promised Italy they would receive Austria as a colony</a:t>
            </a:r>
            <a:r>
              <a:rPr lang="en-US" sz="2000" dirty="0" smtClean="0">
                <a:latin typeface="Arial Narrow" panose="020B0606020202030204" pitchFamily="34" charset="0"/>
              </a:rPr>
              <a:t>).</a:t>
            </a:r>
          </a:p>
          <a:p>
            <a:endParaRPr lang="en-US" sz="2000" dirty="0">
              <a:latin typeface="Arial Narrow" panose="020B0606020202030204" pitchFamily="34" charset="0"/>
            </a:endParaRPr>
          </a:p>
          <a:p>
            <a:r>
              <a:rPr lang="en-US" sz="2000" dirty="0" smtClean="0">
                <a:solidFill>
                  <a:srgbClr val="FFC000"/>
                </a:solidFill>
                <a:latin typeface="Arial Narrow" panose="020B0606020202030204" pitchFamily="34" charset="0"/>
              </a:rPr>
              <a:t>*America </a:t>
            </a:r>
            <a:r>
              <a:rPr lang="en-US" sz="2000" dirty="0" smtClean="0">
                <a:latin typeface="Arial Narrow" panose="020B0606020202030204" pitchFamily="34" charset="0"/>
              </a:rPr>
              <a:t>was pressured to join, but USA practiced </a:t>
            </a:r>
            <a:r>
              <a:rPr lang="en-US" sz="2000" dirty="0" smtClean="0">
                <a:solidFill>
                  <a:srgbClr val="FFC000"/>
                </a:solidFill>
                <a:latin typeface="Arial Narrow" panose="020B0606020202030204" pitchFamily="34" charset="0"/>
              </a:rPr>
              <a:t>isolationism</a:t>
            </a:r>
            <a:r>
              <a:rPr lang="en-US" sz="2000" dirty="0" smtClean="0">
                <a:latin typeface="Arial Narrow" panose="020B0606020202030204" pitchFamily="34" charset="0"/>
              </a:rPr>
              <a:t>, stay out of war. So America declared </a:t>
            </a:r>
            <a:r>
              <a:rPr lang="en-US" sz="2000" dirty="0" smtClean="0">
                <a:solidFill>
                  <a:srgbClr val="FFC000"/>
                </a:solidFill>
                <a:latin typeface="Arial Narrow" panose="020B0606020202030204" pitchFamily="34" charset="0"/>
              </a:rPr>
              <a:t>neutrality</a:t>
            </a:r>
            <a:r>
              <a:rPr lang="en-US" sz="2000" dirty="0" smtClean="0">
                <a:latin typeface="Arial Narrow" panose="020B0606020202030204" pitchFamily="34" charset="0"/>
              </a:rPr>
              <a:t> (but continued to sell weapons obviously).</a:t>
            </a:r>
            <a:endParaRPr lang="en-US" sz="2000" dirty="0">
              <a:latin typeface="Arial Narrow" panose="020B0606020202030204" pitchFamily="34" charset="0"/>
            </a:endParaRPr>
          </a:p>
          <a:p>
            <a:endParaRPr lang="en-US" dirty="0"/>
          </a:p>
        </p:txBody>
      </p:sp>
    </p:spTree>
    <p:extLst>
      <p:ext uri="{BB962C8B-B14F-4D97-AF65-F5344CB8AC3E}">
        <p14:creationId xmlns:p14="http://schemas.microsoft.com/office/powerpoint/2010/main" val="3568955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arts-wallpapers.com/military/WorldWar2/04/World-War-II1024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76800" y="1"/>
            <a:ext cx="5791200" cy="2585323"/>
          </a:xfrm>
          <a:prstGeom prst="rect">
            <a:avLst/>
          </a:prstGeom>
          <a:noFill/>
        </p:spPr>
        <p:txBody>
          <a:bodyPr wrap="square" rtlCol="0">
            <a:spAutoFit/>
          </a:bodyPr>
          <a:lstStyle/>
          <a:p>
            <a:endParaRPr lang="en-US" sz="5400" dirty="0">
              <a:solidFill>
                <a:srgbClr val="FF0000"/>
              </a:solidFill>
              <a:latin typeface="Aharoni" pitchFamily="2" charset="-79"/>
              <a:cs typeface="Aharoni" pitchFamily="2" charset="-79"/>
            </a:endParaRPr>
          </a:p>
          <a:p>
            <a:r>
              <a:rPr lang="en-US" sz="5400" dirty="0">
                <a:solidFill>
                  <a:schemeClr val="tx1">
                    <a:lumMod val="50000"/>
                    <a:lumOff val="50000"/>
                  </a:schemeClr>
                </a:solidFill>
                <a:latin typeface="Aharoni" pitchFamily="2" charset="-79"/>
                <a:cs typeface="Aharoni" pitchFamily="2" charset="-79"/>
              </a:rPr>
              <a:t>THE GREAT WAR</a:t>
            </a:r>
          </a:p>
        </p:txBody>
      </p:sp>
      <p:sp>
        <p:nvSpPr>
          <p:cNvPr id="5" name="TextBox 4"/>
          <p:cNvSpPr txBox="1"/>
          <p:nvPr/>
        </p:nvSpPr>
        <p:spPr>
          <a:xfrm>
            <a:off x="5172891" y="-1"/>
            <a:ext cx="7019109" cy="1938992"/>
          </a:xfrm>
          <a:prstGeom prst="rect">
            <a:avLst/>
          </a:prstGeom>
          <a:noFill/>
        </p:spPr>
        <p:txBody>
          <a:bodyPr wrap="square" rtlCol="0">
            <a:spAutoFit/>
          </a:bodyPr>
          <a:lstStyle/>
          <a:p>
            <a:pPr algn="ctr"/>
            <a:endParaRPr lang="en-US" sz="6000" b="1" dirty="0" smtClean="0">
              <a:solidFill>
                <a:schemeClr val="bg1"/>
              </a:solidFill>
            </a:endParaRPr>
          </a:p>
          <a:p>
            <a:pPr algn="ctr"/>
            <a:r>
              <a:rPr lang="en-US" sz="6000" b="1" dirty="0" smtClean="0">
                <a:solidFill>
                  <a:schemeClr val="bg1"/>
                </a:solidFill>
              </a:rPr>
              <a:t>THE GREAT WAR</a:t>
            </a:r>
            <a:endParaRPr lang="en-US" sz="6000" b="1" dirty="0">
              <a:solidFill>
                <a:schemeClr val="bg1"/>
              </a:solidFill>
            </a:endParaRPr>
          </a:p>
        </p:txBody>
      </p:sp>
    </p:spTree>
    <p:extLst>
      <p:ext uri="{BB962C8B-B14F-4D97-AF65-F5344CB8AC3E}">
        <p14:creationId xmlns:p14="http://schemas.microsoft.com/office/powerpoint/2010/main" val="1814955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5"/>
            <a:ext cx="12192000" cy="685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471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863" y="0"/>
            <a:ext cx="5632946" cy="1515291"/>
          </a:xfrm>
        </p:spPr>
        <p:txBody>
          <a:bodyPr>
            <a:normAutofit/>
          </a:bodyPr>
          <a:lstStyle/>
          <a:p>
            <a:pPr algn="ctr"/>
            <a:r>
              <a:rPr lang="en-US" sz="5400" b="1" dirty="0" smtClean="0"/>
              <a:t>WESTERN FRONT</a:t>
            </a:r>
            <a:endParaRPr lang="en-US" sz="5400" b="1" dirty="0"/>
          </a:p>
        </p:txBody>
      </p:sp>
      <p:sp>
        <p:nvSpPr>
          <p:cNvPr id="3" name="Content Placeholder 2"/>
          <p:cNvSpPr>
            <a:spLocks noGrp="1"/>
          </p:cNvSpPr>
          <p:nvPr>
            <p:ph idx="1"/>
          </p:nvPr>
        </p:nvSpPr>
        <p:spPr>
          <a:xfrm>
            <a:off x="3464936" y="1136469"/>
            <a:ext cx="5639874" cy="3762102"/>
          </a:xfrm>
        </p:spPr>
        <p:txBody>
          <a:bodyPr>
            <a:normAutofit/>
          </a:bodyPr>
          <a:lstStyle/>
          <a:p>
            <a:pPr marL="0" indent="0" algn="ctr">
              <a:buNone/>
            </a:pPr>
            <a:r>
              <a:rPr lang="en-US" sz="3200" dirty="0" smtClean="0">
                <a:latin typeface="Arial Narrow" panose="020B0606020202030204" pitchFamily="34" charset="0"/>
              </a:rPr>
              <a:t>Some of the deadliest battles in history as 1m died in both the </a:t>
            </a:r>
            <a:r>
              <a:rPr lang="en-US" sz="3200" dirty="0" smtClean="0">
                <a:solidFill>
                  <a:srgbClr val="FFC000"/>
                </a:solidFill>
                <a:latin typeface="Arial Narrow" panose="020B0606020202030204" pitchFamily="34" charset="0"/>
              </a:rPr>
              <a:t>battles of the </a:t>
            </a:r>
            <a:r>
              <a:rPr lang="en-US" sz="3200" dirty="0">
                <a:solidFill>
                  <a:srgbClr val="FFC000"/>
                </a:solidFill>
                <a:latin typeface="Arial Narrow" panose="020B0606020202030204" pitchFamily="34" charset="0"/>
              </a:rPr>
              <a:t>S</a:t>
            </a:r>
            <a:r>
              <a:rPr lang="en-US" sz="3200" dirty="0" smtClean="0">
                <a:solidFill>
                  <a:srgbClr val="FFC000"/>
                </a:solidFill>
                <a:latin typeface="Arial Narrow" panose="020B0606020202030204" pitchFamily="34" charset="0"/>
              </a:rPr>
              <a:t>omme </a:t>
            </a:r>
            <a:r>
              <a:rPr lang="en-US" sz="3200" dirty="0" smtClean="0">
                <a:latin typeface="Arial Narrow" panose="020B0606020202030204" pitchFamily="34" charset="0"/>
              </a:rPr>
              <a:t>and </a:t>
            </a:r>
            <a:r>
              <a:rPr lang="en-US" sz="3200" dirty="0" smtClean="0">
                <a:solidFill>
                  <a:srgbClr val="FFC000"/>
                </a:solidFill>
                <a:latin typeface="Arial Narrow" panose="020B0606020202030204" pitchFamily="34" charset="0"/>
              </a:rPr>
              <a:t>battle of Verdun. </a:t>
            </a:r>
            <a:r>
              <a:rPr lang="en-US" sz="3200" dirty="0" smtClean="0">
                <a:latin typeface="Arial Narrow" panose="020B0606020202030204" pitchFamily="34" charset="0"/>
              </a:rPr>
              <a:t>New weapons like </a:t>
            </a:r>
            <a:r>
              <a:rPr lang="en-US" sz="3200" dirty="0" smtClean="0">
                <a:solidFill>
                  <a:srgbClr val="FFC000"/>
                </a:solidFill>
                <a:latin typeface="Arial Narrow" panose="020B0606020202030204" pitchFamily="34" charset="0"/>
              </a:rPr>
              <a:t>machine guns, tanks &amp; poison gas </a:t>
            </a:r>
            <a:r>
              <a:rPr lang="en-US" sz="3200" dirty="0" smtClean="0">
                <a:latin typeface="Arial Narrow" panose="020B0606020202030204" pitchFamily="34" charset="0"/>
              </a:rPr>
              <a:t>(along with trench diseases) ended countless lives.</a:t>
            </a:r>
            <a:endParaRPr lang="en-US" sz="3200" dirty="0">
              <a:latin typeface="Arial Narrow" panose="020B0606020202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3383280"/>
            <a:ext cx="3471863" cy="346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64936"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811" y="4494941"/>
            <a:ext cx="3090940" cy="232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811" y="1992331"/>
            <a:ext cx="3090940" cy="250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810" y="-123950"/>
            <a:ext cx="3090941" cy="212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1863" y="4858342"/>
            <a:ext cx="1603453" cy="19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318" y="4858343"/>
            <a:ext cx="1743493" cy="19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8811" y="4858342"/>
            <a:ext cx="2292927" cy="199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103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622355" cy="2514600"/>
          </a:xfrm>
        </p:spPr>
        <p:txBody>
          <a:bodyPr>
            <a:noAutofit/>
          </a:bodyPr>
          <a:lstStyle/>
          <a:p>
            <a:pPr algn="ctr"/>
            <a:r>
              <a:rPr lang="en-US" sz="6600" dirty="0" smtClean="0">
                <a:solidFill>
                  <a:schemeClr val="tx1"/>
                </a:solidFill>
                <a:latin typeface="Showcard Gothic" pitchFamily="82" charset="0"/>
              </a:rPr>
              <a:t>Medicine &amp; Disease</a:t>
            </a:r>
            <a:endParaRPr lang="en-US" sz="6600" dirty="0">
              <a:solidFill>
                <a:schemeClr val="tx1"/>
              </a:solidFill>
              <a:latin typeface="Showcard Gothic" pitchFamily="82" charset="0"/>
            </a:endParaRPr>
          </a:p>
        </p:txBody>
      </p:sp>
      <p:sp>
        <p:nvSpPr>
          <p:cNvPr id="3" name="Content Placeholder 2"/>
          <p:cNvSpPr>
            <a:spLocks noGrp="1"/>
          </p:cNvSpPr>
          <p:nvPr>
            <p:ph idx="1"/>
          </p:nvPr>
        </p:nvSpPr>
        <p:spPr>
          <a:xfrm>
            <a:off x="0" y="2521131"/>
            <a:ext cx="8506809" cy="3579224"/>
          </a:xfrm>
        </p:spPr>
        <p:txBody>
          <a:bodyPr>
            <a:normAutofit/>
          </a:bodyPr>
          <a:lstStyle/>
          <a:p>
            <a:pPr marL="0" indent="0" algn="ctr">
              <a:buNone/>
            </a:pPr>
            <a:r>
              <a:rPr lang="en-US" sz="2800" dirty="0" smtClean="0">
                <a:latin typeface="Arial Narrow" pitchFamily="34" charset="0"/>
              </a:rPr>
              <a:t>Diseases </a:t>
            </a:r>
            <a:r>
              <a:rPr lang="en-US" sz="2800" dirty="0">
                <a:latin typeface="Arial Narrow" pitchFamily="34" charset="0"/>
              </a:rPr>
              <a:t>included </a:t>
            </a:r>
            <a:r>
              <a:rPr lang="en-US" sz="2800" dirty="0">
                <a:solidFill>
                  <a:srgbClr val="FFC000"/>
                </a:solidFill>
                <a:latin typeface="Arial Narrow" pitchFamily="34" charset="0"/>
              </a:rPr>
              <a:t>trench mouth, trench foot, malaria, typhoid, shell shock </a:t>
            </a:r>
            <a:r>
              <a:rPr lang="en-US" sz="2800" dirty="0">
                <a:latin typeface="Arial Narrow" pitchFamily="34" charset="0"/>
              </a:rPr>
              <a:t>(an extreme mental </a:t>
            </a:r>
            <a:r>
              <a:rPr lang="en-US" sz="2800" dirty="0" smtClean="0">
                <a:latin typeface="Arial Narrow" pitchFamily="34" charset="0"/>
              </a:rPr>
              <a:t>illness with a collapse of central nervous system) </a:t>
            </a:r>
            <a:r>
              <a:rPr lang="en-US" sz="2800" dirty="0">
                <a:latin typeface="Arial Narrow" pitchFamily="34" charset="0"/>
              </a:rPr>
              <a:t>&amp; wounds were </a:t>
            </a:r>
            <a:r>
              <a:rPr lang="en-US" sz="2800" dirty="0" smtClean="0">
                <a:latin typeface="Arial Narrow" pitchFamily="34" charset="0"/>
              </a:rPr>
              <a:t>treated by </a:t>
            </a:r>
            <a:r>
              <a:rPr lang="en-US" sz="2800" dirty="0" smtClean="0">
                <a:solidFill>
                  <a:srgbClr val="FFC000"/>
                </a:solidFill>
                <a:latin typeface="Arial Narrow" pitchFamily="34" charset="0"/>
              </a:rPr>
              <a:t>amputation.</a:t>
            </a:r>
            <a:endParaRPr lang="en-US" sz="2800" dirty="0">
              <a:solidFill>
                <a:srgbClr val="FFC000"/>
              </a:solidFill>
              <a:latin typeface="Arial Narrow" pitchFamily="34" charset="0"/>
            </a:endParaRPr>
          </a:p>
          <a:p>
            <a:pPr marL="0" indent="0" algn="ctr">
              <a:buNone/>
            </a:pPr>
            <a:r>
              <a:rPr lang="en-US" sz="2800" dirty="0" smtClean="0">
                <a:solidFill>
                  <a:schemeClr val="tx1">
                    <a:lumMod val="95000"/>
                    <a:lumOff val="5000"/>
                  </a:schemeClr>
                </a:solidFill>
                <a:latin typeface="Arial Narrow" pitchFamily="34" charset="0"/>
              </a:rPr>
              <a:t>Treatment </a:t>
            </a:r>
            <a:r>
              <a:rPr lang="en-US" sz="2800" dirty="0">
                <a:solidFill>
                  <a:schemeClr val="tx1">
                    <a:lumMod val="95000"/>
                    <a:lumOff val="5000"/>
                  </a:schemeClr>
                </a:solidFill>
                <a:latin typeface="Arial Narrow" pitchFamily="34" charset="0"/>
              </a:rPr>
              <a:t>for ailments included </a:t>
            </a:r>
            <a:r>
              <a:rPr lang="en-US" sz="2800" dirty="0">
                <a:solidFill>
                  <a:srgbClr val="FFC000"/>
                </a:solidFill>
                <a:latin typeface="Arial Narrow" pitchFamily="34" charset="0"/>
              </a:rPr>
              <a:t>morphine</a:t>
            </a:r>
            <a:r>
              <a:rPr lang="en-US" sz="2800" dirty="0">
                <a:solidFill>
                  <a:schemeClr val="tx1">
                    <a:lumMod val="95000"/>
                    <a:lumOff val="5000"/>
                  </a:schemeClr>
                </a:solidFill>
                <a:latin typeface="Arial Narrow" pitchFamily="34" charset="0"/>
              </a:rPr>
              <a:t> for pain relief, </a:t>
            </a:r>
            <a:r>
              <a:rPr lang="en-US" sz="2800" dirty="0">
                <a:solidFill>
                  <a:srgbClr val="FFC000"/>
                </a:solidFill>
                <a:latin typeface="Arial Narrow" pitchFamily="34" charset="0"/>
              </a:rPr>
              <a:t>mercury </a:t>
            </a:r>
            <a:r>
              <a:rPr lang="en-US" sz="2800" dirty="0">
                <a:solidFill>
                  <a:schemeClr val="tx1">
                    <a:lumMod val="95000"/>
                    <a:lumOff val="5000"/>
                  </a:schemeClr>
                </a:solidFill>
                <a:latin typeface="Arial Narrow" pitchFamily="34" charset="0"/>
              </a:rPr>
              <a:t>to cure </a:t>
            </a:r>
            <a:r>
              <a:rPr lang="en-US" sz="2800" dirty="0" smtClean="0">
                <a:solidFill>
                  <a:schemeClr val="tx1">
                    <a:lumMod val="95000"/>
                    <a:lumOff val="5000"/>
                  </a:schemeClr>
                </a:solidFill>
                <a:latin typeface="Arial Narrow" pitchFamily="34" charset="0"/>
              </a:rPr>
              <a:t>diarrhea/</a:t>
            </a:r>
            <a:r>
              <a:rPr lang="en-US" sz="2800" dirty="0" err="1" smtClean="0">
                <a:solidFill>
                  <a:schemeClr val="tx1">
                    <a:lumMod val="95000"/>
                    <a:lumOff val="5000"/>
                  </a:schemeClr>
                </a:solidFill>
                <a:latin typeface="Arial Narrow" pitchFamily="34" charset="0"/>
              </a:rPr>
              <a:t>dysentary</a:t>
            </a:r>
            <a:r>
              <a:rPr lang="en-US" sz="2800" dirty="0" smtClean="0">
                <a:solidFill>
                  <a:schemeClr val="tx1">
                    <a:lumMod val="95000"/>
                    <a:lumOff val="5000"/>
                  </a:schemeClr>
                </a:solidFill>
                <a:latin typeface="Arial Narrow" pitchFamily="34" charset="0"/>
              </a:rPr>
              <a:t> </a:t>
            </a:r>
            <a:r>
              <a:rPr lang="en-US" sz="2800" dirty="0">
                <a:solidFill>
                  <a:schemeClr val="tx1">
                    <a:lumMod val="95000"/>
                    <a:lumOff val="5000"/>
                  </a:schemeClr>
                </a:solidFill>
                <a:latin typeface="Arial Narrow" pitchFamily="34" charset="0"/>
              </a:rPr>
              <a:t>&amp; </a:t>
            </a:r>
            <a:r>
              <a:rPr lang="en-US" sz="2800" dirty="0">
                <a:solidFill>
                  <a:srgbClr val="FFC000"/>
                </a:solidFill>
                <a:latin typeface="Arial Narrow" pitchFamily="34" charset="0"/>
              </a:rPr>
              <a:t>hydrogen peroxide </a:t>
            </a:r>
            <a:r>
              <a:rPr lang="en-US" sz="2800" dirty="0">
                <a:solidFill>
                  <a:schemeClr val="tx1">
                    <a:lumMod val="95000"/>
                    <a:lumOff val="5000"/>
                  </a:schemeClr>
                </a:solidFill>
                <a:latin typeface="Arial Narrow" pitchFamily="34" charset="0"/>
              </a:rPr>
              <a:t>was poured on open gunshot wounds to kill bacteria.</a:t>
            </a:r>
          </a:p>
          <a:p>
            <a:pPr marL="0" indent="0">
              <a:buNone/>
            </a:pPr>
            <a:endParaRPr lang="en-US" sz="2400" dirty="0">
              <a:latin typeface="Arial Narrow"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810" y="0"/>
            <a:ext cx="368519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274" y="0"/>
            <a:ext cx="185861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810" y="2514600"/>
            <a:ext cx="368519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6810" y="4617867"/>
            <a:ext cx="3698109" cy="224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734594"/>
            <a:ext cx="8506809" cy="923330"/>
          </a:xfrm>
          <a:prstGeom prst="rect">
            <a:avLst/>
          </a:prstGeom>
          <a:noFill/>
        </p:spPr>
        <p:txBody>
          <a:bodyPr wrap="square" rtlCol="0">
            <a:spAutoFit/>
          </a:bodyPr>
          <a:lstStyle/>
          <a:p>
            <a:endParaRPr lang="en-US" dirty="0" smtClean="0">
              <a:latin typeface="Arial Narrow" panose="020B0606020202030204" pitchFamily="34" charset="0"/>
            </a:endParaRPr>
          </a:p>
          <a:p>
            <a:r>
              <a:rPr lang="en-US" dirty="0" smtClean="0">
                <a:latin typeface="Arial Narrow" panose="020B0606020202030204" pitchFamily="34" charset="0"/>
              </a:rPr>
              <a:t>*Within 6 weeks, 300,000 French troops were wounded so medical staff had to be creative quickly. From this urgency came ambulance units, forms of anesthesia, and antiseptic. </a:t>
            </a:r>
            <a:endParaRPr lang="en-US" dirty="0">
              <a:latin typeface="Arial Narrow" panose="020B0606020202030204" pitchFamily="34" charset="0"/>
            </a:endParaRPr>
          </a:p>
        </p:txBody>
      </p:sp>
    </p:spTree>
    <p:extLst>
      <p:ext uri="{BB962C8B-B14F-4D97-AF65-F5344CB8AC3E}">
        <p14:creationId xmlns:p14="http://schemas.microsoft.com/office/powerpoint/2010/main" val="30615527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037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324724" cy="992777"/>
          </a:xfrm>
        </p:spPr>
        <p:txBody>
          <a:bodyPr>
            <a:normAutofit fontScale="90000"/>
          </a:bodyPr>
          <a:lstStyle/>
          <a:p>
            <a:pPr algn="ctr"/>
            <a:r>
              <a:rPr lang="en-US" sz="5400" b="1" dirty="0" smtClean="0"/>
              <a:t>Bolshevik revolution</a:t>
            </a:r>
            <a:endParaRPr lang="en-US" sz="5400" b="1" dirty="0"/>
          </a:p>
        </p:txBody>
      </p:sp>
      <p:sp>
        <p:nvSpPr>
          <p:cNvPr id="3" name="Content Placeholder 2"/>
          <p:cNvSpPr>
            <a:spLocks noGrp="1"/>
          </p:cNvSpPr>
          <p:nvPr>
            <p:ph idx="1"/>
          </p:nvPr>
        </p:nvSpPr>
        <p:spPr>
          <a:xfrm>
            <a:off x="2" y="640081"/>
            <a:ext cx="7324724" cy="3135085"/>
          </a:xfrm>
        </p:spPr>
        <p:txBody>
          <a:bodyPr>
            <a:normAutofit/>
          </a:bodyPr>
          <a:lstStyle/>
          <a:p>
            <a:pPr marL="0" indent="0" algn="ctr">
              <a:buNone/>
            </a:pPr>
            <a:r>
              <a:rPr lang="en-US" sz="2800" dirty="0" smtClean="0">
                <a:solidFill>
                  <a:srgbClr val="FFC000"/>
                </a:solidFill>
                <a:latin typeface="Arial Narrow" panose="020B0606020202030204" pitchFamily="34" charset="0"/>
              </a:rPr>
              <a:t>Russia</a:t>
            </a:r>
            <a:r>
              <a:rPr lang="en-US" sz="2800" dirty="0" smtClean="0">
                <a:latin typeface="Arial Narrow" panose="020B0606020202030204" pitchFamily="34" charset="0"/>
              </a:rPr>
              <a:t> collapses and enters into a massive civil war as czar </a:t>
            </a:r>
            <a:r>
              <a:rPr lang="en-US" sz="2800" dirty="0" smtClean="0">
                <a:solidFill>
                  <a:srgbClr val="FFC000"/>
                </a:solidFill>
                <a:latin typeface="Arial Narrow" panose="020B0606020202030204" pitchFamily="34" charset="0"/>
              </a:rPr>
              <a:t>Nicklaus ii </a:t>
            </a:r>
            <a:r>
              <a:rPr lang="en-US" sz="2800" dirty="0" smtClean="0">
                <a:latin typeface="Arial Narrow" panose="020B0606020202030204" pitchFamily="34" charset="0"/>
              </a:rPr>
              <a:t>abdicates his throne. </a:t>
            </a:r>
            <a:r>
              <a:rPr lang="en-US" sz="2800" dirty="0" smtClean="0">
                <a:solidFill>
                  <a:srgbClr val="FFC000"/>
                </a:solidFill>
                <a:latin typeface="Arial Narrow" panose="020B0606020202030204" pitchFamily="34" charset="0"/>
              </a:rPr>
              <a:t>Reds (Communists) </a:t>
            </a:r>
            <a:r>
              <a:rPr lang="en-US" sz="2800" dirty="0" smtClean="0">
                <a:latin typeface="Arial Narrow" panose="020B0606020202030204" pitchFamily="34" charset="0"/>
              </a:rPr>
              <a:t>vs. </a:t>
            </a:r>
            <a:r>
              <a:rPr lang="en-US" sz="2800" dirty="0" smtClean="0">
                <a:solidFill>
                  <a:srgbClr val="FFC000"/>
                </a:solidFill>
                <a:latin typeface="Arial Narrow" panose="020B0606020202030204" pitchFamily="34" charset="0"/>
              </a:rPr>
              <a:t>Whites (Democracy) </a:t>
            </a:r>
            <a:r>
              <a:rPr lang="en-US" sz="2800" dirty="0" smtClean="0">
                <a:latin typeface="Arial Narrow" panose="020B0606020202030204" pitchFamily="34" charset="0"/>
              </a:rPr>
              <a:t>as </a:t>
            </a:r>
            <a:r>
              <a:rPr lang="en-US" sz="2800" dirty="0" smtClean="0">
                <a:solidFill>
                  <a:srgbClr val="FFC000"/>
                </a:solidFill>
                <a:latin typeface="Arial Narrow" panose="020B0606020202030204" pitchFamily="34" charset="0"/>
              </a:rPr>
              <a:t>communists (Bolsheviks) </a:t>
            </a:r>
            <a:r>
              <a:rPr lang="en-US" sz="2800" dirty="0" smtClean="0">
                <a:latin typeface="Arial Narrow" panose="020B0606020202030204" pitchFamily="34" charset="0"/>
              </a:rPr>
              <a:t>win. </a:t>
            </a:r>
          </a:p>
          <a:p>
            <a:pPr marL="0" indent="0" algn="ctr">
              <a:buNone/>
            </a:pPr>
            <a:r>
              <a:rPr lang="en-US" sz="2800" dirty="0" smtClean="0">
                <a:solidFill>
                  <a:srgbClr val="FFC000"/>
                </a:solidFill>
                <a:latin typeface="Arial Narrow" panose="020B0606020202030204" pitchFamily="34" charset="0"/>
              </a:rPr>
              <a:t>Vladimir </a:t>
            </a:r>
            <a:r>
              <a:rPr lang="en-US" sz="2800" dirty="0">
                <a:solidFill>
                  <a:srgbClr val="FFC000"/>
                </a:solidFill>
                <a:latin typeface="Arial Narrow" panose="020B0606020202030204" pitchFamily="34" charset="0"/>
              </a:rPr>
              <a:t>L</a:t>
            </a:r>
            <a:r>
              <a:rPr lang="en-US" sz="2800" dirty="0" smtClean="0">
                <a:solidFill>
                  <a:srgbClr val="FFC000"/>
                </a:solidFill>
                <a:latin typeface="Arial Narrow" panose="020B0606020202030204" pitchFamily="34" charset="0"/>
              </a:rPr>
              <a:t>enin </a:t>
            </a:r>
            <a:r>
              <a:rPr lang="en-US" sz="2800" dirty="0" smtClean="0">
                <a:latin typeface="Arial Narrow" panose="020B0606020202030204" pitchFamily="34" charset="0"/>
              </a:rPr>
              <a:t>will quit WWI &amp; then proceed to kill 2m Russian citizens in takeover.</a:t>
            </a:r>
            <a:endParaRPr lang="en-US" sz="2800" dirty="0">
              <a:latin typeface="Arial Narrow" panose="020B0606020202030204" pitchFamily="34" charset="0"/>
            </a:endParaRPr>
          </a:p>
        </p:txBody>
      </p:sp>
      <p:pic>
        <p:nvPicPr>
          <p:cNvPr id="3076" name="Picture 4" descr="Image result for russia collapse world wa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631" y="0"/>
            <a:ext cx="4823369" cy="355699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8631" y="3631474"/>
            <a:ext cx="4823369" cy="32265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3997234"/>
            <a:ext cx="7368630" cy="2862322"/>
          </a:xfrm>
          <a:prstGeom prst="rect">
            <a:avLst/>
          </a:prstGeom>
          <a:noFill/>
        </p:spPr>
        <p:txBody>
          <a:bodyPr wrap="square" rtlCol="0">
            <a:spAutoFit/>
          </a:bodyPr>
          <a:lstStyle/>
          <a:p>
            <a:r>
              <a:rPr lang="en-US" sz="2000" dirty="0" smtClean="0">
                <a:latin typeface="Arial Narrow" panose="020B0606020202030204" pitchFamily="34" charset="0"/>
              </a:rPr>
              <a:t>*</a:t>
            </a:r>
            <a:r>
              <a:rPr lang="en-US" sz="2000" dirty="0" smtClean="0">
                <a:solidFill>
                  <a:srgbClr val="FFC000"/>
                </a:solidFill>
                <a:latin typeface="Arial Narrow" panose="020B0606020202030204" pitchFamily="34" charset="0"/>
              </a:rPr>
              <a:t>Czar Nicklaus II </a:t>
            </a:r>
            <a:r>
              <a:rPr lang="en-US" sz="2000" dirty="0" smtClean="0">
                <a:latin typeface="Arial Narrow" panose="020B0606020202030204" pitchFamily="34" charset="0"/>
              </a:rPr>
              <a:t>was a crook &amp; robbed Russian people blind, so when 1000s died in war, overthrowing the leader the people hated was easy. </a:t>
            </a:r>
          </a:p>
          <a:p>
            <a:endParaRPr lang="en-US" sz="2000" dirty="0">
              <a:latin typeface="Arial Narrow" panose="020B0606020202030204" pitchFamily="34" charset="0"/>
            </a:endParaRPr>
          </a:p>
          <a:p>
            <a:r>
              <a:rPr lang="en-US" sz="2000" dirty="0" smtClean="0">
                <a:latin typeface="Arial Narrow" panose="020B0606020202030204" pitchFamily="34" charset="0"/>
              </a:rPr>
              <a:t>*</a:t>
            </a:r>
            <a:r>
              <a:rPr lang="en-US" sz="2000" dirty="0" smtClean="0">
                <a:solidFill>
                  <a:srgbClr val="FFC000"/>
                </a:solidFill>
                <a:latin typeface="Arial Narrow" panose="020B0606020202030204" pitchFamily="34" charset="0"/>
              </a:rPr>
              <a:t>Lenin </a:t>
            </a:r>
            <a:r>
              <a:rPr lang="en-US" sz="2000" dirty="0" smtClean="0">
                <a:latin typeface="Arial Narrow" panose="020B0606020202030204" pitchFamily="34" charset="0"/>
              </a:rPr>
              <a:t>promised everything to be free AND an end to the war, so his message was appealing. Though many wanted an American style democracy, once in power decades of murders began (can’t give without first taking away). </a:t>
            </a:r>
          </a:p>
          <a:p>
            <a:endParaRPr lang="en-US" sz="2000" dirty="0">
              <a:latin typeface="Arial Narrow" panose="020B0606020202030204" pitchFamily="34" charset="0"/>
            </a:endParaRPr>
          </a:p>
          <a:p>
            <a:r>
              <a:rPr lang="en-US" sz="2000" dirty="0" smtClean="0">
                <a:latin typeface="Arial Narrow" panose="020B0606020202030204" pitchFamily="34" charset="0"/>
              </a:rPr>
              <a:t>*Like Robespierre in France, Royals &amp; Religion was hunted (Christians &amp; Jews). </a:t>
            </a:r>
            <a:r>
              <a:rPr lang="en-US" sz="2000" dirty="0" err="1" smtClean="0">
                <a:solidFill>
                  <a:srgbClr val="FFC000"/>
                </a:solidFill>
                <a:latin typeface="Arial Narrow" panose="020B0606020202030204" pitchFamily="34" charset="0"/>
              </a:rPr>
              <a:t>Stolypin’s</a:t>
            </a:r>
            <a:r>
              <a:rPr lang="en-US" sz="2000" dirty="0" smtClean="0">
                <a:solidFill>
                  <a:srgbClr val="FFC000"/>
                </a:solidFill>
                <a:latin typeface="Arial Narrow" panose="020B0606020202030204" pitchFamily="34" charset="0"/>
              </a:rPr>
              <a:t> Necktie </a:t>
            </a:r>
            <a:r>
              <a:rPr lang="en-US" sz="2000" dirty="0" smtClean="0">
                <a:latin typeface="Arial Narrow" panose="020B0606020202030204" pitchFamily="34" charset="0"/>
              </a:rPr>
              <a:t>was the nickname for noose named after </a:t>
            </a:r>
            <a:r>
              <a:rPr lang="en-US" sz="2000" dirty="0" err="1" smtClean="0">
                <a:latin typeface="Arial Narrow" panose="020B0606020202030204" pitchFamily="34" charset="0"/>
              </a:rPr>
              <a:t>Stolypin</a:t>
            </a:r>
            <a:r>
              <a:rPr lang="en-US" sz="2000" dirty="0" smtClean="0">
                <a:latin typeface="Arial Narrow" panose="020B0606020202030204" pitchFamily="34" charset="0"/>
              </a:rPr>
              <a:t>.</a:t>
            </a:r>
            <a:endParaRPr lang="en-US" sz="2000" dirty="0">
              <a:latin typeface="Arial Narrow" panose="020B0606020202030204" pitchFamily="34" charset="0"/>
            </a:endParaRPr>
          </a:p>
        </p:txBody>
      </p:sp>
      <p:pic>
        <p:nvPicPr>
          <p:cNvPr id="5" name="Picture 4" descr="Image result for 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31474"/>
            <a:ext cx="7368630" cy="291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825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8" name="Picture 2" descr="Image result for communism vs. capital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228217" cy="52382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mmunist ide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89566"/>
            <a:ext cx="6126480" cy="2167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vladimir lenin qu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481" y="4689566"/>
            <a:ext cx="6065520" cy="21118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rx quo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0389" y="0"/>
            <a:ext cx="2676434" cy="468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479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91440"/>
            <a:ext cx="7799614" cy="1058091"/>
          </a:xfrm>
        </p:spPr>
        <p:txBody>
          <a:bodyPr>
            <a:normAutofit fontScale="90000"/>
          </a:bodyPr>
          <a:lstStyle/>
          <a:p>
            <a:pPr algn="ctr"/>
            <a:r>
              <a:rPr lang="en-US" sz="7200" b="1" dirty="0" err="1" smtClean="0"/>
              <a:t>lusitania</a:t>
            </a:r>
            <a:endParaRPr lang="en-US" sz="7200" b="1" dirty="0"/>
          </a:p>
        </p:txBody>
      </p:sp>
      <p:sp>
        <p:nvSpPr>
          <p:cNvPr id="3" name="Content Placeholder 2"/>
          <p:cNvSpPr>
            <a:spLocks noGrp="1"/>
          </p:cNvSpPr>
          <p:nvPr>
            <p:ph idx="1"/>
          </p:nvPr>
        </p:nvSpPr>
        <p:spPr>
          <a:xfrm>
            <a:off x="-3" y="2066835"/>
            <a:ext cx="12192002" cy="1107439"/>
          </a:xfrm>
        </p:spPr>
        <p:txBody>
          <a:bodyPr>
            <a:normAutofit/>
          </a:bodyPr>
          <a:lstStyle/>
          <a:p>
            <a:pPr marL="0" indent="0">
              <a:buNone/>
            </a:pPr>
            <a:r>
              <a:rPr lang="en-US" sz="3200" dirty="0" smtClean="0">
                <a:latin typeface="Arial Narrow" panose="020B0606020202030204" pitchFamily="34" charset="0"/>
              </a:rPr>
              <a:t>British Luxury Liner was torpedoed by Germany killing </a:t>
            </a:r>
            <a:r>
              <a:rPr lang="en-US" sz="3200" dirty="0" smtClean="0">
                <a:solidFill>
                  <a:srgbClr val="FFC000"/>
                </a:solidFill>
                <a:latin typeface="Arial Narrow" panose="020B0606020202030204" pitchFamily="34" charset="0"/>
              </a:rPr>
              <a:t>1198 people </a:t>
            </a:r>
            <a:r>
              <a:rPr lang="en-US" sz="3200" dirty="0" smtClean="0">
                <a:latin typeface="Arial Narrow" panose="020B0606020202030204" pitchFamily="34" charset="0"/>
              </a:rPr>
              <a:t>in just 18 minutes. </a:t>
            </a:r>
            <a:r>
              <a:rPr lang="en-US" sz="3200" dirty="0" smtClean="0">
                <a:solidFill>
                  <a:srgbClr val="FFC000"/>
                </a:solidFill>
                <a:latin typeface="Arial Narrow" panose="020B0606020202030204" pitchFamily="34" charset="0"/>
              </a:rPr>
              <a:t>128 Americans </a:t>
            </a:r>
            <a:r>
              <a:rPr lang="en-US" sz="3200" dirty="0" smtClean="0">
                <a:latin typeface="Arial Narrow" panose="020B0606020202030204" pitchFamily="34" charset="0"/>
              </a:rPr>
              <a:t>were on board resulted in USA hating Germany.</a:t>
            </a:r>
            <a:endParaRPr lang="en-US" sz="3200" dirty="0">
              <a:latin typeface="Arial Narrow" panose="020B060602020203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61022"/>
            <a:ext cx="9653451" cy="209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mage result for lusit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286" y="1"/>
            <a:ext cx="4027713" cy="20668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usitania headl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3451" y="4761022"/>
            <a:ext cx="2538549" cy="20969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862149"/>
            <a:ext cx="8164286" cy="1015663"/>
          </a:xfrm>
          <a:prstGeom prst="rect">
            <a:avLst/>
          </a:prstGeom>
          <a:noFill/>
        </p:spPr>
        <p:txBody>
          <a:bodyPr wrap="square" rtlCol="0">
            <a:spAutoFit/>
          </a:bodyPr>
          <a:lstStyle/>
          <a:p>
            <a:r>
              <a:rPr lang="en-US" sz="2000" dirty="0" smtClean="0">
                <a:latin typeface="Arial Narrow" panose="020B0606020202030204" pitchFamily="34" charset="0"/>
              </a:rPr>
              <a:t>*</a:t>
            </a:r>
            <a:r>
              <a:rPr lang="en-US" sz="2000" dirty="0" smtClean="0">
                <a:latin typeface="Arial Narrow" panose="020B0606020202030204" pitchFamily="34" charset="0"/>
              </a:rPr>
              <a:t>Germany had engaged in </a:t>
            </a:r>
            <a:r>
              <a:rPr lang="en-US" sz="2000" dirty="0" smtClean="0">
                <a:solidFill>
                  <a:srgbClr val="FFC000"/>
                </a:solidFill>
                <a:latin typeface="Arial Narrow" panose="020B0606020202030204" pitchFamily="34" charset="0"/>
              </a:rPr>
              <a:t>Unrestricted Submarine Warfare </a:t>
            </a:r>
            <a:r>
              <a:rPr lang="en-US" sz="2000" dirty="0" smtClean="0">
                <a:latin typeface="Arial Narrow" panose="020B0606020202030204" pitchFamily="34" charset="0"/>
              </a:rPr>
              <a:t>in the Atlantic Ocean by attacking and sinking American ships. President Woodrow Wilson covered up each attack while asking Americans to be neutral in thought as well as in action. </a:t>
            </a:r>
            <a:endParaRPr lang="en-US" sz="2000" dirty="0">
              <a:latin typeface="Arial Narrow" panose="020B0606020202030204" pitchFamily="34" charset="0"/>
            </a:endParaRPr>
          </a:p>
        </p:txBody>
      </p:sp>
      <p:sp>
        <p:nvSpPr>
          <p:cNvPr id="6" name="TextBox 5"/>
          <p:cNvSpPr txBox="1"/>
          <p:nvPr/>
        </p:nvSpPr>
        <p:spPr>
          <a:xfrm>
            <a:off x="0" y="3174274"/>
            <a:ext cx="12192000" cy="1631216"/>
          </a:xfrm>
          <a:prstGeom prst="rect">
            <a:avLst/>
          </a:prstGeom>
          <a:noFill/>
        </p:spPr>
        <p:txBody>
          <a:bodyPr wrap="square" rtlCol="0">
            <a:spAutoFit/>
          </a:bodyPr>
          <a:lstStyle/>
          <a:p>
            <a:endParaRPr lang="en-US" sz="2000" dirty="0" smtClean="0">
              <a:latin typeface="Arial Narrow" panose="020B0606020202030204" pitchFamily="34" charset="0"/>
            </a:endParaRPr>
          </a:p>
          <a:p>
            <a:r>
              <a:rPr lang="en-US" sz="2000" dirty="0" smtClean="0">
                <a:latin typeface="Arial Narrow" panose="020B0606020202030204" pitchFamily="34" charset="0"/>
              </a:rPr>
              <a:t>*</a:t>
            </a:r>
            <a:r>
              <a:rPr lang="en-US" sz="2000" dirty="0" smtClean="0">
                <a:latin typeface="Arial Narrow" panose="020B0606020202030204" pitchFamily="34" charset="0"/>
              </a:rPr>
              <a:t>Most Americans wrongly feel this incident is the reason USA entered WWI (USA did not enter for another 2 years). This incident DID make USA citizens want war (and destroy Beethoven music and refuse to eat sauerkraut, </a:t>
            </a:r>
            <a:r>
              <a:rPr lang="en-US" sz="2000" dirty="0" err="1" smtClean="0">
                <a:latin typeface="Arial Narrow" panose="020B0606020202030204" pitchFamily="34" charset="0"/>
              </a:rPr>
              <a:t>etc</a:t>
            </a:r>
            <a:r>
              <a:rPr lang="en-US" sz="2000" dirty="0" smtClean="0">
                <a:latin typeface="Arial Narrow" panose="020B0606020202030204" pitchFamily="34" charset="0"/>
              </a:rPr>
              <a:t>) but we stayed out of it. The dead on board were famous people like niece of </a:t>
            </a:r>
            <a:r>
              <a:rPr lang="en-US" sz="2000" dirty="0" smtClean="0">
                <a:solidFill>
                  <a:srgbClr val="FFC000"/>
                </a:solidFill>
                <a:latin typeface="Arial Narrow" panose="020B0606020202030204" pitchFamily="34" charset="0"/>
              </a:rPr>
              <a:t>Andrew Carnegie</a:t>
            </a:r>
            <a:r>
              <a:rPr lang="en-US" sz="2000" dirty="0" smtClean="0">
                <a:latin typeface="Arial Narrow" panose="020B0606020202030204" pitchFamily="34" charset="0"/>
              </a:rPr>
              <a:t>, member of rich </a:t>
            </a:r>
            <a:r>
              <a:rPr lang="en-US" sz="2000" dirty="0" smtClean="0">
                <a:solidFill>
                  <a:srgbClr val="FFC000"/>
                </a:solidFill>
                <a:latin typeface="Arial Narrow" panose="020B0606020202030204" pitchFamily="34" charset="0"/>
              </a:rPr>
              <a:t>Vanderbilt</a:t>
            </a:r>
            <a:r>
              <a:rPr lang="en-US" sz="2000" dirty="0" smtClean="0">
                <a:latin typeface="Arial Narrow" panose="020B0606020202030204" pitchFamily="34" charset="0"/>
              </a:rPr>
              <a:t> railroad family, entrepreneurs, theater producers, playwrights, famous writers, company director </a:t>
            </a:r>
            <a:r>
              <a:rPr lang="en-US" sz="2000" dirty="0" smtClean="0">
                <a:solidFill>
                  <a:srgbClr val="FFC000"/>
                </a:solidFill>
                <a:latin typeface="Arial Narrow" panose="020B0606020202030204" pitchFamily="34" charset="0"/>
              </a:rPr>
              <a:t>Paul Crompton </a:t>
            </a:r>
            <a:r>
              <a:rPr lang="en-US" sz="2000" dirty="0" smtClean="0">
                <a:latin typeface="Arial Narrow" panose="020B0606020202030204" pitchFamily="34" charset="0"/>
              </a:rPr>
              <a:t>died w/ wife and all six of his children.</a:t>
            </a:r>
            <a:endParaRPr lang="en-US" sz="2000" dirty="0">
              <a:latin typeface="Arial Narrow" panose="020B0606020202030204" pitchFamily="34" charset="0"/>
            </a:endParaRPr>
          </a:p>
        </p:txBody>
      </p:sp>
      <p:pic>
        <p:nvPicPr>
          <p:cNvPr id="2050" name="Picture 2" descr="Image result for g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851997"/>
            <a:ext cx="8164285" cy="2119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gre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4584"/>
            <a:ext cx="12191999" cy="18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324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353300" cy="1214846"/>
          </a:xfrm>
        </p:spPr>
        <p:txBody>
          <a:bodyPr>
            <a:normAutofit/>
          </a:bodyPr>
          <a:lstStyle/>
          <a:p>
            <a:pPr algn="ctr"/>
            <a:r>
              <a:rPr lang="en-US" sz="6000" b="1" dirty="0" smtClean="0"/>
              <a:t>Zimmerman note</a:t>
            </a:r>
            <a:endParaRPr lang="en-US" sz="6000" b="1" dirty="0"/>
          </a:p>
        </p:txBody>
      </p:sp>
      <p:sp>
        <p:nvSpPr>
          <p:cNvPr id="3" name="Content Placeholder 2"/>
          <p:cNvSpPr>
            <a:spLocks noGrp="1"/>
          </p:cNvSpPr>
          <p:nvPr>
            <p:ph idx="1"/>
          </p:nvPr>
        </p:nvSpPr>
        <p:spPr>
          <a:xfrm>
            <a:off x="0" y="1123408"/>
            <a:ext cx="7353299" cy="1985552"/>
          </a:xfrm>
        </p:spPr>
        <p:txBody>
          <a:bodyPr/>
          <a:lstStyle/>
          <a:p>
            <a:pPr marL="0" lvl="0" indent="0" algn="ctr" defTabSz="914400">
              <a:spcAft>
                <a:spcPts val="0"/>
              </a:spcAft>
              <a:buClr>
                <a:srgbClr val="526DB0"/>
              </a:buClr>
              <a:buSzPct val="95000"/>
              <a:buNone/>
            </a:pPr>
            <a:r>
              <a:rPr lang="en-US" sz="2800" cap="none" dirty="0">
                <a:solidFill>
                  <a:schemeClr val="tx1"/>
                </a:solidFill>
                <a:effectLst/>
                <a:latin typeface="Arial Narrow" pitchFamily="34" charset="0"/>
              </a:rPr>
              <a:t>In 1917, USA intercepted a </a:t>
            </a:r>
            <a:r>
              <a:rPr lang="en-US" sz="2800" cap="none" dirty="0">
                <a:solidFill>
                  <a:srgbClr val="FFC000"/>
                </a:solidFill>
                <a:effectLst/>
                <a:latin typeface="Arial Narrow" pitchFamily="34" charset="0"/>
              </a:rPr>
              <a:t>telegram</a:t>
            </a:r>
            <a:r>
              <a:rPr lang="en-US" sz="2800" cap="none" dirty="0">
                <a:solidFill>
                  <a:schemeClr val="tx1"/>
                </a:solidFill>
                <a:effectLst/>
                <a:latin typeface="Arial Narrow" pitchFamily="34" charset="0"/>
              </a:rPr>
              <a:t> from </a:t>
            </a:r>
            <a:r>
              <a:rPr lang="en-US" sz="2800" cap="none" dirty="0" smtClean="0">
                <a:solidFill>
                  <a:srgbClr val="FFC000"/>
                </a:solidFill>
                <a:effectLst/>
                <a:latin typeface="Arial Narrow" pitchFamily="34" charset="0"/>
              </a:rPr>
              <a:t>Germany</a:t>
            </a:r>
            <a:r>
              <a:rPr lang="en-US" sz="2800" cap="none" dirty="0" smtClean="0">
                <a:solidFill>
                  <a:schemeClr val="tx1"/>
                </a:solidFill>
                <a:effectLst/>
                <a:latin typeface="Arial Narrow" pitchFamily="34" charset="0"/>
              </a:rPr>
              <a:t> </a:t>
            </a:r>
            <a:r>
              <a:rPr lang="en-US" sz="2800" cap="none" dirty="0">
                <a:solidFill>
                  <a:schemeClr val="tx1"/>
                </a:solidFill>
                <a:effectLst/>
                <a:latin typeface="Arial Narrow" pitchFamily="34" charset="0"/>
              </a:rPr>
              <a:t>to </a:t>
            </a:r>
            <a:r>
              <a:rPr lang="en-US" sz="2800" cap="none" dirty="0">
                <a:solidFill>
                  <a:srgbClr val="FFC000"/>
                </a:solidFill>
                <a:effectLst/>
                <a:latin typeface="Arial Narrow" pitchFamily="34" charset="0"/>
              </a:rPr>
              <a:t>Mexico</a:t>
            </a:r>
            <a:r>
              <a:rPr lang="en-US" sz="2800" cap="none" dirty="0">
                <a:solidFill>
                  <a:schemeClr val="tx1"/>
                </a:solidFill>
                <a:effectLst/>
                <a:latin typeface="Arial Narrow" pitchFamily="34" charset="0"/>
              </a:rPr>
              <a:t> requesting </a:t>
            </a:r>
            <a:r>
              <a:rPr lang="en-US" sz="2800" cap="none" dirty="0" smtClean="0">
                <a:solidFill>
                  <a:schemeClr val="tx1"/>
                </a:solidFill>
                <a:effectLst/>
                <a:latin typeface="Arial Narrow" pitchFamily="34" charset="0"/>
              </a:rPr>
              <a:t>Mexico </a:t>
            </a:r>
            <a:r>
              <a:rPr lang="en-US" sz="2800" cap="none" dirty="0">
                <a:solidFill>
                  <a:schemeClr val="tx1"/>
                </a:solidFill>
                <a:effectLst/>
                <a:latin typeface="Arial Narrow" pitchFamily="34" charset="0"/>
              </a:rPr>
              <a:t>to attack USA in order to regain the lands of Texas that was “stolen” </a:t>
            </a:r>
            <a:r>
              <a:rPr lang="en-US" sz="2800" cap="none" dirty="0" smtClean="0">
                <a:solidFill>
                  <a:schemeClr val="tx1"/>
                </a:solidFill>
                <a:effectLst/>
                <a:latin typeface="Arial Narrow" pitchFamily="34" charset="0"/>
              </a:rPr>
              <a:t>away during </a:t>
            </a:r>
            <a:r>
              <a:rPr lang="en-US" sz="2800" cap="none" dirty="0" smtClean="0">
                <a:solidFill>
                  <a:srgbClr val="FFC000"/>
                </a:solidFill>
                <a:effectLst/>
                <a:latin typeface="Arial Narrow" pitchFamily="34" charset="0"/>
              </a:rPr>
              <a:t>Mexican-American War</a:t>
            </a:r>
            <a:r>
              <a:rPr lang="en-US" sz="2800" cap="none" dirty="0" smtClean="0">
                <a:solidFill>
                  <a:schemeClr val="tx1"/>
                </a:solidFill>
                <a:effectLst/>
                <a:latin typeface="Arial Narrow" pitchFamily="34" charset="0"/>
              </a:rPr>
              <a:t>. USA saw this as act of war.</a:t>
            </a:r>
            <a:endParaRPr lang="en-US" sz="2800" cap="none" dirty="0">
              <a:solidFill>
                <a:schemeClr val="tx1"/>
              </a:solidFill>
              <a:effectLst/>
              <a:latin typeface="Arial Narrow" pitchFamily="34" charset="0"/>
            </a:endParaRP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3300" y="-20782"/>
            <a:ext cx="4838700" cy="68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 y="4452793"/>
            <a:ext cx="5254445" cy="2405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269" y="4452793"/>
            <a:ext cx="2102031" cy="2405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2821577"/>
            <a:ext cx="7353299" cy="1631216"/>
          </a:xfrm>
          <a:prstGeom prst="rect">
            <a:avLst/>
          </a:prstGeom>
          <a:noFill/>
        </p:spPr>
        <p:txBody>
          <a:bodyPr wrap="square" rtlCol="0">
            <a:spAutoFit/>
          </a:bodyPr>
          <a:lstStyle/>
          <a:p>
            <a:endParaRPr lang="en-US" sz="2000" dirty="0" smtClean="0">
              <a:latin typeface="Arial Narrow" panose="020B0606020202030204" pitchFamily="34" charset="0"/>
            </a:endParaRPr>
          </a:p>
          <a:p>
            <a:r>
              <a:rPr lang="en-US" sz="2000" dirty="0" smtClean="0">
                <a:latin typeface="Arial Narrow" panose="020B0606020202030204" pitchFamily="34" charset="0"/>
              </a:rPr>
              <a:t>*Mexico had no plans to attack, and more than likely Germany had no plans to help Mexico gain lands back. It is assumed that if USA was fighting Mexico they would not be fighting in Europe and would stop supplying Britain &amp; France with weapons. Of course, the plan backfired.</a:t>
            </a:r>
            <a:endParaRPr lang="en-US" sz="2000" dirty="0">
              <a:latin typeface="Arial Narrow" panose="020B0606020202030204" pitchFamily="34" charset="0"/>
            </a:endParaRPr>
          </a:p>
        </p:txBody>
      </p:sp>
    </p:spTree>
    <p:extLst>
      <p:ext uri="{BB962C8B-B14F-4D97-AF65-F5344CB8AC3E}">
        <p14:creationId xmlns:p14="http://schemas.microsoft.com/office/powerpoint/2010/main" val="2528028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1295" y="-2"/>
            <a:ext cx="5330704" cy="1293225"/>
          </a:xfrm>
        </p:spPr>
        <p:txBody>
          <a:bodyPr>
            <a:normAutofit/>
          </a:bodyPr>
          <a:lstStyle/>
          <a:p>
            <a:pPr algn="ctr"/>
            <a:r>
              <a:rPr lang="en-US" sz="4800" b="1" dirty="0" smtClean="0"/>
              <a:t>KING LEOPOLD ii</a:t>
            </a:r>
            <a:endParaRPr lang="en-US" sz="4800" b="1" dirty="0"/>
          </a:p>
        </p:txBody>
      </p:sp>
      <p:sp>
        <p:nvSpPr>
          <p:cNvPr id="3" name="Content Placeholder 2"/>
          <p:cNvSpPr>
            <a:spLocks noGrp="1"/>
          </p:cNvSpPr>
          <p:nvPr>
            <p:ph idx="1"/>
          </p:nvPr>
        </p:nvSpPr>
        <p:spPr>
          <a:xfrm>
            <a:off x="6861295" y="1084217"/>
            <a:ext cx="5330704" cy="3638007"/>
          </a:xfrm>
        </p:spPr>
        <p:txBody>
          <a:bodyPr>
            <a:normAutofit/>
          </a:bodyPr>
          <a:lstStyle/>
          <a:p>
            <a:pPr marL="0" indent="0" algn="ctr">
              <a:buNone/>
            </a:pPr>
            <a:r>
              <a:rPr lang="en-US" sz="2800" dirty="0" smtClean="0">
                <a:solidFill>
                  <a:srgbClr val="FFFF00"/>
                </a:solidFill>
                <a:latin typeface="Arial Narrow" panose="020B0606020202030204" pitchFamily="34" charset="0"/>
              </a:rPr>
              <a:t>Belgian king </a:t>
            </a:r>
            <a:r>
              <a:rPr lang="en-US" sz="2800" dirty="0" smtClean="0">
                <a:latin typeface="Arial Narrow" panose="020B0606020202030204" pitchFamily="34" charset="0"/>
              </a:rPr>
              <a:t>sent spy </a:t>
            </a:r>
            <a:r>
              <a:rPr lang="en-US" sz="2800" dirty="0" smtClean="0">
                <a:solidFill>
                  <a:srgbClr val="FFFF00"/>
                </a:solidFill>
                <a:latin typeface="Arial Narrow" panose="020B0606020202030204" pitchFamily="34" charset="0"/>
              </a:rPr>
              <a:t>henry Stanley </a:t>
            </a:r>
            <a:r>
              <a:rPr lang="en-US" sz="2800" dirty="0" smtClean="0">
                <a:latin typeface="Arial Narrow" panose="020B0606020202030204" pitchFamily="34" charset="0"/>
              </a:rPr>
              <a:t>to tour Africa under the guise of helping people, but really to look for resources.</a:t>
            </a:r>
          </a:p>
          <a:p>
            <a:pPr marL="0" indent="0" algn="ctr">
              <a:buNone/>
            </a:pPr>
            <a:endParaRPr lang="en-US" sz="1000" dirty="0" smtClean="0">
              <a:latin typeface="Arial Narrow" panose="020B0606020202030204" pitchFamily="34" charset="0"/>
            </a:endParaRPr>
          </a:p>
          <a:p>
            <a:pPr marL="0" indent="0" algn="ctr">
              <a:buNone/>
            </a:pPr>
            <a:r>
              <a:rPr lang="en-US" sz="2800" dirty="0" smtClean="0">
                <a:latin typeface="Arial Narrow" panose="020B0606020202030204" pitchFamily="34" charset="0"/>
              </a:rPr>
              <a:t>Once rubber tree plants were discovered, </a:t>
            </a:r>
            <a:r>
              <a:rPr lang="en-US" sz="2800" dirty="0" err="1" smtClean="0">
                <a:solidFill>
                  <a:srgbClr val="FFFF00"/>
                </a:solidFill>
                <a:latin typeface="Arial Narrow" panose="020B0606020202030204" pitchFamily="34" charset="0"/>
              </a:rPr>
              <a:t>congo</a:t>
            </a:r>
            <a:r>
              <a:rPr lang="en-US" sz="2800" dirty="0" smtClean="0">
                <a:latin typeface="Arial Narrow" panose="020B0606020202030204" pitchFamily="34" charset="0"/>
              </a:rPr>
              <a:t> people were enslaved &amp; </a:t>
            </a:r>
            <a:r>
              <a:rPr lang="en-US" sz="2800" dirty="0">
                <a:solidFill>
                  <a:srgbClr val="FFFF00"/>
                </a:solidFill>
                <a:latin typeface="Arial Narrow" panose="020B0606020202030204" pitchFamily="34" charset="0"/>
              </a:rPr>
              <a:t>8</a:t>
            </a:r>
            <a:r>
              <a:rPr lang="en-US" sz="2800" dirty="0" smtClean="0">
                <a:solidFill>
                  <a:srgbClr val="FFFF00"/>
                </a:solidFill>
                <a:latin typeface="Arial Narrow" panose="020B0606020202030204" pitchFamily="34" charset="0"/>
              </a:rPr>
              <a:t> million killed</a:t>
            </a:r>
            <a:r>
              <a:rPr lang="en-US" sz="2800" dirty="0" smtClean="0">
                <a:latin typeface="Arial Narrow" panose="020B0606020202030204" pitchFamily="34" charset="0"/>
              </a:rPr>
              <a:t>. </a:t>
            </a:r>
            <a:endParaRPr lang="en-US" sz="2800" dirty="0">
              <a:latin typeface="Arial Narrow" panose="020B0606020202030204" pitchFamily="34" charset="0"/>
            </a:endParaRP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295" y="-1"/>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king leopold II con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89295"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 y="3429000"/>
            <a:ext cx="4320511"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3806" y="3429000"/>
            <a:ext cx="2537489"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61295" y="4898571"/>
            <a:ext cx="5330704" cy="1938992"/>
          </a:xfrm>
          <a:prstGeom prst="rect">
            <a:avLst/>
          </a:prstGeom>
          <a:noFill/>
        </p:spPr>
        <p:txBody>
          <a:bodyPr wrap="square" rtlCol="0">
            <a:spAutoFit/>
          </a:bodyPr>
          <a:lstStyle/>
          <a:p>
            <a:r>
              <a:rPr lang="en-US" sz="2000" dirty="0" smtClean="0">
                <a:latin typeface="Arial Narrow" panose="020B0606020202030204" pitchFamily="34" charset="0"/>
              </a:rPr>
              <a:t>*Yeah, he’s like Hitler &amp; for some reason nobody teaches about him. The $1B went to his own palaces not even to Belgian people. Worse, he told Belgian soldiers to act like missionaries and use the parts of Bible about obedience and not rebelling. Never called slavery, but hands were severed &amp; wives kidnapped.</a:t>
            </a:r>
            <a:endParaRPr lang="en-US" sz="2000" dirty="0">
              <a:latin typeface="Arial Narrow" panose="020B0606020202030204" pitchFamily="34" charset="0"/>
            </a:endParaRPr>
          </a:p>
        </p:txBody>
      </p:sp>
    </p:spTree>
    <p:extLst>
      <p:ext uri="{BB962C8B-B14F-4D97-AF65-F5344CB8AC3E}">
        <p14:creationId xmlns:p14="http://schemas.microsoft.com/office/powerpoint/2010/main" val="37303184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0070" cy="1188720"/>
          </a:xfrm>
        </p:spPr>
        <p:txBody>
          <a:bodyPr>
            <a:normAutofit/>
          </a:bodyPr>
          <a:lstStyle/>
          <a:p>
            <a:pPr algn="ctr"/>
            <a:r>
              <a:rPr lang="en-US" sz="7200" b="1" dirty="0" smtClean="0"/>
              <a:t>armistice</a:t>
            </a:r>
            <a:endParaRPr lang="en-US" sz="7200" b="1" dirty="0"/>
          </a:p>
        </p:txBody>
      </p:sp>
      <p:sp>
        <p:nvSpPr>
          <p:cNvPr id="3" name="Content Placeholder 2"/>
          <p:cNvSpPr>
            <a:spLocks noGrp="1"/>
          </p:cNvSpPr>
          <p:nvPr>
            <p:ph idx="1"/>
          </p:nvPr>
        </p:nvSpPr>
        <p:spPr>
          <a:xfrm>
            <a:off x="1" y="1084217"/>
            <a:ext cx="7054116" cy="2416629"/>
          </a:xfrm>
        </p:spPr>
        <p:txBody>
          <a:bodyPr>
            <a:normAutofit/>
          </a:bodyPr>
          <a:lstStyle/>
          <a:p>
            <a:pPr marL="0" indent="0" algn="ctr">
              <a:buNone/>
            </a:pPr>
            <a:r>
              <a:rPr lang="en-US" sz="2800" dirty="0" smtClean="0">
                <a:solidFill>
                  <a:srgbClr val="FFC000"/>
                </a:solidFill>
                <a:latin typeface="Arial Narrow" panose="020B0606020202030204" pitchFamily="34" charset="0"/>
              </a:rPr>
              <a:t>American </a:t>
            </a:r>
            <a:r>
              <a:rPr lang="en-US" sz="2800" dirty="0" smtClean="0">
                <a:latin typeface="Arial Narrow" panose="020B0606020202030204" pitchFamily="34" charset="0"/>
              </a:rPr>
              <a:t>action spurs </a:t>
            </a:r>
            <a:r>
              <a:rPr lang="en-US" sz="2800" dirty="0" smtClean="0">
                <a:solidFill>
                  <a:srgbClr val="FFC000"/>
                </a:solidFill>
                <a:latin typeface="Arial Narrow" panose="020B0606020202030204" pitchFamily="34" charset="0"/>
              </a:rPr>
              <a:t>Central Powers </a:t>
            </a:r>
            <a:r>
              <a:rPr lang="en-US" sz="2800" dirty="0" smtClean="0">
                <a:latin typeface="Arial Narrow" panose="020B0606020202030204" pitchFamily="34" charset="0"/>
              </a:rPr>
              <a:t>to quit war (</a:t>
            </a:r>
            <a:r>
              <a:rPr lang="en-US" sz="2800" dirty="0" smtClean="0">
                <a:solidFill>
                  <a:srgbClr val="FFC000"/>
                </a:solidFill>
                <a:latin typeface="Arial Narrow" panose="020B0606020202030204" pitchFamily="34" charset="0"/>
              </a:rPr>
              <a:t>Germany</a:t>
            </a:r>
            <a:r>
              <a:rPr lang="en-US" sz="2800" dirty="0" smtClean="0">
                <a:latin typeface="Arial Narrow" panose="020B0606020202030204" pitchFamily="34" charset="0"/>
              </a:rPr>
              <a:t> hangs on as long as possible). After Decisive 2</a:t>
            </a:r>
            <a:r>
              <a:rPr lang="en-US" sz="2800" baseline="30000" dirty="0" smtClean="0">
                <a:latin typeface="Arial Narrow" panose="020B0606020202030204" pitchFamily="34" charset="0"/>
              </a:rPr>
              <a:t>nd</a:t>
            </a:r>
            <a:r>
              <a:rPr lang="en-US" sz="2800" dirty="0" smtClean="0">
                <a:latin typeface="Arial Narrow" panose="020B0606020202030204" pitchFamily="34" charset="0"/>
              </a:rPr>
              <a:t> Battle of the Marne, armistice (war ending truce) happens </a:t>
            </a:r>
            <a:r>
              <a:rPr lang="en-US" sz="2800" dirty="0" err="1" smtClean="0">
                <a:solidFill>
                  <a:srgbClr val="FFC000"/>
                </a:solidFill>
                <a:latin typeface="Arial Narrow" panose="020B0606020202030204" pitchFamily="34" charset="0"/>
              </a:rPr>
              <a:t>nov</a:t>
            </a:r>
            <a:r>
              <a:rPr lang="en-US" sz="2800" dirty="0" smtClean="0">
                <a:solidFill>
                  <a:srgbClr val="FFC000"/>
                </a:solidFill>
                <a:latin typeface="Arial Narrow" panose="020B0606020202030204" pitchFamily="34" charset="0"/>
              </a:rPr>
              <a:t> 11, 1918 at 11:00</a:t>
            </a:r>
            <a:r>
              <a:rPr lang="en-US" sz="2800" dirty="0" smtClean="0">
                <a:latin typeface="Arial Narrow" panose="020B0606020202030204" pitchFamily="34" charset="0"/>
              </a:rPr>
              <a:t>.</a:t>
            </a:r>
          </a:p>
          <a:p>
            <a:pPr marL="0" indent="0" algn="ctr">
              <a:buNone/>
            </a:pPr>
            <a:r>
              <a:rPr lang="en-US" sz="2800" dirty="0" smtClean="0">
                <a:solidFill>
                  <a:srgbClr val="FFC000"/>
                </a:solidFill>
                <a:latin typeface="Arial Narrow" panose="020B0606020202030204" pitchFamily="34" charset="0"/>
              </a:rPr>
              <a:t>20M war </a:t>
            </a:r>
            <a:r>
              <a:rPr lang="en-US" sz="2800" dirty="0" smtClean="0">
                <a:latin typeface="Arial Narrow" panose="020B0606020202030204" pitchFamily="34" charset="0"/>
              </a:rPr>
              <a:t>casualties &amp; another 20M civilians dead.</a:t>
            </a:r>
            <a:endParaRPr lang="en-US" sz="2800" dirty="0">
              <a:latin typeface="Arial Narrow" panose="020B0606020202030204" pitchFamily="34" charset="0"/>
            </a:endParaRPr>
          </a:p>
        </p:txBody>
      </p:sp>
      <p:pic>
        <p:nvPicPr>
          <p:cNvPr id="3074" name="Picture 2" descr="Image result for new york celebrates end of great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070" y="3500845"/>
            <a:ext cx="5111930" cy="33571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070" y="-1"/>
            <a:ext cx="5137884" cy="3500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709851"/>
            <a:ext cx="7054117" cy="3231654"/>
          </a:xfrm>
          <a:prstGeom prst="rect">
            <a:avLst/>
          </a:prstGeom>
          <a:noFill/>
        </p:spPr>
        <p:txBody>
          <a:bodyPr wrap="square" rtlCol="0">
            <a:spAutoFit/>
          </a:bodyPr>
          <a:lstStyle/>
          <a:p>
            <a:endParaRPr lang="en-US" sz="1200" dirty="0" smtClean="0">
              <a:latin typeface="Arial Narrow" panose="020B0606020202030204" pitchFamily="34" charset="0"/>
            </a:endParaRPr>
          </a:p>
          <a:p>
            <a:r>
              <a:rPr lang="en-US" sz="2000" dirty="0" smtClean="0">
                <a:latin typeface="Arial Narrow" panose="020B0606020202030204" pitchFamily="34" charset="0"/>
              </a:rPr>
              <a:t>*There was heavy fighting all the way up to the last minute, the Generals felt they could still win despite diplomats calling it over, so each side went crazy with charges, and weapons, and attacks right up until the end.</a:t>
            </a:r>
          </a:p>
          <a:p>
            <a:endParaRPr lang="en-US" sz="1200" dirty="0">
              <a:latin typeface="Arial Narrow" panose="020B0606020202030204" pitchFamily="34" charset="0"/>
            </a:endParaRPr>
          </a:p>
          <a:p>
            <a:r>
              <a:rPr lang="en-US" sz="2000" dirty="0" smtClean="0">
                <a:latin typeface="Arial Narrow" panose="020B0606020202030204" pitchFamily="34" charset="0"/>
              </a:rPr>
              <a:t>*There will a lot to straighten out at the end of this war and the European </a:t>
            </a:r>
            <a:r>
              <a:rPr lang="en-US" sz="2000" dirty="0" smtClean="0">
                <a:solidFill>
                  <a:srgbClr val="FFC000"/>
                </a:solidFill>
                <a:latin typeface="Arial Narrow" panose="020B0606020202030204" pitchFamily="34" charset="0"/>
              </a:rPr>
              <a:t>Allied Nations </a:t>
            </a:r>
            <a:r>
              <a:rPr lang="en-US" sz="2000" dirty="0" smtClean="0">
                <a:latin typeface="Arial Narrow" panose="020B0606020202030204" pitchFamily="34" charset="0"/>
              </a:rPr>
              <a:t>victorious will be a wonderful job of screwing all of it up. This mess up will be called the </a:t>
            </a:r>
            <a:r>
              <a:rPr lang="en-US" sz="2000" dirty="0" smtClean="0">
                <a:solidFill>
                  <a:srgbClr val="FFC000"/>
                </a:solidFill>
                <a:latin typeface="Arial Narrow" panose="020B0606020202030204" pitchFamily="34" charset="0"/>
              </a:rPr>
              <a:t>Treaty of Versailles</a:t>
            </a:r>
            <a:r>
              <a:rPr lang="en-US" sz="2000" dirty="0" smtClean="0">
                <a:latin typeface="Arial Narrow" panose="020B0606020202030204" pitchFamily="34" charset="0"/>
              </a:rPr>
              <a:t>, will be covered next.</a:t>
            </a:r>
          </a:p>
          <a:p>
            <a:endParaRPr lang="en-US" sz="1200" dirty="0">
              <a:latin typeface="Arial Narrow" panose="020B0606020202030204" pitchFamily="34" charset="0"/>
            </a:endParaRPr>
          </a:p>
          <a:p>
            <a:r>
              <a:rPr lang="en-US" sz="2000" dirty="0" smtClean="0">
                <a:latin typeface="Arial Narrow" panose="020B0606020202030204" pitchFamily="34" charset="0"/>
              </a:rPr>
              <a:t>*</a:t>
            </a:r>
            <a:r>
              <a:rPr lang="en-US" sz="2000" dirty="0" smtClean="0">
                <a:solidFill>
                  <a:srgbClr val="FFC000"/>
                </a:solidFill>
                <a:latin typeface="Arial Narrow" panose="020B0606020202030204" pitchFamily="34" charset="0"/>
              </a:rPr>
              <a:t>11.11.11</a:t>
            </a:r>
            <a:r>
              <a:rPr lang="en-US" sz="2000" dirty="0" smtClean="0">
                <a:latin typeface="Arial Narrow" panose="020B0606020202030204" pitchFamily="34" charset="0"/>
              </a:rPr>
              <a:t> will be celebrated worldwide as an international holiday, some nations have renamed it: in USA it’s called </a:t>
            </a:r>
            <a:r>
              <a:rPr lang="en-US" sz="2000" dirty="0" smtClean="0">
                <a:solidFill>
                  <a:srgbClr val="FFC000"/>
                </a:solidFill>
                <a:latin typeface="Arial Narrow" panose="020B0606020202030204" pitchFamily="34" charset="0"/>
              </a:rPr>
              <a:t>Veteran’s Day</a:t>
            </a:r>
            <a:r>
              <a:rPr lang="en-US" sz="2000" dirty="0" smtClean="0">
                <a:latin typeface="Arial Narrow" panose="020B0606020202030204" pitchFamily="34" charset="0"/>
              </a:rPr>
              <a:t>.</a:t>
            </a:r>
            <a:endParaRPr lang="en-US" sz="2000" dirty="0">
              <a:latin typeface="Arial Narrow" panose="020B0606020202030204" pitchFamily="34" charset="0"/>
            </a:endParaRPr>
          </a:p>
        </p:txBody>
      </p:sp>
      <p:pic>
        <p:nvPicPr>
          <p:cNvPr id="7" name="Picture 2" descr="Image result for gre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49" y="3499379"/>
            <a:ext cx="7121519" cy="21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07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2547" y="3230394"/>
            <a:ext cx="8126277" cy="962782"/>
          </a:xfrm>
        </p:spPr>
        <p:txBody>
          <a:bodyPr>
            <a:normAutofit/>
          </a:bodyPr>
          <a:lstStyle/>
          <a:p>
            <a:pPr algn="ctr"/>
            <a:r>
              <a:rPr lang="en-US" sz="4400" b="1" dirty="0" smtClean="0"/>
              <a:t>Anglo-</a:t>
            </a:r>
            <a:r>
              <a:rPr lang="en-US" sz="4400" b="1" dirty="0" err="1" smtClean="0"/>
              <a:t>zulu</a:t>
            </a:r>
            <a:r>
              <a:rPr lang="en-US" sz="4400" b="1" dirty="0" smtClean="0"/>
              <a:t> war</a:t>
            </a:r>
            <a:endParaRPr lang="en-US" sz="4400" b="1" dirty="0"/>
          </a:p>
        </p:txBody>
      </p:sp>
      <p:sp>
        <p:nvSpPr>
          <p:cNvPr id="3" name="Content Placeholder 2"/>
          <p:cNvSpPr>
            <a:spLocks noGrp="1"/>
          </p:cNvSpPr>
          <p:nvPr>
            <p:ph idx="1"/>
          </p:nvPr>
        </p:nvSpPr>
        <p:spPr>
          <a:xfrm>
            <a:off x="4059371" y="4986142"/>
            <a:ext cx="8129452" cy="1870971"/>
          </a:xfrm>
        </p:spPr>
        <p:txBody>
          <a:bodyPr>
            <a:normAutofit/>
          </a:bodyPr>
          <a:lstStyle/>
          <a:p>
            <a:pPr marL="0" indent="0" algn="ctr">
              <a:buNone/>
            </a:pPr>
            <a:r>
              <a:rPr lang="en-US" sz="2800" b="1" dirty="0" smtClean="0"/>
              <a:t>British general gave </a:t>
            </a:r>
            <a:r>
              <a:rPr lang="en-US" sz="2800" b="1" dirty="0" err="1" smtClean="0">
                <a:solidFill>
                  <a:srgbClr val="FFFF00"/>
                </a:solidFill>
              </a:rPr>
              <a:t>zulu</a:t>
            </a:r>
            <a:r>
              <a:rPr lang="en-US" sz="2800" b="1" dirty="0" smtClean="0">
                <a:solidFill>
                  <a:srgbClr val="FFFF00"/>
                </a:solidFill>
              </a:rPr>
              <a:t> nation </a:t>
            </a:r>
            <a:r>
              <a:rPr lang="en-US" sz="2800" b="1" dirty="0" smtClean="0"/>
              <a:t>an ultimatum that could not be done, then slaughtered them. </a:t>
            </a:r>
            <a:r>
              <a:rPr lang="en-US" sz="2800" b="1" dirty="0" smtClean="0">
                <a:solidFill>
                  <a:srgbClr val="FFFF00"/>
                </a:solidFill>
              </a:rPr>
              <a:t>Berlin conference </a:t>
            </a:r>
            <a:r>
              <a:rPr lang="en-US" sz="2800" b="1" dirty="0" smtClean="0"/>
              <a:t>carved up Africa by Europe.</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062549" cy="685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2548" y="-1"/>
            <a:ext cx="3944983" cy="323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7531" y="0"/>
            <a:ext cx="4184469" cy="323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59371" y="4023360"/>
            <a:ext cx="8129452" cy="1046440"/>
          </a:xfrm>
          <a:prstGeom prst="rect">
            <a:avLst/>
          </a:prstGeom>
          <a:noFill/>
        </p:spPr>
        <p:txBody>
          <a:bodyPr wrap="square" rtlCol="0">
            <a:spAutoFit/>
          </a:bodyPr>
          <a:lstStyle/>
          <a:p>
            <a:endParaRPr lang="en-US" sz="800" dirty="0" smtClean="0"/>
          </a:p>
          <a:p>
            <a:r>
              <a:rPr lang="en-US" dirty="0" smtClean="0"/>
              <a:t>*In 1825, </a:t>
            </a:r>
            <a:r>
              <a:rPr lang="en-US" dirty="0" err="1" smtClean="0"/>
              <a:t>Shaka</a:t>
            </a:r>
            <a:r>
              <a:rPr lang="en-US" dirty="0" smtClean="0"/>
              <a:t> Zulu begins an empire that will expand to cover 11,500 square miles (larger than St. Louis Metro).  GB wanted their labor for the diamond fields &amp; because they planned to create African federation.</a:t>
            </a:r>
            <a:endParaRPr lang="en-US" dirty="0"/>
          </a:p>
        </p:txBody>
      </p:sp>
    </p:spTree>
    <p:extLst>
      <p:ext uri="{BB962C8B-B14F-4D97-AF65-F5344CB8AC3E}">
        <p14:creationId xmlns:p14="http://schemas.microsoft.com/office/powerpoint/2010/main" val="290150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7747538" cy="1013020"/>
          </a:xfrm>
        </p:spPr>
        <p:txBody>
          <a:bodyPr>
            <a:normAutofit/>
          </a:bodyPr>
          <a:lstStyle/>
          <a:p>
            <a:pPr algn="ctr"/>
            <a:r>
              <a:rPr lang="en-US" sz="6000" b="1" dirty="0" err="1" smtClean="0"/>
              <a:t>egypt</a:t>
            </a:r>
            <a:endParaRPr lang="en-US" sz="6000" b="1" dirty="0"/>
          </a:p>
        </p:txBody>
      </p:sp>
      <p:sp>
        <p:nvSpPr>
          <p:cNvPr id="3" name="Content Placeholder 2"/>
          <p:cNvSpPr>
            <a:spLocks noGrp="1"/>
          </p:cNvSpPr>
          <p:nvPr>
            <p:ph idx="1"/>
          </p:nvPr>
        </p:nvSpPr>
        <p:spPr>
          <a:xfrm>
            <a:off x="0" y="1240971"/>
            <a:ext cx="7747537" cy="2459551"/>
          </a:xfrm>
        </p:spPr>
        <p:txBody>
          <a:bodyPr>
            <a:normAutofit lnSpcReduction="10000"/>
          </a:bodyPr>
          <a:lstStyle/>
          <a:p>
            <a:pPr marL="0" indent="0" algn="ctr">
              <a:buNone/>
            </a:pPr>
            <a:r>
              <a:rPr lang="en-US" sz="3200" dirty="0">
                <a:solidFill>
                  <a:srgbClr val="FFFF00"/>
                </a:solidFill>
                <a:latin typeface="Arial Narrow" panose="020B0606020202030204" pitchFamily="34" charset="0"/>
              </a:rPr>
              <a:t>Muhammad Ali </a:t>
            </a:r>
            <a:r>
              <a:rPr lang="en-US" sz="3200" dirty="0">
                <a:latin typeface="Arial Narrow" panose="020B0606020202030204" pitchFamily="34" charset="0"/>
              </a:rPr>
              <a:t>emerged as leader after defeated </a:t>
            </a:r>
            <a:r>
              <a:rPr lang="en-US" sz="3200" dirty="0">
                <a:solidFill>
                  <a:srgbClr val="FFFF00"/>
                </a:solidFill>
                <a:latin typeface="Arial Narrow" panose="020B0606020202030204" pitchFamily="34" charset="0"/>
              </a:rPr>
              <a:t>Napoleon</a:t>
            </a:r>
            <a:r>
              <a:rPr lang="en-US" sz="3200" dirty="0">
                <a:latin typeface="Arial Narrow" panose="020B0606020202030204" pitchFamily="34" charset="0"/>
              </a:rPr>
              <a:t>. He began reforms &amp; built </a:t>
            </a:r>
            <a:r>
              <a:rPr lang="en-US" sz="3200" dirty="0">
                <a:solidFill>
                  <a:srgbClr val="FFFF00"/>
                </a:solidFill>
                <a:latin typeface="Arial Narrow" panose="020B0606020202030204" pitchFamily="34" charset="0"/>
              </a:rPr>
              <a:t>Suez Canal </a:t>
            </a:r>
            <a:r>
              <a:rPr lang="en-US" sz="3200" dirty="0">
                <a:latin typeface="Arial Narrow" panose="020B0606020202030204" pitchFamily="34" charset="0"/>
              </a:rPr>
              <a:t>(connected Red Sea to Mediterranean). But, then GB came for the $450M debt Egypt couldn’t pay interest on.</a:t>
            </a:r>
          </a:p>
          <a:p>
            <a:pPr marL="0" indent="0">
              <a:buNone/>
            </a:pP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538" y="0"/>
            <a:ext cx="44444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3706404"/>
            <a:ext cx="2489739" cy="31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706404"/>
            <a:ext cx="2209799" cy="314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suez canal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06404"/>
            <a:ext cx="3023673" cy="314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020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726" y="0"/>
            <a:ext cx="9535886" cy="1214846"/>
          </a:xfrm>
        </p:spPr>
        <p:txBody>
          <a:bodyPr>
            <a:normAutofit/>
          </a:bodyPr>
          <a:lstStyle/>
          <a:p>
            <a:r>
              <a:rPr lang="en-US" sz="5400" b="1" dirty="0" smtClean="0"/>
              <a:t>Nigeria									</a:t>
            </a:r>
            <a:r>
              <a:rPr lang="en-US" sz="5400" b="1" dirty="0" err="1" smtClean="0"/>
              <a:t>algeria</a:t>
            </a:r>
            <a:endParaRPr lang="en-US" sz="5400" b="1" dirty="0"/>
          </a:p>
        </p:txBody>
      </p:sp>
      <p:sp>
        <p:nvSpPr>
          <p:cNvPr id="3" name="Content Placeholder 2"/>
          <p:cNvSpPr>
            <a:spLocks noGrp="1"/>
          </p:cNvSpPr>
          <p:nvPr>
            <p:ph idx="1"/>
          </p:nvPr>
        </p:nvSpPr>
        <p:spPr>
          <a:xfrm>
            <a:off x="-3175" y="4526614"/>
            <a:ext cx="6051278" cy="1364736"/>
          </a:xfrm>
        </p:spPr>
        <p:txBody>
          <a:bodyPr>
            <a:normAutofit lnSpcReduction="10000"/>
          </a:bodyPr>
          <a:lstStyle/>
          <a:p>
            <a:pPr marL="0" indent="0" algn="ctr">
              <a:buNone/>
            </a:pPr>
            <a:r>
              <a:rPr lang="en-US" sz="2800" dirty="0" smtClean="0">
                <a:solidFill>
                  <a:srgbClr val="FFFF00"/>
                </a:solidFill>
                <a:latin typeface="Arial Narrow" panose="020B0606020202030204" pitchFamily="34" charset="0"/>
              </a:rPr>
              <a:t>Royal </a:t>
            </a:r>
            <a:r>
              <a:rPr lang="en-US" sz="2800" dirty="0" err="1" smtClean="0">
                <a:solidFill>
                  <a:srgbClr val="FFFF00"/>
                </a:solidFill>
                <a:latin typeface="Arial Narrow" panose="020B0606020202030204" pitchFamily="34" charset="0"/>
              </a:rPr>
              <a:t>niger</a:t>
            </a:r>
            <a:r>
              <a:rPr lang="en-US" sz="2800" dirty="0" smtClean="0">
                <a:solidFill>
                  <a:srgbClr val="FFFF00"/>
                </a:solidFill>
                <a:latin typeface="Arial Narrow" panose="020B0606020202030204" pitchFamily="34" charset="0"/>
              </a:rPr>
              <a:t> company </a:t>
            </a:r>
            <a:r>
              <a:rPr lang="en-US" sz="2800" dirty="0" smtClean="0">
                <a:latin typeface="Arial Narrow" panose="020B0606020202030204" pitchFamily="34" charset="0"/>
              </a:rPr>
              <a:t>gains wealth of the palm oil trade for </a:t>
            </a:r>
            <a:r>
              <a:rPr lang="en-US" sz="2800" dirty="0" smtClean="0">
                <a:solidFill>
                  <a:srgbClr val="FFFF00"/>
                </a:solidFill>
                <a:latin typeface="Arial Narrow" panose="020B0606020202030204" pitchFamily="34" charset="0"/>
              </a:rPr>
              <a:t>Britain</a:t>
            </a:r>
            <a:r>
              <a:rPr lang="en-US" sz="2800" dirty="0" smtClean="0">
                <a:latin typeface="Arial Narrow" panose="020B0606020202030204" pitchFamily="34" charset="0"/>
              </a:rPr>
              <a:t> by making local leaders sign “protection treaties.”</a:t>
            </a:r>
            <a:endParaRPr lang="en-US" sz="2800" dirty="0">
              <a:latin typeface="Arial Narrow" panose="020B0606020202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046" y="1058091"/>
            <a:ext cx="5947953" cy="346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Image result for 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103" y="-2711"/>
            <a:ext cx="195943" cy="6860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 y="1058091"/>
            <a:ext cx="6051278" cy="346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44046" y="4526613"/>
            <a:ext cx="5947953" cy="1661993"/>
          </a:xfrm>
          <a:prstGeom prst="rect">
            <a:avLst/>
          </a:prstGeom>
          <a:noFill/>
        </p:spPr>
        <p:txBody>
          <a:bodyPr wrap="square" rtlCol="0">
            <a:spAutoFit/>
          </a:bodyPr>
          <a:lstStyle/>
          <a:p>
            <a:pPr algn="ctr"/>
            <a:r>
              <a:rPr lang="en-US" sz="2800" dirty="0" smtClean="0">
                <a:solidFill>
                  <a:srgbClr val="FFFF00"/>
                </a:solidFill>
                <a:latin typeface="Arial Narrow" panose="020B0606020202030204" pitchFamily="34" charset="0"/>
              </a:rPr>
              <a:t>France</a:t>
            </a:r>
            <a:r>
              <a:rPr lang="en-US" sz="2800" dirty="0" smtClean="0">
                <a:latin typeface="Arial Narrow" panose="020B0606020202030204" pitchFamily="34" charset="0"/>
              </a:rPr>
              <a:t> wins a 50 year long war ousting any remnant of the </a:t>
            </a:r>
            <a:r>
              <a:rPr lang="en-US" sz="2800" dirty="0" smtClean="0">
                <a:solidFill>
                  <a:srgbClr val="FFFF00"/>
                </a:solidFill>
                <a:latin typeface="Arial Narrow" panose="020B0606020202030204" pitchFamily="34" charset="0"/>
              </a:rPr>
              <a:t>Mali Empire </a:t>
            </a:r>
            <a:r>
              <a:rPr lang="en-US" sz="2800" dirty="0" smtClean="0">
                <a:latin typeface="Arial Narrow" panose="020B0606020202030204" pitchFamily="34" charset="0"/>
              </a:rPr>
              <a:t>by using a terrible weapon called </a:t>
            </a:r>
            <a:r>
              <a:rPr lang="en-US" sz="2800" dirty="0" smtClean="0">
                <a:solidFill>
                  <a:srgbClr val="FFFF00"/>
                </a:solidFill>
                <a:latin typeface="Arial Narrow" panose="020B0606020202030204" pitchFamily="34" charset="0"/>
              </a:rPr>
              <a:t>famine</a:t>
            </a:r>
            <a:r>
              <a:rPr lang="en-US" sz="2800" dirty="0" smtClean="0">
                <a:latin typeface="Arial Narrow" panose="020B0606020202030204" pitchFamily="34" charset="0"/>
              </a:rPr>
              <a:t>.</a:t>
            </a:r>
            <a:endParaRPr lang="en-US" sz="2800" dirty="0">
              <a:latin typeface="Arial Narrow" panose="020B0606020202030204" pitchFamily="34" charset="0"/>
            </a:endParaRPr>
          </a:p>
          <a:p>
            <a:endParaRPr lang="en-US" dirty="0"/>
          </a:p>
        </p:txBody>
      </p:sp>
      <p:sp>
        <p:nvSpPr>
          <p:cNvPr id="5" name="TextBox 4"/>
          <p:cNvSpPr txBox="1"/>
          <p:nvPr/>
        </p:nvSpPr>
        <p:spPr>
          <a:xfrm>
            <a:off x="6244046" y="5891350"/>
            <a:ext cx="5947953" cy="1015663"/>
          </a:xfrm>
          <a:prstGeom prst="rect">
            <a:avLst/>
          </a:prstGeom>
          <a:noFill/>
        </p:spPr>
        <p:txBody>
          <a:bodyPr wrap="square" rtlCol="0">
            <a:spAutoFit/>
          </a:bodyPr>
          <a:lstStyle/>
          <a:p>
            <a:r>
              <a:rPr lang="en-US" sz="2000" dirty="0" smtClean="0">
                <a:latin typeface="Arial Narrow" panose="020B0606020202030204" pitchFamily="34" charset="0"/>
              </a:rPr>
              <a:t>*It’s called </a:t>
            </a:r>
            <a:r>
              <a:rPr lang="en-US" sz="2000" dirty="0" err="1" smtClean="0">
                <a:solidFill>
                  <a:srgbClr val="FFFF00"/>
                </a:solidFill>
                <a:latin typeface="Arial Narrow" panose="020B0606020202030204" pitchFamily="34" charset="0"/>
              </a:rPr>
              <a:t>Samory</a:t>
            </a:r>
            <a:r>
              <a:rPr lang="en-US" sz="2000" dirty="0" smtClean="0">
                <a:solidFill>
                  <a:srgbClr val="FFFF00"/>
                </a:solidFill>
                <a:latin typeface="Arial Narrow" panose="020B0606020202030204" pitchFamily="34" charset="0"/>
              </a:rPr>
              <a:t> </a:t>
            </a:r>
            <a:r>
              <a:rPr lang="en-US" sz="2000" dirty="0" err="1" smtClean="0">
                <a:solidFill>
                  <a:srgbClr val="FFFF00"/>
                </a:solidFill>
                <a:latin typeface="Arial Narrow" panose="020B0606020202030204" pitchFamily="34" charset="0"/>
              </a:rPr>
              <a:t>Toure’s</a:t>
            </a:r>
            <a:r>
              <a:rPr lang="en-US" sz="2000" dirty="0" smtClean="0">
                <a:solidFill>
                  <a:srgbClr val="FFFF00"/>
                </a:solidFill>
                <a:latin typeface="Arial Narrow" panose="020B0606020202030204" pitchFamily="34" charset="0"/>
              </a:rPr>
              <a:t> War</a:t>
            </a:r>
            <a:r>
              <a:rPr lang="en-US" sz="2000" dirty="0" smtClean="0">
                <a:latin typeface="Arial Narrow" panose="020B0606020202030204" pitchFamily="34" charset="0"/>
              </a:rPr>
              <a:t>, it was he who opposed FR from annexing West Africa, FR would capture &amp; exile him. It would be better to be conquered by GB than the French. </a:t>
            </a:r>
            <a:endParaRPr lang="en-US" sz="2000" dirty="0">
              <a:latin typeface="Arial Narrow" panose="020B0606020202030204" pitchFamily="34" charset="0"/>
            </a:endParaRPr>
          </a:p>
        </p:txBody>
      </p:sp>
      <p:sp>
        <p:nvSpPr>
          <p:cNvPr id="7" name="TextBox 6"/>
          <p:cNvSpPr txBox="1"/>
          <p:nvPr/>
        </p:nvSpPr>
        <p:spPr>
          <a:xfrm>
            <a:off x="0" y="5891350"/>
            <a:ext cx="6048103" cy="1015663"/>
          </a:xfrm>
          <a:prstGeom prst="rect">
            <a:avLst/>
          </a:prstGeom>
          <a:noFill/>
        </p:spPr>
        <p:txBody>
          <a:bodyPr wrap="square" rtlCol="0">
            <a:spAutoFit/>
          </a:bodyPr>
          <a:lstStyle/>
          <a:p>
            <a:r>
              <a:rPr lang="en-US" sz="2000" dirty="0" smtClean="0">
                <a:latin typeface="Arial Narrow" panose="020B0606020202030204" pitchFamily="34" charset="0"/>
              </a:rPr>
              <a:t>*It’s called </a:t>
            </a:r>
            <a:r>
              <a:rPr lang="en-US" sz="2000" dirty="0" smtClean="0">
                <a:solidFill>
                  <a:srgbClr val="FFFF00"/>
                </a:solidFill>
                <a:latin typeface="Arial Narrow" panose="020B0606020202030204" pitchFamily="34" charset="0"/>
              </a:rPr>
              <a:t>Paternalism</a:t>
            </a:r>
            <a:r>
              <a:rPr lang="en-US" sz="2000" dirty="0" smtClean="0">
                <a:latin typeface="Arial Narrow" panose="020B0606020202030204" pitchFamily="34" charset="0"/>
              </a:rPr>
              <a:t>, or the way GB controlled an area. GB saw themselves as father figures so as long as key local leaders obeyed, GB would “father” those people. </a:t>
            </a:r>
            <a:endParaRPr lang="en-US" sz="2000" dirty="0">
              <a:latin typeface="Arial Narrow" panose="020B0606020202030204" pitchFamily="34" charset="0"/>
            </a:endParaRPr>
          </a:p>
        </p:txBody>
      </p:sp>
    </p:spTree>
    <p:extLst>
      <p:ext uri="{BB962C8B-B14F-4D97-AF65-F5344CB8AC3E}">
        <p14:creationId xmlns:p14="http://schemas.microsoft.com/office/powerpoint/2010/main" val="3020737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4433" y="1"/>
            <a:ext cx="3461657" cy="2969622"/>
          </a:xfrm>
        </p:spPr>
        <p:txBody>
          <a:bodyPr/>
          <a:lstStyle/>
          <a:p>
            <a:pPr algn="ctr"/>
            <a:r>
              <a:rPr lang="en-US" sz="4400" b="1" dirty="0" smtClean="0"/>
              <a:t>Boer wars</a:t>
            </a:r>
            <a:r>
              <a:rPr lang="en-US" b="1" dirty="0" smtClean="0"/>
              <a:t/>
            </a:r>
            <a:br>
              <a:rPr lang="en-US" b="1" dirty="0" smtClean="0"/>
            </a:br>
            <a:r>
              <a:rPr lang="en-US" b="1" dirty="0" smtClean="0"/>
              <a:t>(south Africa)</a:t>
            </a:r>
            <a:endParaRPr lang="en-US" b="1" dirty="0"/>
          </a:p>
        </p:txBody>
      </p:sp>
      <p:sp>
        <p:nvSpPr>
          <p:cNvPr id="3" name="Content Placeholder 2"/>
          <p:cNvSpPr>
            <a:spLocks noGrp="1"/>
          </p:cNvSpPr>
          <p:nvPr>
            <p:ph idx="1"/>
          </p:nvPr>
        </p:nvSpPr>
        <p:spPr>
          <a:xfrm>
            <a:off x="4454433" y="2969625"/>
            <a:ext cx="7737566" cy="2177141"/>
          </a:xfrm>
        </p:spPr>
        <p:txBody>
          <a:bodyPr>
            <a:normAutofit/>
          </a:bodyPr>
          <a:lstStyle/>
          <a:p>
            <a:pPr marL="0" indent="0" algn="ctr">
              <a:buNone/>
            </a:pPr>
            <a:r>
              <a:rPr lang="en-US" sz="2900" dirty="0" smtClean="0">
                <a:solidFill>
                  <a:srgbClr val="FFFF00"/>
                </a:solidFill>
                <a:latin typeface="Arial Narrow" panose="020B0606020202030204" pitchFamily="34" charset="0"/>
              </a:rPr>
              <a:t>Britain</a:t>
            </a:r>
            <a:r>
              <a:rPr lang="en-US" sz="2900" dirty="0" smtClean="0">
                <a:latin typeface="Arial Narrow" panose="020B0606020202030204" pitchFamily="34" charset="0"/>
              </a:rPr>
              <a:t> beats </a:t>
            </a:r>
            <a:r>
              <a:rPr lang="en-US" sz="2900" dirty="0" err="1" smtClean="0">
                <a:solidFill>
                  <a:srgbClr val="FFFF00"/>
                </a:solidFill>
                <a:latin typeface="Arial Narrow" panose="020B0606020202030204" pitchFamily="34" charset="0"/>
              </a:rPr>
              <a:t>boers</a:t>
            </a:r>
            <a:r>
              <a:rPr lang="en-US" sz="2900" dirty="0" smtClean="0">
                <a:latin typeface="Arial Narrow" panose="020B0606020202030204" pitchFamily="34" charset="0"/>
              </a:rPr>
              <a:t> (</a:t>
            </a:r>
            <a:r>
              <a:rPr lang="en-US" sz="2900" dirty="0" err="1" smtClean="0">
                <a:latin typeface="Arial Narrow" panose="020B0606020202030204" pitchFamily="34" charset="0"/>
              </a:rPr>
              <a:t>dutch</a:t>
            </a:r>
            <a:r>
              <a:rPr lang="en-US" sz="2900" dirty="0" smtClean="0">
                <a:latin typeface="Arial Narrow" panose="020B0606020202030204" pitchFamily="34" charset="0"/>
              </a:rPr>
              <a:t> farmers) &amp; </a:t>
            </a:r>
            <a:r>
              <a:rPr lang="en-US" sz="2900" dirty="0" smtClean="0">
                <a:solidFill>
                  <a:srgbClr val="FFFF00"/>
                </a:solidFill>
                <a:latin typeface="Arial Narrow" panose="020B0606020202030204" pitchFamily="34" charset="0"/>
              </a:rPr>
              <a:t>Afrikaners </a:t>
            </a:r>
            <a:r>
              <a:rPr lang="en-US" sz="2900" dirty="0" smtClean="0">
                <a:latin typeface="Arial Narrow" panose="020B0606020202030204" pitchFamily="34" charset="0"/>
              </a:rPr>
              <a:t>in south Africa. </a:t>
            </a:r>
            <a:r>
              <a:rPr lang="en-US" sz="2900" dirty="0" smtClean="0">
                <a:solidFill>
                  <a:srgbClr val="FFFF00"/>
                </a:solidFill>
                <a:latin typeface="Arial Narrow" panose="020B0606020202030204" pitchFamily="34" charset="0"/>
              </a:rPr>
              <a:t>1</a:t>
            </a:r>
            <a:r>
              <a:rPr lang="en-US" sz="2900" baseline="30000" dirty="0" smtClean="0">
                <a:solidFill>
                  <a:srgbClr val="FFFF00"/>
                </a:solidFill>
                <a:latin typeface="Arial Narrow" panose="020B0606020202030204" pitchFamily="34" charset="0"/>
              </a:rPr>
              <a:t>st</a:t>
            </a:r>
            <a:r>
              <a:rPr lang="en-US" sz="2900" dirty="0" smtClean="0">
                <a:solidFill>
                  <a:srgbClr val="FFFF00"/>
                </a:solidFill>
                <a:latin typeface="Arial Narrow" panose="020B0606020202030204" pitchFamily="34" charset="0"/>
              </a:rPr>
              <a:t> modern war</a:t>
            </a:r>
            <a:r>
              <a:rPr lang="en-US" sz="2900" dirty="0" smtClean="0">
                <a:latin typeface="Arial Narrow" panose="020B0606020202030204" pitchFamily="34" charset="0"/>
              </a:rPr>
              <a:t>: both sides had industrialized weapons, trench warfare, concentration camps, massive death (</a:t>
            </a:r>
            <a:r>
              <a:rPr lang="en-US" sz="2900" dirty="0" smtClean="0">
                <a:solidFill>
                  <a:srgbClr val="FFFF00"/>
                </a:solidFill>
                <a:latin typeface="Arial Narrow" panose="020B0606020202030204" pitchFamily="34" charset="0"/>
              </a:rPr>
              <a:t>previews  </a:t>
            </a:r>
            <a:r>
              <a:rPr lang="en-US" sz="2900" dirty="0" err="1" smtClean="0">
                <a:solidFill>
                  <a:srgbClr val="FFFF00"/>
                </a:solidFill>
                <a:latin typeface="Arial Narrow" panose="020B0606020202030204" pitchFamily="34" charset="0"/>
              </a:rPr>
              <a:t>wwi</a:t>
            </a:r>
            <a:r>
              <a:rPr lang="en-US" sz="2900" dirty="0" smtClean="0">
                <a:latin typeface="Arial Narrow" panose="020B0606020202030204" pitchFamily="34" charset="0"/>
              </a:rPr>
              <a:t>).</a:t>
            </a:r>
            <a:endParaRPr lang="en-US" sz="2900" dirty="0">
              <a:latin typeface="Arial Narrow" panose="020B0606020202030204" pitchFamily="34" charset="0"/>
            </a:endParaRPr>
          </a:p>
        </p:txBody>
      </p:sp>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454434" cy="296962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oer war concentration c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69623"/>
            <a:ext cx="4454434" cy="38883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boer war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6091" y="1"/>
            <a:ext cx="4275909" cy="29696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54433" y="5146766"/>
            <a:ext cx="7737567" cy="1631216"/>
          </a:xfrm>
          <a:prstGeom prst="rect">
            <a:avLst/>
          </a:prstGeom>
          <a:noFill/>
        </p:spPr>
        <p:txBody>
          <a:bodyPr wrap="square" rtlCol="0">
            <a:spAutoFit/>
          </a:bodyPr>
          <a:lstStyle/>
          <a:p>
            <a:r>
              <a:rPr lang="en-US" sz="2000" dirty="0" smtClean="0">
                <a:latin typeface="Arial Narrow" panose="020B0606020202030204" pitchFamily="34" charset="0"/>
              </a:rPr>
              <a:t>*</a:t>
            </a:r>
            <a:r>
              <a:rPr lang="en-US" sz="2000" dirty="0" smtClean="0">
                <a:solidFill>
                  <a:srgbClr val="FFFF00"/>
                </a:solidFill>
                <a:latin typeface="Arial Narrow" panose="020B0606020202030204" pitchFamily="34" charset="0"/>
              </a:rPr>
              <a:t>Spiritualism</a:t>
            </a:r>
            <a:r>
              <a:rPr lang="en-US" sz="2000" dirty="0" smtClean="0">
                <a:latin typeface="Arial Narrow" panose="020B0606020202030204" pitchFamily="34" charset="0"/>
              </a:rPr>
              <a:t> plays a part in all these wars. For example, the local </a:t>
            </a:r>
            <a:r>
              <a:rPr lang="en-US" sz="2000" dirty="0" err="1" smtClean="0">
                <a:solidFill>
                  <a:srgbClr val="FFFF00"/>
                </a:solidFill>
                <a:latin typeface="Arial Narrow" panose="020B0606020202030204" pitchFamily="34" charset="0"/>
              </a:rPr>
              <a:t>Xkosa</a:t>
            </a:r>
            <a:r>
              <a:rPr lang="en-US" sz="2000" dirty="0" smtClean="0">
                <a:solidFill>
                  <a:srgbClr val="FFFF00"/>
                </a:solidFill>
                <a:latin typeface="Arial Narrow" panose="020B0606020202030204" pitchFamily="34" charset="0"/>
              </a:rPr>
              <a:t> people </a:t>
            </a:r>
            <a:r>
              <a:rPr lang="en-US" sz="2000" dirty="0" smtClean="0">
                <a:latin typeface="Arial Narrow" panose="020B0606020202030204" pitchFamily="34" charset="0"/>
              </a:rPr>
              <a:t>began to kill their own cattle under the belief that these actions would cause spirits to remove British from their lands. </a:t>
            </a:r>
            <a:r>
              <a:rPr lang="en-US" sz="2000" dirty="0" smtClean="0">
                <a:solidFill>
                  <a:srgbClr val="FFFF00"/>
                </a:solidFill>
                <a:latin typeface="Arial Narrow" panose="020B0606020202030204" pitchFamily="34" charset="0"/>
              </a:rPr>
              <a:t>400K cattle </a:t>
            </a:r>
            <a:r>
              <a:rPr lang="en-US" sz="2000" dirty="0" smtClean="0">
                <a:latin typeface="Arial Narrow" panose="020B0606020202030204" pitchFamily="34" charset="0"/>
              </a:rPr>
              <a:t>killed leads to starvation.</a:t>
            </a:r>
          </a:p>
          <a:p>
            <a:r>
              <a:rPr lang="en-US" sz="2000" dirty="0" smtClean="0">
                <a:latin typeface="Arial Narrow" panose="020B0606020202030204" pitchFamily="34" charset="0"/>
              </a:rPr>
              <a:t>*If leaders of WWI had called upon those who fought this war &amp; listened to their advice, it would have been known that WWI was going to be death &amp; disaster. </a:t>
            </a:r>
            <a:endParaRPr lang="en-US" sz="2000" dirty="0">
              <a:latin typeface="Arial Narrow" panose="020B0606020202030204" pitchFamily="34" charset="0"/>
            </a:endParaRPr>
          </a:p>
        </p:txBody>
      </p:sp>
    </p:spTree>
    <p:extLst>
      <p:ext uri="{BB962C8B-B14F-4D97-AF65-F5344CB8AC3E}">
        <p14:creationId xmlns:p14="http://schemas.microsoft.com/office/powerpoint/2010/main" val="30491867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1566</TotalTime>
  <Words>3363</Words>
  <Application>Microsoft Office PowerPoint</Application>
  <PresentationFormat>Widescreen</PresentationFormat>
  <Paragraphs>201</Paragraphs>
  <Slides>50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Aharoni</vt:lpstr>
      <vt:lpstr>Arial</vt:lpstr>
      <vt:lpstr>Arial Narrow</vt:lpstr>
      <vt:lpstr>Bahnschrift</vt:lpstr>
      <vt:lpstr>Century Gothic</vt:lpstr>
      <vt:lpstr>Franklin Gothic Medium Cond</vt:lpstr>
      <vt:lpstr>Gill Sans Ultra Bold Condensed</vt:lpstr>
      <vt:lpstr>Microsoft PhagsPa</vt:lpstr>
      <vt:lpstr>Showcard Gothic</vt:lpstr>
      <vt:lpstr>Mesh</vt:lpstr>
      <vt:lpstr>PowerPoint Presentation</vt:lpstr>
      <vt:lpstr>PowerPoint Presentation</vt:lpstr>
      <vt:lpstr>Imperialism reasons</vt:lpstr>
      <vt:lpstr>Africa</vt:lpstr>
      <vt:lpstr>KING LEOPOLD ii</vt:lpstr>
      <vt:lpstr>Anglo-zulu war</vt:lpstr>
      <vt:lpstr>egypt</vt:lpstr>
      <vt:lpstr>Nigeria         algeria</vt:lpstr>
      <vt:lpstr>Boer wars (south Africa)</vt:lpstr>
      <vt:lpstr>German east africa</vt:lpstr>
      <vt:lpstr>Scramble for africa</vt:lpstr>
      <vt:lpstr>PowerPoint Presentation</vt:lpstr>
      <vt:lpstr>AUSTRALIA</vt:lpstr>
      <vt:lpstr>New zealand</vt:lpstr>
      <vt:lpstr>India: jewel in        the crown</vt:lpstr>
      <vt:lpstr>India: sepoy mutiny</vt:lpstr>
      <vt:lpstr>SIAM</vt:lpstr>
      <vt:lpstr>PowerPoint Presentation</vt:lpstr>
      <vt:lpstr>PowerPoint Presentation</vt:lpstr>
      <vt:lpstr>Japanese imperialism</vt:lpstr>
      <vt:lpstr>PowerPoint Presentation</vt:lpstr>
      <vt:lpstr>PowerPoint Presentation</vt:lpstr>
      <vt:lpstr>PowerPoint Presentation</vt:lpstr>
      <vt:lpstr>PowerPoint Presentation</vt:lpstr>
      <vt:lpstr>MANIFEST DESTINY</vt:lpstr>
      <vt:lpstr>HAWAII</vt:lpstr>
      <vt:lpstr>SPANISH-AMERICAN WAR</vt:lpstr>
      <vt:lpstr>ROOSEVELT COROLLARY is the “official” usa document giving usa the right to intervene in central &amp; south America.</vt:lpstr>
      <vt:lpstr>PowerPoint Presentation</vt:lpstr>
      <vt:lpstr>M.A.I.N. REASONS FOR WWI</vt:lpstr>
      <vt:lpstr>1. Franco-Prussian War</vt:lpstr>
      <vt:lpstr>2. Triple Alliance</vt:lpstr>
      <vt:lpstr>3. Russia joins france</vt:lpstr>
      <vt:lpstr>4. Triple Entente</vt:lpstr>
      <vt:lpstr>5. Crisis in the Balkans</vt:lpstr>
      <vt:lpstr>6. Archduke Franz Ferdinand</vt:lpstr>
      <vt:lpstr>7. Ultimatum to Serbia</vt:lpstr>
      <vt:lpstr>8. Russian mobilization</vt:lpstr>
      <vt:lpstr>9. GERMANY INVADES BELGIUM</vt:lpstr>
      <vt:lpstr>10. British Invasion</vt:lpstr>
      <vt:lpstr>PowerPoint Presentation</vt:lpstr>
      <vt:lpstr>PowerPoint Presentation</vt:lpstr>
      <vt:lpstr>WESTERN FRONT</vt:lpstr>
      <vt:lpstr>Medicine &amp; Disease</vt:lpstr>
      <vt:lpstr>PowerPoint Presentation</vt:lpstr>
      <vt:lpstr>Bolshevik revolution</vt:lpstr>
      <vt:lpstr>PowerPoint Presentation</vt:lpstr>
      <vt:lpstr>lusitania</vt:lpstr>
      <vt:lpstr>Zimmerman note</vt:lpstr>
      <vt:lpstr>armistice</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Papez, Thomas M.</dc:creator>
  <cp:lastModifiedBy>Papez, Thomas M.</cp:lastModifiedBy>
  <cp:revision>104</cp:revision>
  <dcterms:created xsi:type="dcterms:W3CDTF">2020-01-08T16:03:55Z</dcterms:created>
  <dcterms:modified xsi:type="dcterms:W3CDTF">2020-01-14T17:44:29Z</dcterms:modified>
</cp:coreProperties>
</file>