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72" r:id="rId3"/>
    <p:sldMasterId id="2147483684" r:id="rId4"/>
  </p:sldMasterIdLst>
  <p:notesMasterIdLst>
    <p:notesMasterId r:id="rId53"/>
  </p:notesMasterIdLst>
  <p:handoutMasterIdLst>
    <p:handoutMasterId r:id="rId54"/>
  </p:handoutMasterIdLst>
  <p:sldIdLst>
    <p:sldId id="256" r:id="rId5"/>
    <p:sldId id="264" r:id="rId6"/>
    <p:sldId id="280" r:id="rId7"/>
    <p:sldId id="281" r:id="rId8"/>
    <p:sldId id="278" r:id="rId9"/>
    <p:sldId id="276" r:id="rId10"/>
    <p:sldId id="273" r:id="rId11"/>
    <p:sldId id="274" r:id="rId12"/>
    <p:sldId id="275" r:id="rId13"/>
    <p:sldId id="291" r:id="rId14"/>
    <p:sldId id="282" r:id="rId15"/>
    <p:sldId id="288" r:id="rId16"/>
    <p:sldId id="289" r:id="rId17"/>
    <p:sldId id="290" r:id="rId18"/>
    <p:sldId id="286" r:id="rId19"/>
    <p:sldId id="301" r:id="rId20"/>
    <p:sldId id="304" r:id="rId21"/>
    <p:sldId id="306" r:id="rId22"/>
    <p:sldId id="308" r:id="rId23"/>
    <p:sldId id="296" r:id="rId24"/>
    <p:sldId id="311" r:id="rId25"/>
    <p:sldId id="312" r:id="rId26"/>
    <p:sldId id="315" r:id="rId27"/>
    <p:sldId id="316" r:id="rId28"/>
    <p:sldId id="317" r:id="rId29"/>
    <p:sldId id="297" r:id="rId30"/>
    <p:sldId id="331" r:id="rId31"/>
    <p:sldId id="332" r:id="rId32"/>
    <p:sldId id="350" r:id="rId33"/>
    <p:sldId id="351" r:id="rId34"/>
    <p:sldId id="352" r:id="rId35"/>
    <p:sldId id="353" r:id="rId36"/>
    <p:sldId id="330" r:id="rId37"/>
    <p:sldId id="354" r:id="rId38"/>
    <p:sldId id="355" r:id="rId39"/>
    <p:sldId id="335" r:id="rId40"/>
    <p:sldId id="337" r:id="rId41"/>
    <p:sldId id="339" r:id="rId42"/>
    <p:sldId id="344" r:id="rId43"/>
    <p:sldId id="345" r:id="rId44"/>
    <p:sldId id="298" r:id="rId45"/>
    <p:sldId id="320" r:id="rId46"/>
    <p:sldId id="321" r:id="rId47"/>
    <p:sldId id="322" r:id="rId48"/>
    <p:sldId id="326" r:id="rId49"/>
    <p:sldId id="327" r:id="rId50"/>
    <p:sldId id="348" r:id="rId51"/>
    <p:sldId id="349" r:id="rId5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48ED512-93B9-421B-9EE7-3D083E6AA72C}" type="datetimeFigureOut">
              <a:rPr lang="en-US" smtClean="0"/>
              <a:t>9/5/2019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45EF96B-48A8-4C85-A6E5-4C043090F2D4}" type="slidenum">
              <a:rPr lang="en-US" smtClean="0"/>
              <a:t>‹#›</a:t>
            </a:fld>
            <a:endParaRPr lang="en-US"/>
          </a:p>
        </p:txBody>
      </p:sp>
    </p:spTree>
    <p:extLst>
      <p:ext uri="{BB962C8B-B14F-4D97-AF65-F5344CB8AC3E}">
        <p14:creationId xmlns:p14="http://schemas.microsoft.com/office/powerpoint/2010/main" val="1602940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DF995D3-9196-4FC6-981A-015B86EC503E}" type="datetimeFigureOut">
              <a:rPr lang="en-US" smtClean="0"/>
              <a:t>9/5/2019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0EC15F0-FE3E-439A-9D6B-A59C127323B8}" type="slidenum">
              <a:rPr lang="en-US" smtClean="0"/>
              <a:t>‹#›</a:t>
            </a:fld>
            <a:endParaRPr lang="en-US"/>
          </a:p>
        </p:txBody>
      </p:sp>
    </p:spTree>
    <p:extLst>
      <p:ext uri="{BB962C8B-B14F-4D97-AF65-F5344CB8AC3E}">
        <p14:creationId xmlns:p14="http://schemas.microsoft.com/office/powerpoint/2010/main" val="1242031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13C93172-94DD-4D26-A2FC-AA78F6E5CD7F}" type="slidenum">
              <a:rPr lang="en-US">
                <a:solidFill>
                  <a:prstClr val="black"/>
                </a:solidFill>
                <a:latin typeface="Calibri"/>
              </a:rPr>
              <a:pPr defTabSz="931774">
                <a:defRPr/>
              </a:pPr>
              <a:t>22</a:t>
            </a:fld>
            <a:endParaRPr lang="en-US">
              <a:solidFill>
                <a:prstClr val="black"/>
              </a:solidFill>
              <a:latin typeface="Calibri"/>
            </a:endParaRPr>
          </a:p>
        </p:txBody>
      </p:sp>
    </p:spTree>
    <p:extLst>
      <p:ext uri="{BB962C8B-B14F-4D97-AF65-F5344CB8AC3E}">
        <p14:creationId xmlns:p14="http://schemas.microsoft.com/office/powerpoint/2010/main" val="4233122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9/5/2019</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59437EE-6E55-45D4-B9BC-855A0069538C}"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6FB38-08CB-404C-BB37-928BE440034E}" type="slidenum">
              <a:rPr lang="en-US" smtClean="0"/>
              <a:t>‹#›</a:t>
            </a:fld>
            <a:endParaRPr lang="en-US"/>
          </a:p>
        </p:txBody>
      </p:sp>
    </p:spTree>
    <p:extLst>
      <p:ext uri="{BB962C8B-B14F-4D97-AF65-F5344CB8AC3E}">
        <p14:creationId xmlns:p14="http://schemas.microsoft.com/office/powerpoint/2010/main" val="4108895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437EE-6E55-45D4-B9BC-855A0069538C}"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6FB38-08CB-404C-BB37-928BE440034E}"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9520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reeform 14"/>
          <p:cNvSpPr>
            <a:spLocks/>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 name="Freeform 18"/>
          <p:cNvSpPr>
            <a:spLocks/>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437EE-6E55-45D4-B9BC-855A0069538C}"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6FB38-08CB-404C-BB37-928BE440034E}" type="slidenum">
              <a:rPr lang="en-US" smtClean="0"/>
              <a:t>‹#›</a:t>
            </a:fld>
            <a:endParaRPr lang="en-US"/>
          </a:p>
        </p:txBody>
      </p:sp>
    </p:spTree>
    <p:extLst>
      <p:ext uri="{BB962C8B-B14F-4D97-AF65-F5344CB8AC3E}">
        <p14:creationId xmlns:p14="http://schemas.microsoft.com/office/powerpoint/2010/main" val="2163008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759437EE-6E55-45D4-B9BC-855A0069538C}" type="datetimeFigureOut">
              <a:rPr lang="en-US" smtClean="0"/>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36FB38-08CB-404C-BB37-928BE440034E}"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4772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59437EE-6E55-45D4-B9BC-855A0069538C}" type="datetimeFigureOut">
              <a:rPr lang="en-US" smtClean="0"/>
              <a:t>9/5/2019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36FB38-08CB-404C-BB37-928BE440034E}" type="slidenum">
              <a:rPr lang="en-US" smtClean="0"/>
              <a:t>‹#›</a:t>
            </a:fld>
            <a:endParaRPr lang="en-US"/>
          </a:p>
        </p:txBody>
      </p:sp>
    </p:spTree>
    <p:extLst>
      <p:ext uri="{BB962C8B-B14F-4D97-AF65-F5344CB8AC3E}">
        <p14:creationId xmlns:p14="http://schemas.microsoft.com/office/powerpoint/2010/main" val="3717110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437EE-6E55-45D4-B9BC-855A0069538C}" type="datetimeFigureOut">
              <a:rPr lang="en-US" smtClean="0"/>
              <a:t>9/5/2019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36FB38-08CB-404C-BB37-928BE440034E}" type="slidenum">
              <a:rPr lang="en-US" smtClean="0"/>
              <a:t>‹#›</a:t>
            </a:fld>
            <a:endParaRPr lang="en-US"/>
          </a:p>
        </p:txBody>
      </p:sp>
    </p:spTree>
    <p:extLst>
      <p:ext uri="{BB962C8B-B14F-4D97-AF65-F5344CB8AC3E}">
        <p14:creationId xmlns:p14="http://schemas.microsoft.com/office/powerpoint/2010/main" val="1838634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Date Placeholder 1"/>
          <p:cNvSpPr>
            <a:spLocks noGrp="1"/>
          </p:cNvSpPr>
          <p:nvPr>
            <p:ph type="dt" sz="half" idx="10"/>
          </p:nvPr>
        </p:nvSpPr>
        <p:spPr/>
        <p:txBody>
          <a:bodyPr/>
          <a:lstStyle/>
          <a:p>
            <a:fld id="{759437EE-6E55-45D4-B9BC-855A0069538C}" type="datetimeFigureOut">
              <a:rPr lang="en-US" smtClean="0"/>
              <a:t>9/5/2019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36FB38-08CB-404C-BB37-928BE440034E}" type="slidenum">
              <a:rPr lang="en-US" smtClean="0"/>
              <a:t>‹#›</a:t>
            </a:fld>
            <a:endParaRPr lang="en-US"/>
          </a:p>
        </p:txBody>
      </p:sp>
    </p:spTree>
    <p:extLst>
      <p:ext uri="{BB962C8B-B14F-4D97-AF65-F5344CB8AC3E}">
        <p14:creationId xmlns:p14="http://schemas.microsoft.com/office/powerpoint/2010/main" val="3646839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Date Placeholder 4"/>
          <p:cNvSpPr>
            <a:spLocks noGrp="1"/>
          </p:cNvSpPr>
          <p:nvPr>
            <p:ph type="dt" sz="half" idx="10"/>
          </p:nvPr>
        </p:nvSpPr>
        <p:spPr/>
        <p:txBody>
          <a:bodyPr/>
          <a:lstStyle/>
          <a:p>
            <a:fld id="{759437EE-6E55-45D4-B9BC-855A0069538C}" type="datetimeFigureOut">
              <a:rPr lang="en-US" smtClean="0"/>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36FB38-08CB-404C-BB37-928BE440034E}" type="slidenum">
              <a:rPr lang="en-US" smtClean="0"/>
              <a:t>‹#›</a:t>
            </a:fld>
            <a:endParaRPr lang="en-US"/>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95571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437EE-6E55-45D4-B9BC-855A0069538C}" type="datetimeFigureOut">
              <a:rPr lang="en-US" smtClean="0"/>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36FB38-08CB-404C-BB37-928BE440034E}" type="slidenum">
              <a:rPr lang="en-US" smtClean="0"/>
              <a:t>‹#›</a:t>
            </a:fld>
            <a:endParaRPr 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2478081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437EE-6E55-45D4-B9BC-855A0069538C}"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6FB38-08CB-404C-BB37-928BE440034E}" type="slidenum">
              <a:rPr lang="en-US" smtClean="0"/>
              <a:t>‹#›</a:t>
            </a:fld>
            <a:endParaRPr lang="en-US"/>
          </a:p>
        </p:txBody>
      </p:sp>
    </p:spTree>
    <p:extLst>
      <p:ext uri="{BB962C8B-B14F-4D97-AF65-F5344CB8AC3E}">
        <p14:creationId xmlns:p14="http://schemas.microsoft.com/office/powerpoint/2010/main" val="1256445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759437EE-6E55-45D4-B9BC-855A0069538C}"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6FB38-08CB-404C-BB37-928BE440034E}" type="slidenum">
              <a:rPr lang="en-US" smtClean="0"/>
              <a:t>‹#›</a:t>
            </a:fld>
            <a:endParaRPr 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52442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3EEC2FF3-D95B-4597-8227-96D64E0F23E9}" type="datetimeFigureOut">
              <a:rPr lang="en-US" smtClean="0"/>
              <a:t>9/5/2019</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E2AF8E4C-A94B-400A-BDA2-C7EB0CD0384B}" type="slidenum">
              <a:rPr lang="en-US" smtClean="0"/>
              <a:t>‹#›</a:t>
            </a:fld>
            <a:endParaRPr lang="en-US"/>
          </a:p>
        </p:txBody>
      </p:sp>
      <p:grpSp>
        <p:nvGrpSpPr>
          <p:cNvPr id="8" name="Group 7"/>
          <p:cNvGrpSpPr/>
          <p:nvPr/>
        </p:nvGrpSpPr>
        <p:grpSpPr>
          <a:xfrm>
            <a:off x="1592135" y="2887530"/>
            <a:ext cx="9038813"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657872"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77788" y="1387737"/>
            <a:ext cx="9036424"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767862"/>
            <a:ext cx="85344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67231788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EC2FF3-D95B-4597-8227-96D64E0F23E9}"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F8E4C-A94B-400A-BDA2-C7EB0CD0384B}" type="slidenum">
              <a:rPr lang="en-US" smtClean="0"/>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563446" y="1392217"/>
            <a:ext cx="9038813" cy="923330"/>
            <a:chOff x="1172584" y="1381459"/>
            <a:chExt cx="6779110" cy="923330"/>
          </a:xfrm>
        </p:grpSpPr>
        <p:sp>
          <p:nvSpPr>
            <p:cNvPr id="13" name="TextBox 12"/>
            <p:cNvSpPr txBox="1"/>
            <p:nvPr/>
          </p:nvSpPr>
          <p:spPr>
            <a:xfrm>
              <a:off x="4147073" y="1381459"/>
              <a:ext cx="657872"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1015349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12192000" cy="6858000"/>
          </a:xfrm>
          <a:prstGeom prst="rect">
            <a:avLst/>
          </a:prstGeom>
        </p:spPr>
      </p:pic>
      <p:grpSp>
        <p:nvGrpSpPr>
          <p:cNvPr id="7" name="Group 7"/>
          <p:cNvGrpSpPr/>
          <p:nvPr/>
        </p:nvGrpSpPr>
        <p:grpSpPr>
          <a:xfrm>
            <a:off x="1563446" y="2887579"/>
            <a:ext cx="9038813" cy="923330"/>
            <a:chOff x="1172584" y="1381459"/>
            <a:chExt cx="6779110" cy="923330"/>
          </a:xfrm>
        </p:grpSpPr>
        <p:sp>
          <p:nvSpPr>
            <p:cNvPr id="9" name="TextBox 8"/>
            <p:cNvSpPr txBox="1"/>
            <p:nvPr/>
          </p:nvSpPr>
          <p:spPr>
            <a:xfrm>
              <a:off x="4147073" y="1381459"/>
              <a:ext cx="657872"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920054" y="1204857"/>
            <a:ext cx="10339617"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32331" y="3767317"/>
            <a:ext cx="10312996"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EC2FF3-D95B-4597-8227-96D64E0F23E9}"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F8E4C-A94B-400A-BDA2-C7EB0CD0384B}" type="slidenum">
              <a:rPr lang="en-US" smtClean="0"/>
              <a:t>‹#›</a:t>
            </a:fld>
            <a:endParaRPr lang="en-US"/>
          </a:p>
        </p:txBody>
      </p:sp>
    </p:spTree>
    <p:extLst>
      <p:ext uri="{BB962C8B-B14F-4D97-AF65-F5344CB8AC3E}">
        <p14:creationId xmlns:p14="http://schemas.microsoft.com/office/powerpoint/2010/main" val="14437267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EEC2FF3-D95B-4597-8227-96D64E0F23E9}" type="datetimeFigureOut">
              <a:rPr lang="en-US" smtClean="0"/>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F8E4C-A94B-400A-BDA2-C7EB0CD0384B}"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914400" y="2240280"/>
            <a:ext cx="5071872"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6193535" y="2240280"/>
            <a:ext cx="5071872"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8280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02080" y="2240280"/>
            <a:ext cx="458992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7984" y="2947595"/>
            <a:ext cx="5071872"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69741" y="2240280"/>
            <a:ext cx="4596384"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944368"/>
            <a:ext cx="50663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EEC2FF3-D95B-4597-8227-96D64E0F23E9}" type="datetimeFigureOut">
              <a:rPr lang="en-US" smtClean="0"/>
              <a:t>9/5/2019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AF8E4C-A94B-400A-BDA2-C7EB0CD0384B}" type="slidenum">
              <a:rPr lang="en-US" smtClean="0"/>
              <a:t>‹#›</a:t>
            </a:fld>
            <a:endParaRPr lang="en-US"/>
          </a:p>
        </p:txBody>
      </p:sp>
      <p:grpSp>
        <p:nvGrpSpPr>
          <p:cNvPr id="14" name="Group 13"/>
          <p:cNvGrpSpPr/>
          <p:nvPr/>
        </p:nvGrpSpPr>
        <p:grpSpPr>
          <a:xfrm>
            <a:off x="1563446" y="1392217"/>
            <a:ext cx="9038813" cy="923330"/>
            <a:chOff x="1172584" y="1381459"/>
            <a:chExt cx="6779110" cy="923330"/>
          </a:xfrm>
        </p:grpSpPr>
        <p:sp>
          <p:nvSpPr>
            <p:cNvPr id="16" name="TextBox 15"/>
            <p:cNvSpPr txBox="1"/>
            <p:nvPr/>
          </p:nvSpPr>
          <p:spPr>
            <a:xfrm>
              <a:off x="4147073" y="1381459"/>
              <a:ext cx="657872"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32781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EEC2FF3-D95B-4597-8227-96D64E0F23E9}" type="datetimeFigureOut">
              <a:rPr lang="en-US" smtClean="0"/>
              <a:t>9/5/2019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AF8E4C-A94B-400A-BDA2-C7EB0CD0384B}" type="slidenum">
              <a:rPr lang="en-US" smtClean="0"/>
              <a:t>‹#›</a:t>
            </a:fld>
            <a:endParaRPr lang="en-US"/>
          </a:p>
        </p:txBody>
      </p:sp>
      <p:grpSp>
        <p:nvGrpSpPr>
          <p:cNvPr id="10" name="Group 9"/>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0014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EC2FF3-D95B-4597-8227-96D64E0F23E9}" type="datetimeFigureOut">
              <a:rPr lang="en-US" smtClean="0"/>
              <a:t>9/5/2019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AF8E4C-A94B-400A-BDA2-C7EB0CD0384B}" type="slidenum">
              <a:rPr lang="en-US" smtClean="0"/>
              <a:t>‹#›</a:t>
            </a:fld>
            <a:endParaRPr lang="en-US"/>
          </a:p>
        </p:txBody>
      </p:sp>
    </p:spTree>
    <p:extLst>
      <p:ext uri="{BB962C8B-B14F-4D97-AF65-F5344CB8AC3E}">
        <p14:creationId xmlns:p14="http://schemas.microsoft.com/office/powerpoint/2010/main" val="2312872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12773" y="1678196"/>
            <a:ext cx="4563311"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922669" y="559399"/>
            <a:ext cx="5488889"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12773" y="3603813"/>
            <a:ext cx="4548967"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EC2FF3-D95B-4597-8227-96D64E0F23E9}" type="datetimeFigureOut">
              <a:rPr lang="en-US" smtClean="0"/>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F8E4C-A94B-400A-BDA2-C7EB0CD0384B}" type="slidenum">
              <a:rPr lang="en-US" smtClean="0"/>
              <a:t>‹#›</a:t>
            </a:fld>
            <a:endParaRPr lang="en-US"/>
          </a:p>
        </p:txBody>
      </p:sp>
    </p:spTree>
    <p:extLst>
      <p:ext uri="{BB962C8B-B14F-4D97-AF65-F5344CB8AC3E}">
        <p14:creationId xmlns:p14="http://schemas.microsoft.com/office/powerpoint/2010/main" val="906231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3642" y="4668819"/>
            <a:ext cx="10356028"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911723" y="666965"/>
            <a:ext cx="6362875"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7986" y="5324306"/>
            <a:ext cx="10341685"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EC2FF3-D95B-4597-8227-96D64E0F23E9}" type="datetimeFigureOut">
              <a:rPr lang="en-US" smtClean="0"/>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F8E4C-A94B-400A-BDA2-C7EB0CD0384B}" type="slidenum">
              <a:rPr lang="en-US" smtClean="0"/>
              <a:t>‹#›</a:t>
            </a:fld>
            <a:endParaRPr lang="en-US"/>
          </a:p>
        </p:txBody>
      </p:sp>
    </p:spTree>
    <p:extLst>
      <p:ext uri="{BB962C8B-B14F-4D97-AF65-F5344CB8AC3E}">
        <p14:creationId xmlns:p14="http://schemas.microsoft.com/office/powerpoint/2010/main" val="32394762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EC2FF3-D95B-4597-8227-96D64E0F23E9}"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F8E4C-A94B-400A-BDA2-C7EB0CD0384B}" type="slidenum">
              <a:rPr lang="en-US" smtClean="0"/>
              <a:t>‹#›</a:t>
            </a:fld>
            <a:endParaRPr lang="en-US"/>
          </a:p>
        </p:txBody>
      </p:sp>
      <p:grpSp>
        <p:nvGrpSpPr>
          <p:cNvPr id="11" name="Group 10"/>
          <p:cNvGrpSpPr/>
          <p:nvPr/>
        </p:nvGrpSpPr>
        <p:grpSpPr>
          <a:xfrm>
            <a:off x="1563446" y="1392217"/>
            <a:ext cx="9038813" cy="923330"/>
            <a:chOff x="1172584" y="1381459"/>
            <a:chExt cx="6779110" cy="923330"/>
          </a:xfrm>
        </p:grpSpPr>
        <p:sp>
          <p:nvSpPr>
            <p:cNvPr id="15" name="TextBox 14"/>
            <p:cNvSpPr txBox="1"/>
            <p:nvPr/>
          </p:nvSpPr>
          <p:spPr>
            <a:xfrm>
              <a:off x="4147073" y="1381459"/>
              <a:ext cx="657872"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5157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2081" y="559399"/>
            <a:ext cx="2237591"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7985" y="849855"/>
            <a:ext cx="7343889"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EC2FF3-D95B-4597-8227-96D64E0F23E9}"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F8E4C-A94B-400A-BDA2-C7EB0CD0384B}" type="slidenum">
              <a:rPr lang="en-US" smtClean="0"/>
              <a:t>‹#›</a:t>
            </a:fld>
            <a:endParaRPr lang="en-US"/>
          </a:p>
        </p:txBody>
      </p:sp>
      <p:grpSp>
        <p:nvGrpSpPr>
          <p:cNvPr id="11" name="Group 10"/>
          <p:cNvGrpSpPr/>
          <p:nvPr/>
        </p:nvGrpSpPr>
        <p:grpSpPr>
          <a:xfrm rot="5400000">
            <a:off x="6125426" y="2880824"/>
            <a:ext cx="5480154" cy="923330"/>
            <a:chOff x="1815339" y="1496875"/>
            <a:chExt cx="5480154" cy="692497"/>
          </a:xfrm>
        </p:grpSpPr>
        <p:sp>
          <p:nvSpPr>
            <p:cNvPr id="12" name="TextBox 11"/>
            <p:cNvSpPr txBox="1"/>
            <p:nvPr/>
          </p:nvSpPr>
          <p:spPr>
            <a:xfrm>
              <a:off x="4147073" y="1496875"/>
              <a:ext cx="877163" cy="692497"/>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8649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3CADBB96-56B9-4B22-ABF2-306C59B3D02B}"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460587"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593978" y="3055622"/>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a:xfrm>
            <a:off x="10382435" y="4625268"/>
            <a:ext cx="1016000" cy="457200"/>
          </a:xfrm>
        </p:spPr>
        <p:txBody>
          <a:bodyPr/>
          <a:lstStyle>
            <a:lvl1pPr algn="ctr">
              <a:defRPr sz="2800">
                <a:solidFill>
                  <a:schemeClr val="accent1">
                    <a:lumMod val="50000"/>
                  </a:schemeClr>
                </a:solidFill>
              </a:defRPr>
            </a:lvl1pPr>
          </a:lstStyle>
          <a:p>
            <a:fld id="{D5C59406-F930-4C57-816A-BEF9216FDA0B}" type="slidenum">
              <a:rPr lang="en-US" smtClean="0"/>
              <a:t>‹#›</a:t>
            </a:fld>
            <a:endParaRPr lang="en-US"/>
          </a:p>
        </p:txBody>
      </p:sp>
      <p:sp>
        <p:nvSpPr>
          <p:cNvPr id="11" name="Rectangle 10"/>
          <p:cNvSpPr/>
          <p:nvPr/>
        </p:nvSpPr>
        <p:spPr>
          <a:xfrm>
            <a:off x="722429" y="4559277"/>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718628"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857073" y="4648200"/>
            <a:ext cx="87376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06273" y="3227034"/>
            <a:ext cx="88392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116061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ADBB96-56B9-4B22-ABF2-306C59B3D02B}"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C59406-F930-4C57-816A-BEF9216FDA0B}" type="slidenum">
              <a:rPr lang="en-US" smtClean="0"/>
              <a:t>‹#›</a:t>
            </a:fld>
            <a:endParaRPr lang="en-US"/>
          </a:p>
        </p:txBody>
      </p:sp>
    </p:spTree>
    <p:extLst>
      <p:ext uri="{BB962C8B-B14F-4D97-AF65-F5344CB8AC3E}">
        <p14:creationId xmlns:p14="http://schemas.microsoft.com/office/powerpoint/2010/main" val="16399558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3CADBB96-56B9-4B22-ABF2-306C59B3D02B}" type="datetimeFigureOut">
              <a:rPr lang="en-US" smtClean="0"/>
              <a:t>9/5/2019</a:t>
            </a:fld>
            <a:endParaRPr lang="en-US"/>
          </a:p>
        </p:txBody>
      </p:sp>
      <p:sp>
        <p:nvSpPr>
          <p:cNvPr id="13" name="Rectangle 12"/>
          <p:cNvSpPr/>
          <p:nvPr/>
        </p:nvSpPr>
        <p:spPr>
          <a:xfrm>
            <a:off x="602635" y="2946400"/>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756875" y="3048000"/>
            <a:ext cx="1071173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C59406-F930-4C57-816A-BEF9216FDA0B}" type="slidenum">
              <a:rPr lang="en-US" smtClean="0"/>
              <a:t>‹#›</a:t>
            </a:fld>
            <a:endParaRPr lang="en-US"/>
          </a:p>
        </p:txBody>
      </p:sp>
      <p:sp>
        <p:nvSpPr>
          <p:cNvPr id="2" name="Title 1"/>
          <p:cNvSpPr>
            <a:spLocks noGrp="1"/>
          </p:cNvSpPr>
          <p:nvPr>
            <p:ph type="title"/>
          </p:nvPr>
        </p:nvSpPr>
        <p:spPr>
          <a:xfrm>
            <a:off x="981941" y="3200400"/>
            <a:ext cx="102616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900661" y="4541521"/>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981941" y="4607511"/>
            <a:ext cx="102616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901010"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30960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68171"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ADBB96-56B9-4B22-ABF2-306C59B3D02B}" type="datetimeFigureOut">
              <a:rPr lang="en-US" smtClean="0"/>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C59406-F930-4C57-816A-BEF9216FDA0B}" type="slidenum">
              <a:rPr lang="en-US" smtClean="0"/>
              <a:t>‹#›</a:t>
            </a:fld>
            <a:endParaRPr lang="en-US"/>
          </a:p>
        </p:txBody>
      </p:sp>
    </p:spTree>
    <p:extLst>
      <p:ext uri="{BB962C8B-B14F-4D97-AF65-F5344CB8AC3E}">
        <p14:creationId xmlns:p14="http://schemas.microsoft.com/office/powerpoint/2010/main" val="11412718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68171" y="1722438"/>
            <a:ext cx="5386917"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68171" y="2438400"/>
            <a:ext cx="5386917"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68" y="1722438"/>
            <a:ext cx="5389033"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438400"/>
            <a:ext cx="5389033"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CADBB96-56B9-4B22-ABF2-306C59B3D02B}" type="datetimeFigureOut">
              <a:rPr lang="en-US" smtClean="0"/>
              <a:t>9/5/2019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C59406-F930-4C57-816A-BEF9216FDA0B}" type="slidenum">
              <a:rPr lang="en-US" smtClean="0"/>
              <a:t>‹#›</a:t>
            </a:fld>
            <a:endParaRPr lang="en-US"/>
          </a:p>
        </p:txBody>
      </p:sp>
    </p:spTree>
    <p:extLst>
      <p:ext uri="{BB962C8B-B14F-4D97-AF65-F5344CB8AC3E}">
        <p14:creationId xmlns:p14="http://schemas.microsoft.com/office/powerpoint/2010/main" val="12726196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ADBB96-56B9-4B22-ABF2-306C59B3D02B}" type="datetimeFigureOut">
              <a:rPr lang="en-US" smtClean="0"/>
              <a:t>9/5/2019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C59406-F930-4C57-816A-BEF9216FDA0B}" type="slidenum">
              <a:rPr lang="en-US" smtClean="0"/>
              <a:t>‹#›</a:t>
            </a:fld>
            <a:endParaRPr lang="en-US"/>
          </a:p>
        </p:txBody>
      </p:sp>
    </p:spTree>
    <p:extLst>
      <p:ext uri="{BB962C8B-B14F-4D97-AF65-F5344CB8AC3E}">
        <p14:creationId xmlns:p14="http://schemas.microsoft.com/office/powerpoint/2010/main" val="3217061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p>
            <a:fld id="{3CADBB96-56B9-4B22-ABF2-306C59B3D02B}" type="datetimeFigureOut">
              <a:rPr lang="en-US" smtClean="0"/>
              <a:t>9/5/2019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C59406-F930-4C57-816A-BEF9216FDA0B}" type="slidenum">
              <a:rPr lang="en-US" smtClean="0"/>
              <a:t>‹#›</a:t>
            </a:fld>
            <a:endParaRPr lang="en-US"/>
          </a:p>
        </p:txBody>
      </p:sp>
    </p:spTree>
    <p:extLst>
      <p:ext uri="{BB962C8B-B14F-4D97-AF65-F5344CB8AC3E}">
        <p14:creationId xmlns:p14="http://schemas.microsoft.com/office/powerpoint/2010/main" val="40987887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5181600" y="685800"/>
            <a:ext cx="6096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ADBB96-56B9-4B22-ABF2-306C59B3D02B}" type="datetimeFigureOut">
              <a:rPr lang="en-US" smtClean="0"/>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C59406-F930-4C57-816A-BEF9216FDA0B}" type="slidenum">
              <a:rPr lang="en-US" smtClean="0"/>
              <a:t>‹#›</a:t>
            </a:fld>
            <a:endParaRPr lang="en-US"/>
          </a:p>
        </p:txBody>
      </p:sp>
      <p:sp>
        <p:nvSpPr>
          <p:cNvPr id="8" name="Rectangle 7"/>
          <p:cNvSpPr/>
          <p:nvPr/>
        </p:nvSpPr>
        <p:spPr>
          <a:xfrm>
            <a:off x="746712" y="1505712"/>
            <a:ext cx="3622088"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902254" y="1642472"/>
            <a:ext cx="331100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half" idx="2"/>
          </p:nvPr>
        </p:nvSpPr>
        <p:spPr>
          <a:xfrm>
            <a:off x="1025334" y="2971800"/>
            <a:ext cx="3064845"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1025334" y="1734312"/>
            <a:ext cx="3064845"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0537077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914400" y="621437"/>
            <a:ext cx="103632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3CADBB96-56B9-4B22-ABF2-306C59B3D02B}" type="datetimeFigureOut">
              <a:rPr lang="en-US" smtClean="0"/>
              <a:t>9/5/2019</a:t>
            </a:fld>
            <a:endParaRPr lang="en-US"/>
          </a:p>
        </p:txBody>
      </p:sp>
      <p:sp>
        <p:nvSpPr>
          <p:cNvPr id="7" name="Slide Number Placeholder 6"/>
          <p:cNvSpPr>
            <a:spLocks noGrp="1"/>
          </p:cNvSpPr>
          <p:nvPr>
            <p:ph type="sldNum" sz="quarter" idx="12"/>
          </p:nvPr>
        </p:nvSpPr>
        <p:spPr/>
        <p:txBody>
          <a:bodyPr/>
          <a:lstStyle/>
          <a:p>
            <a:fld id="{D5C59406-F930-4C57-816A-BEF9216FDA0B}" type="slidenum">
              <a:rPr lang="en-US" smtClean="0"/>
              <a:t>‹#›</a:t>
            </a:fld>
            <a:endParaRPr lang="en-US"/>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1016000" y="5029200"/>
            <a:ext cx="10134353"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219200" y="5638800"/>
            <a:ext cx="9771352"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half" idx="2"/>
          </p:nvPr>
        </p:nvSpPr>
        <p:spPr>
          <a:xfrm>
            <a:off x="1275052" y="5656557"/>
            <a:ext cx="9659648"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1219200" y="5105401"/>
            <a:ext cx="9771352"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802692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ADBB96-56B9-4B22-ABF2-306C59B3D02B}"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C59406-F930-4C57-816A-BEF9216FDA0B}" type="slidenum">
              <a:rPr lang="en-US" smtClean="0"/>
              <a:t>‹#›</a:t>
            </a:fld>
            <a:endParaRPr lang="en-US"/>
          </a:p>
        </p:txBody>
      </p:sp>
    </p:spTree>
    <p:extLst>
      <p:ext uri="{BB962C8B-B14F-4D97-AF65-F5344CB8AC3E}">
        <p14:creationId xmlns:p14="http://schemas.microsoft.com/office/powerpoint/2010/main" val="22659208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148936"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9273634" y="351410"/>
            <a:ext cx="2229647"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9398103" y="395428"/>
            <a:ext cx="1980708"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381000"/>
            <a:ext cx="82296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ADBB96-56B9-4B22-ABF2-306C59B3D02B}"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C59406-F930-4C57-816A-BEF9216FDA0B}" type="slidenum">
              <a:rPr lang="en-US" smtClean="0"/>
              <a:t>‹#›</a:t>
            </a:fld>
            <a:endParaRPr lang="en-US"/>
          </a:p>
        </p:txBody>
      </p:sp>
    </p:spTree>
    <p:extLst>
      <p:ext uri="{BB962C8B-B14F-4D97-AF65-F5344CB8AC3E}">
        <p14:creationId xmlns:p14="http://schemas.microsoft.com/office/powerpoint/2010/main" val="719567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9/5/2019</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9/5/2019</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fld id="{759437EE-6E55-45D4-B9BC-855A0069538C}" type="datetimeFigureOut">
              <a:rPr lang="en-US" smtClean="0"/>
              <a:t>9/5/2019</a:t>
            </a:fld>
            <a:endParaRPr lang="en-US"/>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5136FB38-08CB-404C-BB37-928BE440034E}" type="slidenum">
              <a:rPr lang="en-US" smtClean="0"/>
              <a:t>‹#›</a:t>
            </a:fld>
            <a:endParaRPr lang="en-US"/>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63011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917987" y="570156"/>
            <a:ext cx="10341684"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932330" y="2248348"/>
            <a:ext cx="10327340"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80504" y="6161443"/>
            <a:ext cx="2844800" cy="365125"/>
          </a:xfrm>
          <a:prstGeom prst="rect">
            <a:avLst/>
          </a:prstGeom>
        </p:spPr>
        <p:txBody>
          <a:bodyPr vert="horz" lIns="91440" tIns="45720" rIns="91440" bIns="45720" rtlCol="0" anchor="ctr"/>
          <a:lstStyle>
            <a:lvl1pPr algn="l">
              <a:defRPr sz="1200">
                <a:solidFill>
                  <a:schemeClr val="tx2"/>
                </a:solidFill>
              </a:defRPr>
            </a:lvl1pPr>
          </a:lstStyle>
          <a:p>
            <a:fld id="{3EEC2FF3-D95B-4597-8227-96D64E0F23E9}" type="datetimeFigureOut">
              <a:rPr lang="en-US" smtClean="0"/>
              <a:t>9/5/2019</a:t>
            </a:fld>
            <a:endParaRPr lang="en-US"/>
          </a:p>
        </p:txBody>
      </p:sp>
      <p:sp>
        <p:nvSpPr>
          <p:cNvPr id="5" name="Footer Placeholder 4"/>
          <p:cNvSpPr>
            <a:spLocks noGrp="1"/>
          </p:cNvSpPr>
          <p:nvPr>
            <p:ph type="ftr" sz="quarter" idx="3"/>
          </p:nvPr>
        </p:nvSpPr>
        <p:spPr>
          <a:xfrm>
            <a:off x="4165600" y="6161443"/>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8852352" y="6161443"/>
            <a:ext cx="2844800" cy="365125"/>
          </a:xfrm>
          <a:prstGeom prst="rect">
            <a:avLst/>
          </a:prstGeom>
        </p:spPr>
        <p:txBody>
          <a:bodyPr vert="horz" lIns="91440" tIns="45720" rIns="91440" bIns="45720" rtlCol="0" anchor="ctr"/>
          <a:lstStyle>
            <a:lvl1pPr algn="r">
              <a:defRPr sz="1200">
                <a:solidFill>
                  <a:schemeClr val="tx2"/>
                </a:solidFill>
              </a:defRPr>
            </a:lvl1pPr>
          </a:lstStyle>
          <a:p>
            <a:fld id="{E2AF8E4C-A94B-400A-BDA2-C7EB0CD0384B}" type="slidenum">
              <a:rPr lang="en-US" smtClean="0"/>
              <a:t>‹#›</a:t>
            </a:fld>
            <a:endParaRPr lang="en-US"/>
          </a:p>
        </p:txBody>
      </p:sp>
    </p:spTree>
    <p:extLst>
      <p:ext uri="{BB962C8B-B14F-4D97-AF65-F5344CB8AC3E}">
        <p14:creationId xmlns:p14="http://schemas.microsoft.com/office/powerpoint/2010/main" val="23761580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2"/>
                </a:solidFill>
              </a:defRPr>
            </a:lvl1pPr>
          </a:lstStyle>
          <a:p>
            <a:fld id="{3CADBB96-56B9-4B22-ABF2-306C59B3D02B}" type="datetimeFigureOut">
              <a:rPr lang="en-US" smtClean="0"/>
              <a:t>9/5/2019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2"/>
                </a:solidFill>
              </a:defRPr>
            </a:lvl1pPr>
          </a:lstStyle>
          <a:p>
            <a:fld id="{D5C59406-F930-4C57-816A-BEF9216FDA0B}" type="slidenum">
              <a:rPr lang="en-US" smtClean="0"/>
              <a:t>‹#›</a:t>
            </a:fld>
            <a:endParaRPr lang="en-US"/>
          </a:p>
        </p:txBody>
      </p:sp>
      <p:sp>
        <p:nvSpPr>
          <p:cNvPr id="9" name="Rectangle 8"/>
          <p:cNvSpPr/>
          <p:nvPr/>
        </p:nvSpPr>
        <p:spPr>
          <a:xfrm>
            <a:off x="365760" y="278166"/>
            <a:ext cx="114604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497151" y="372862"/>
            <a:ext cx="1117402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68171" y="408373"/>
            <a:ext cx="11014229"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5603558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image" Target="../media/image53.png"/><Relationship Id="rId1" Type="http://schemas.openxmlformats.org/officeDocument/2006/relationships/slideLayout" Target="../slideLayouts/slideLayout2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4.xml"/><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3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5.xml"/><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5.xm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5.xml"/><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5.xml"/><Relationship Id="rId5" Type="http://schemas.openxmlformats.org/officeDocument/2006/relationships/image" Target="../media/image104.png"/><Relationship Id="rId4" Type="http://schemas.openxmlformats.org/officeDocument/2006/relationships/image" Target="../media/image103.png"/></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5.xml"/><Relationship Id="rId5" Type="http://schemas.openxmlformats.org/officeDocument/2006/relationships/image" Target="../media/image112.png"/><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6" name="Picture 2" descr="https://cache.desktopnexus.com/cropped-wallpapers/2133/2133970-1366x768-%5bDesktopNexus.com%5d.jpg?st=3n3E-35efs8OVHK8rYlz6w&amp;e=15652827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136469"/>
            <a:ext cx="12192000" cy="1569660"/>
          </a:xfrm>
          <a:prstGeom prst="rect">
            <a:avLst/>
          </a:prstGeom>
          <a:noFill/>
        </p:spPr>
        <p:txBody>
          <a:bodyPr wrap="square" rtlCol="0">
            <a:spAutoFit/>
          </a:bodyPr>
          <a:lstStyle/>
          <a:p>
            <a:pPr algn="ctr"/>
            <a:r>
              <a:rPr lang="en-US" sz="9600" b="1" dirty="0" smtClean="0">
                <a:latin typeface="Mistral" panose="03090702030407020403" pitchFamily="66" charset="0"/>
              </a:rPr>
              <a:t>GLOBAL TAPESTRY</a:t>
            </a:r>
            <a:endParaRPr lang="en-US" sz="9600" b="1" dirty="0">
              <a:latin typeface="Mistral" panose="03090702030407020403" pitchFamily="66" charset="0"/>
            </a:endParaRPr>
          </a:p>
        </p:txBody>
      </p:sp>
    </p:spTree>
    <p:extLst>
      <p:ext uri="{BB962C8B-B14F-4D97-AF65-F5344CB8AC3E}">
        <p14:creationId xmlns:p14="http://schemas.microsoft.com/office/powerpoint/2010/main" val="27152486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a:xfrm>
            <a:off x="-107485" y="2027256"/>
            <a:ext cx="10544432" cy="908759"/>
          </a:xfrm>
        </p:spPr>
        <p:txBody>
          <a:bodyPr/>
          <a:lstStyle/>
          <a:p>
            <a:endParaRPr lang="en-US" dirty="0"/>
          </a:p>
        </p:txBody>
      </p:sp>
      <p:pic>
        <p:nvPicPr>
          <p:cNvPr id="2050" name="Picture 2" descr="Image result for ancient JAPAN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63"/>
            <a:ext cx="12192000" cy="68508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3063"/>
            <a:ext cx="5133703" cy="1569660"/>
          </a:xfrm>
          <a:prstGeom prst="rect">
            <a:avLst/>
          </a:prstGeom>
          <a:noFill/>
        </p:spPr>
        <p:txBody>
          <a:bodyPr wrap="square" rtlCol="0">
            <a:spAutoFit/>
          </a:bodyPr>
          <a:lstStyle/>
          <a:p>
            <a:pPr algn="ctr"/>
            <a:r>
              <a:rPr lang="en-US" sz="9600" dirty="0" smtClean="0">
                <a:solidFill>
                  <a:schemeClr val="bg2"/>
                </a:solidFill>
                <a:latin typeface="Cooper Black" panose="0208090404030B020404" pitchFamily="18" charset="0"/>
              </a:rPr>
              <a:t>JAPAN</a:t>
            </a:r>
            <a:endParaRPr lang="en-US" sz="9600" dirty="0">
              <a:solidFill>
                <a:schemeClr val="bg2"/>
              </a:solidFill>
              <a:latin typeface="Cooper Black" panose="0208090404030B020404" pitchFamily="18" charset="0"/>
            </a:endParaRPr>
          </a:p>
        </p:txBody>
      </p:sp>
    </p:spTree>
    <p:extLst>
      <p:ext uri="{BB962C8B-B14F-4D97-AF65-F5344CB8AC3E}">
        <p14:creationId xmlns:p14="http://schemas.microsoft.com/office/powerpoint/2010/main" val="9501430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3510" y="1905000"/>
            <a:ext cx="7236822" cy="4953000"/>
          </a:xfrm>
        </p:spPr>
        <p:txBody>
          <a:bodyPr>
            <a:normAutofit/>
          </a:bodyPr>
          <a:lstStyle/>
          <a:p>
            <a:pPr marL="0" indent="0" algn="ctr">
              <a:buNone/>
            </a:pPr>
            <a:r>
              <a:rPr lang="en-US" dirty="0" smtClean="0">
                <a:solidFill>
                  <a:srgbClr val="0070C0"/>
                </a:solidFill>
              </a:rPr>
              <a:t>Geographically made up of over 4000 islands</a:t>
            </a:r>
          </a:p>
          <a:p>
            <a:pPr marL="0" indent="0" algn="ctr">
              <a:buNone/>
            </a:pPr>
            <a:r>
              <a:rPr lang="en-US" dirty="0" smtClean="0">
                <a:solidFill>
                  <a:srgbClr val="0070C0"/>
                </a:solidFill>
              </a:rPr>
              <a:t>(4 largest islands of </a:t>
            </a:r>
            <a:r>
              <a:rPr lang="en-US" i="1" dirty="0" smtClean="0">
                <a:solidFill>
                  <a:srgbClr val="0070C0"/>
                </a:solidFill>
              </a:rPr>
              <a:t>Hokkaido, Honshu, Shikoku, Kyushu</a:t>
            </a:r>
            <a:r>
              <a:rPr lang="en-US" dirty="0" smtClean="0">
                <a:solidFill>
                  <a:srgbClr val="0070C0"/>
                </a:solidFill>
              </a:rPr>
              <a:t>).</a:t>
            </a:r>
          </a:p>
          <a:p>
            <a:pPr marL="0" indent="0" algn="ctr">
              <a:buNone/>
            </a:pPr>
            <a:endParaRPr lang="en-US" sz="1200" dirty="0" smtClean="0">
              <a:solidFill>
                <a:srgbClr val="0070C0"/>
              </a:solidFill>
            </a:endParaRPr>
          </a:p>
          <a:p>
            <a:pPr marL="0" indent="0" algn="ctr">
              <a:buNone/>
            </a:pPr>
            <a:r>
              <a:rPr lang="en-US" dirty="0" smtClean="0">
                <a:solidFill>
                  <a:srgbClr val="0070C0"/>
                </a:solidFill>
              </a:rPr>
              <a:t>70% of Japan’s terrain is considered mountainous.</a:t>
            </a:r>
          </a:p>
          <a:p>
            <a:pPr marL="0" indent="0" algn="ctr">
              <a:buNone/>
            </a:pPr>
            <a:endParaRPr lang="en-US" sz="1200" dirty="0">
              <a:solidFill>
                <a:srgbClr val="0070C0"/>
              </a:solidFill>
            </a:endParaRPr>
          </a:p>
          <a:p>
            <a:pPr marL="0" indent="0" algn="ctr">
              <a:buNone/>
            </a:pPr>
            <a:r>
              <a:rPr lang="en-US" dirty="0" smtClean="0">
                <a:solidFill>
                  <a:srgbClr val="0070C0"/>
                </a:solidFill>
              </a:rPr>
              <a:t>Located in the Pacific area called the </a:t>
            </a:r>
            <a:r>
              <a:rPr lang="en-US" i="1" dirty="0" smtClean="0">
                <a:solidFill>
                  <a:srgbClr val="0070C0"/>
                </a:solidFill>
              </a:rPr>
              <a:t>Ring of Fire</a:t>
            </a:r>
            <a:r>
              <a:rPr lang="en-US" dirty="0" smtClean="0">
                <a:solidFill>
                  <a:srgbClr val="0070C0"/>
                </a:solidFill>
              </a:rPr>
              <a:t>, will feature around 1500 earthquakes per year.</a:t>
            </a:r>
          </a:p>
          <a:p>
            <a:pPr marL="0" indent="0" algn="ctr">
              <a:buNone/>
            </a:pPr>
            <a:endParaRPr lang="en-US" sz="1200" dirty="0">
              <a:solidFill>
                <a:srgbClr val="0070C0"/>
              </a:solidFill>
            </a:endParaRPr>
          </a:p>
          <a:p>
            <a:pPr marL="0" indent="0" algn="ctr">
              <a:buNone/>
            </a:pPr>
            <a:r>
              <a:rPr lang="en-US" dirty="0" smtClean="0">
                <a:solidFill>
                  <a:srgbClr val="0070C0"/>
                </a:solidFill>
              </a:rPr>
              <a:t>Today, Tokyo is a megalopolis, with around 35 million people living in the </a:t>
            </a:r>
            <a:r>
              <a:rPr lang="en-US" i="1" dirty="0" smtClean="0">
                <a:solidFill>
                  <a:srgbClr val="0070C0"/>
                </a:solidFill>
              </a:rPr>
              <a:t>Greater Tokyo Area</a:t>
            </a:r>
            <a:r>
              <a:rPr lang="en-US" dirty="0" smtClean="0">
                <a:solidFill>
                  <a:srgbClr val="0070C0"/>
                </a:solidFill>
              </a:rPr>
              <a:t>.</a:t>
            </a:r>
            <a:endParaRPr lang="en-US" dirty="0">
              <a:solidFill>
                <a:srgbClr val="0070C0"/>
              </a:solidFill>
            </a:endParaRPr>
          </a:p>
          <a:p>
            <a:pPr marL="0" indent="0">
              <a:buNone/>
            </a:pPr>
            <a:endParaRPr lang="en-US" dirty="0" smtClean="0"/>
          </a:p>
          <a:p>
            <a:pPr marL="0" indent="0">
              <a:buNone/>
            </a:pPr>
            <a:endParaRPr lang="en-US" dirty="0"/>
          </a:p>
          <a:p>
            <a:pPr marL="0" indent="0">
              <a:buNone/>
            </a:pPr>
            <a:endParaRPr lang="en-US" dirty="0"/>
          </a:p>
        </p:txBody>
      </p:sp>
      <p:sp>
        <p:nvSpPr>
          <p:cNvPr id="3" name="Title 2"/>
          <p:cNvSpPr>
            <a:spLocks noGrp="1"/>
          </p:cNvSpPr>
          <p:nvPr>
            <p:ph type="title"/>
          </p:nvPr>
        </p:nvSpPr>
        <p:spPr>
          <a:xfrm>
            <a:off x="313511" y="338328"/>
            <a:ext cx="7119255" cy="1566672"/>
          </a:xfrm>
        </p:spPr>
        <p:txBody>
          <a:bodyPr>
            <a:normAutofit/>
          </a:bodyPr>
          <a:lstStyle/>
          <a:p>
            <a:r>
              <a:rPr lang="en-US" sz="6000" dirty="0">
                <a:solidFill>
                  <a:schemeClr val="tx2">
                    <a:lumMod val="50000"/>
                  </a:schemeClr>
                </a:solidFill>
              </a:rPr>
              <a:t>JAPAN</a:t>
            </a:r>
          </a:p>
        </p:txBody>
      </p:sp>
      <p:pic>
        <p:nvPicPr>
          <p:cNvPr id="1026" name="Picture 2" descr="Image result for japan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2766" y="0"/>
            <a:ext cx="4759234"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okyo wall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2766" y="3333751"/>
            <a:ext cx="4759234"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5104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1" y="4191000"/>
            <a:ext cx="4521201" cy="2667000"/>
          </a:xfrm>
        </p:spPr>
        <p:txBody>
          <a:bodyPr>
            <a:normAutofit/>
          </a:bodyPr>
          <a:lstStyle/>
          <a:p>
            <a:pPr marL="0" indent="0" algn="ctr">
              <a:buNone/>
            </a:pPr>
            <a:r>
              <a:rPr lang="en-US" dirty="0" smtClean="0"/>
              <a:t>Mt. Fuji is the highest point of Japan, elevation: 12K.</a:t>
            </a:r>
          </a:p>
          <a:p>
            <a:pPr marL="0" indent="0" algn="ctr">
              <a:buNone/>
            </a:pPr>
            <a:endParaRPr lang="en-US" sz="1200" dirty="0"/>
          </a:p>
          <a:p>
            <a:pPr marL="0" indent="0" algn="ctr">
              <a:buNone/>
            </a:pPr>
            <a:r>
              <a:rPr lang="en-US" dirty="0" smtClean="0"/>
              <a:t>The 1923 Great Kanto Earthquake was a 9.0 quake that killed 140K (at lunchtime, fires ensued).</a:t>
            </a:r>
            <a:endParaRPr lang="en-US" dirty="0"/>
          </a:p>
        </p:txBody>
      </p:sp>
      <p:sp>
        <p:nvSpPr>
          <p:cNvPr id="3" name="Title 2"/>
          <p:cNvSpPr>
            <a:spLocks noGrp="1"/>
          </p:cNvSpPr>
          <p:nvPr>
            <p:ph type="title"/>
          </p:nvPr>
        </p:nvSpPr>
        <p:spPr>
          <a:xfrm>
            <a:off x="1752600" y="228600"/>
            <a:ext cx="4292600" cy="914400"/>
          </a:xfrm>
        </p:spPr>
        <p:txBody>
          <a:bodyPr>
            <a:normAutofit fontScale="90000"/>
          </a:bodyPr>
          <a:lstStyle/>
          <a:p>
            <a:r>
              <a:rPr lang="en-US" dirty="0" smtClean="0"/>
              <a:t>Japan Geography</a:t>
            </a:r>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5200" y="0"/>
            <a:ext cx="4622800" cy="346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5200" y="3467101"/>
            <a:ext cx="46228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241" y="1143000"/>
            <a:ext cx="4505960" cy="2932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2511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2" y="3669030"/>
            <a:ext cx="4876799" cy="3188971"/>
          </a:xfrm>
        </p:spPr>
        <p:txBody>
          <a:bodyPr/>
          <a:lstStyle/>
          <a:p>
            <a:pPr marL="0" indent="0" algn="ctr">
              <a:buNone/>
            </a:pPr>
            <a:r>
              <a:rPr lang="en-US" dirty="0" smtClean="0">
                <a:solidFill>
                  <a:schemeClr val="tx1">
                    <a:lumMod val="95000"/>
                    <a:lumOff val="5000"/>
                  </a:schemeClr>
                </a:solidFill>
              </a:rPr>
              <a:t>Based on respect for the forces of nature, worships the Kami (divine spirits that indwell in nature). Any unusual rock, tree, waterfall was thought to be a home of a Kami.</a:t>
            </a:r>
          </a:p>
          <a:p>
            <a:pPr marL="0" indent="0" algn="ctr">
              <a:buNone/>
            </a:pPr>
            <a:endParaRPr lang="en-US" sz="1200" dirty="0">
              <a:solidFill>
                <a:schemeClr val="tx1">
                  <a:lumMod val="95000"/>
                  <a:lumOff val="5000"/>
                </a:schemeClr>
              </a:solidFill>
            </a:endParaRPr>
          </a:p>
          <a:p>
            <a:pPr marL="0" indent="0" algn="ctr">
              <a:buNone/>
            </a:pPr>
            <a:r>
              <a:rPr lang="en-US" dirty="0" smtClean="0">
                <a:solidFill>
                  <a:schemeClr val="tx1">
                    <a:lumMod val="95000"/>
                    <a:lumOff val="5000"/>
                  </a:schemeClr>
                </a:solidFill>
              </a:rPr>
              <a:t>Sort of a Japan Only religion with few followers outside the islands.</a:t>
            </a:r>
            <a:endParaRPr lang="en-US" dirty="0">
              <a:solidFill>
                <a:schemeClr val="tx1">
                  <a:lumMod val="95000"/>
                  <a:lumOff val="5000"/>
                </a:schemeClr>
              </a:solidFill>
            </a:endParaRPr>
          </a:p>
        </p:txBody>
      </p:sp>
      <p:sp>
        <p:nvSpPr>
          <p:cNvPr id="3" name="Title 2"/>
          <p:cNvSpPr>
            <a:spLocks noGrp="1"/>
          </p:cNvSpPr>
          <p:nvPr>
            <p:ph type="title"/>
          </p:nvPr>
        </p:nvSpPr>
        <p:spPr>
          <a:xfrm>
            <a:off x="6400800" y="338328"/>
            <a:ext cx="4114800" cy="1252728"/>
          </a:xfrm>
        </p:spPr>
        <p:txBody>
          <a:bodyPr>
            <a:normAutofit/>
          </a:bodyPr>
          <a:lstStyle/>
          <a:p>
            <a:r>
              <a:rPr lang="en-US" sz="6000" dirty="0">
                <a:solidFill>
                  <a:srgbClr val="C00000"/>
                </a:solidFill>
              </a:rPr>
              <a:t>SHINTO</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760" y="0"/>
            <a:ext cx="4892040" cy="366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234" y="3669030"/>
            <a:ext cx="4384766" cy="3188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400800" y="1834515"/>
            <a:ext cx="4038600" cy="1815882"/>
          </a:xfrm>
          <a:prstGeom prst="rect">
            <a:avLst/>
          </a:prstGeom>
          <a:noFill/>
        </p:spPr>
        <p:txBody>
          <a:bodyPr wrap="square" rtlCol="0">
            <a:spAutoFit/>
          </a:bodyPr>
          <a:lstStyle/>
          <a:p>
            <a:pPr algn="ctr" defTabSz="914400"/>
            <a:r>
              <a:rPr lang="en-US" sz="2000" dirty="0">
                <a:solidFill>
                  <a:prstClr val="black"/>
                </a:solidFill>
                <a:latin typeface="Candara"/>
              </a:rPr>
              <a:t>*Left is a statue of </a:t>
            </a:r>
            <a:r>
              <a:rPr lang="en-US" sz="2000" dirty="0" err="1">
                <a:solidFill>
                  <a:prstClr val="black"/>
                </a:solidFill>
                <a:latin typeface="Candara"/>
              </a:rPr>
              <a:t>Kitsune</a:t>
            </a:r>
            <a:r>
              <a:rPr lang="en-US" sz="2000" dirty="0">
                <a:solidFill>
                  <a:prstClr val="black"/>
                </a:solidFill>
                <a:latin typeface="Candara"/>
              </a:rPr>
              <a:t>, a messenger fox god.</a:t>
            </a:r>
          </a:p>
          <a:p>
            <a:pPr algn="ctr" defTabSz="914400"/>
            <a:endParaRPr lang="en-US" sz="1200" dirty="0">
              <a:solidFill>
                <a:prstClr val="black"/>
              </a:solidFill>
              <a:latin typeface="Candara"/>
            </a:endParaRPr>
          </a:p>
          <a:p>
            <a:pPr algn="ctr" defTabSz="914400"/>
            <a:r>
              <a:rPr lang="en-US" sz="2000" dirty="0">
                <a:solidFill>
                  <a:prstClr val="black"/>
                </a:solidFill>
                <a:latin typeface="Candara"/>
              </a:rPr>
              <a:t>*Below is kami resting place in which rituals are performed during New Year’s.</a:t>
            </a:r>
          </a:p>
        </p:txBody>
      </p:sp>
    </p:spTree>
    <p:extLst>
      <p:ext uri="{BB962C8B-B14F-4D97-AF65-F5344CB8AC3E}">
        <p14:creationId xmlns:p14="http://schemas.microsoft.com/office/powerpoint/2010/main" val="10216131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1" y="1828800"/>
            <a:ext cx="9143999" cy="1676400"/>
          </a:xfrm>
        </p:spPr>
        <p:txBody>
          <a:bodyPr>
            <a:normAutofit/>
          </a:bodyPr>
          <a:lstStyle/>
          <a:p>
            <a:pPr marL="0" indent="0" algn="ctr">
              <a:buNone/>
            </a:pPr>
            <a:r>
              <a:rPr lang="en-US" dirty="0" smtClean="0">
                <a:solidFill>
                  <a:srgbClr val="C00000"/>
                </a:solidFill>
              </a:rPr>
              <a:t>Shoguns were feudal Lords who had essentially absolute power over their region. </a:t>
            </a:r>
            <a:r>
              <a:rPr lang="en-US" dirty="0">
                <a:solidFill>
                  <a:srgbClr val="C00000"/>
                </a:solidFill>
              </a:rPr>
              <a:t>I</a:t>
            </a:r>
            <a:r>
              <a:rPr lang="en-US" dirty="0" smtClean="0">
                <a:solidFill>
                  <a:srgbClr val="C00000"/>
                </a:solidFill>
              </a:rPr>
              <a:t>ndependent in nature, strong enough to repel the armed attack of the Mongols. Samurai were their soldiers, followed their Bushido code that emphasized honor, bravery, &amp; loyalty.</a:t>
            </a:r>
            <a:endParaRPr lang="en-US" dirty="0">
              <a:solidFill>
                <a:srgbClr val="C00000"/>
              </a:solidFill>
            </a:endParaRPr>
          </a:p>
        </p:txBody>
      </p:sp>
      <p:sp>
        <p:nvSpPr>
          <p:cNvPr id="3" name="Title 2"/>
          <p:cNvSpPr>
            <a:spLocks noGrp="1"/>
          </p:cNvSpPr>
          <p:nvPr>
            <p:ph type="title"/>
          </p:nvPr>
        </p:nvSpPr>
        <p:spPr/>
        <p:txBody>
          <a:bodyPr>
            <a:normAutofit/>
          </a:bodyPr>
          <a:lstStyle/>
          <a:p>
            <a:r>
              <a:rPr lang="en-US" sz="6000" dirty="0">
                <a:solidFill>
                  <a:schemeClr val="tx1">
                    <a:lumMod val="95000"/>
                    <a:lumOff val="5000"/>
                  </a:schemeClr>
                </a:solidFill>
              </a:rPr>
              <a:t>Shoguns &amp; Samurai</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3897190"/>
            <a:ext cx="2590800" cy="293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505200"/>
            <a:ext cx="3200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3776544"/>
            <a:ext cx="3228652" cy="3081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85729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dirty="0"/>
          </a:p>
        </p:txBody>
      </p:sp>
      <p:sp>
        <p:nvSpPr>
          <p:cNvPr id="3" name="Content Placeholder 2"/>
          <p:cNvSpPr>
            <a:spLocks noGrp="1"/>
          </p:cNvSpPr>
          <p:nvPr>
            <p:ph idx="1"/>
          </p:nvPr>
        </p:nvSpPr>
        <p:spPr/>
        <p:txBody>
          <a:bodyPr/>
          <a:lstStyle/>
          <a:p>
            <a:endParaRPr lang="en-US"/>
          </a:p>
        </p:txBody>
      </p:sp>
      <p:pic>
        <p:nvPicPr>
          <p:cNvPr id="5122" name="Picture 2" descr="Image result for birth of islam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2003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8020594" cy="830997"/>
          </a:xfrm>
          <a:prstGeom prst="rect">
            <a:avLst/>
          </a:prstGeom>
          <a:noFill/>
        </p:spPr>
        <p:txBody>
          <a:bodyPr wrap="square" rtlCol="0">
            <a:spAutoFit/>
          </a:bodyPr>
          <a:lstStyle/>
          <a:p>
            <a:pPr algn="ctr"/>
            <a:r>
              <a:rPr lang="en-US" sz="4800" b="1" dirty="0" smtClean="0">
                <a:latin typeface="Algerian" panose="04020705040A02060702" pitchFamily="82" charset="0"/>
              </a:rPr>
              <a:t>BIRTH OF DAR AL-ISLAM</a:t>
            </a:r>
            <a:endParaRPr lang="en-US" sz="4800" b="1" dirty="0">
              <a:latin typeface="Algerian" panose="04020705040A02060702" pitchFamily="82" charset="0"/>
            </a:endParaRPr>
          </a:p>
        </p:txBody>
      </p:sp>
    </p:spTree>
    <p:extLst>
      <p:ext uri="{BB962C8B-B14F-4D97-AF65-F5344CB8AC3E}">
        <p14:creationId xmlns:p14="http://schemas.microsoft.com/office/powerpoint/2010/main" val="20447255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chemeClr val="accent2">
                    <a:lumMod val="50000"/>
                  </a:schemeClr>
                </a:solidFill>
              </a:rPr>
              <a:t>Birth of </a:t>
            </a:r>
            <a:r>
              <a:rPr lang="en-US" sz="5400" b="1" dirty="0" err="1">
                <a:solidFill>
                  <a:schemeClr val="accent2">
                    <a:lumMod val="50000"/>
                  </a:schemeClr>
                </a:solidFill>
              </a:rPr>
              <a:t>islam</a:t>
            </a:r>
            <a:endParaRPr lang="en-US" sz="5400" b="1" dirty="0">
              <a:solidFill>
                <a:schemeClr val="accent2">
                  <a:lumMod val="50000"/>
                </a:schemeClr>
              </a:solidFill>
            </a:endParaRPr>
          </a:p>
        </p:txBody>
      </p:sp>
      <p:sp>
        <p:nvSpPr>
          <p:cNvPr id="3" name="Content Placeholder 2"/>
          <p:cNvSpPr>
            <a:spLocks noGrp="1"/>
          </p:cNvSpPr>
          <p:nvPr>
            <p:ph idx="1"/>
          </p:nvPr>
        </p:nvSpPr>
        <p:spPr>
          <a:xfrm>
            <a:off x="1981200" y="1752600"/>
            <a:ext cx="8229600" cy="4800600"/>
          </a:xfrm>
        </p:spPr>
        <p:txBody>
          <a:bodyPr/>
          <a:lstStyle/>
          <a:p>
            <a:pPr marL="114300" indent="0">
              <a:buNone/>
            </a:pPr>
            <a:r>
              <a:rPr lang="en-US" b="1" dirty="0" smtClean="0"/>
              <a:t>In Middle East, people took </a:t>
            </a:r>
            <a:r>
              <a:rPr lang="en-US" b="1" dirty="0" err="1" smtClean="0"/>
              <a:t>pilgrimmages</a:t>
            </a:r>
            <a:r>
              <a:rPr lang="en-US" b="1" dirty="0" smtClean="0"/>
              <a:t> to Mecca to worship at a shrine called </a:t>
            </a:r>
            <a:r>
              <a:rPr lang="en-US" b="1" i="1" dirty="0" err="1" smtClean="0"/>
              <a:t>Ka’aba</a:t>
            </a:r>
            <a:r>
              <a:rPr lang="en-US" b="1" i="1" dirty="0"/>
              <a:t> </a:t>
            </a:r>
            <a:r>
              <a:rPr lang="en-US" b="1" dirty="0" smtClean="0"/>
              <a:t>(lots of deities).</a:t>
            </a:r>
          </a:p>
          <a:p>
            <a:pPr marL="114300" indent="0">
              <a:buNone/>
            </a:pPr>
            <a:endParaRPr lang="en-US" b="1" dirty="0"/>
          </a:p>
          <a:p>
            <a:pPr marL="114300" indent="0">
              <a:buNone/>
            </a:pPr>
            <a:r>
              <a:rPr lang="en-US" b="1" dirty="0" smtClean="0">
                <a:solidFill>
                  <a:srgbClr val="C00000"/>
                </a:solidFill>
              </a:rPr>
              <a:t>Muhammad</a:t>
            </a:r>
            <a:r>
              <a:rPr lang="en-US" b="1" dirty="0" smtClean="0"/>
              <a:t> believed he heard voice from the angel </a:t>
            </a:r>
            <a:r>
              <a:rPr lang="en-US" b="1" i="1" dirty="0" smtClean="0"/>
              <a:t>Gabriel</a:t>
            </a:r>
            <a:r>
              <a:rPr lang="en-US" b="1" dirty="0" smtClean="0"/>
              <a:t> &amp; identifies</a:t>
            </a:r>
            <a:r>
              <a:rPr lang="en-US" b="1" i="1" dirty="0" smtClean="0"/>
              <a:t> Allah </a:t>
            </a:r>
            <a:r>
              <a:rPr lang="en-US" b="1" dirty="0" smtClean="0"/>
              <a:t>as the one and only God.</a:t>
            </a:r>
          </a:p>
          <a:p>
            <a:pPr marL="114300" indent="0">
              <a:buNone/>
            </a:pPr>
            <a:endParaRPr lang="en-US" b="1" dirty="0"/>
          </a:p>
          <a:p>
            <a:pPr marL="114300" indent="0">
              <a:buNone/>
            </a:pPr>
            <a:r>
              <a:rPr lang="en-US" b="1" dirty="0" smtClean="0"/>
              <a:t>After moving to nearby </a:t>
            </a:r>
            <a:r>
              <a:rPr lang="en-US" b="1" i="1" dirty="0" smtClean="0"/>
              <a:t>Medina</a:t>
            </a:r>
            <a:r>
              <a:rPr lang="en-US" b="1" dirty="0" smtClean="0"/>
              <a:t>, Muhammad returns to Mecca with 10,000 soldiers conquering it for Allah.</a:t>
            </a:r>
          </a:p>
          <a:p>
            <a:pPr marL="114300" indent="0">
              <a:buNone/>
            </a:pPr>
            <a:endParaRPr lang="en-US" b="1" dirty="0"/>
          </a:p>
          <a:p>
            <a:pPr marL="114300" indent="0">
              <a:buNone/>
            </a:pPr>
            <a:r>
              <a:rPr lang="en-US" b="1" dirty="0" smtClean="0"/>
              <a:t>Teaches that the way to paradise is to follow the </a:t>
            </a:r>
            <a:r>
              <a:rPr lang="en-US" b="1" dirty="0" smtClean="0">
                <a:solidFill>
                  <a:srgbClr val="C00000"/>
                </a:solidFill>
              </a:rPr>
              <a:t>Five Pillars of Faith</a:t>
            </a:r>
            <a:r>
              <a:rPr lang="en-US" b="1" i="1" dirty="0" smtClean="0"/>
              <a:t>.</a:t>
            </a:r>
            <a:endParaRPr lang="en-US" b="1" i="1" dirty="0"/>
          </a:p>
        </p:txBody>
      </p:sp>
    </p:spTree>
    <p:extLst>
      <p:ext uri="{BB962C8B-B14F-4D97-AF65-F5344CB8AC3E}">
        <p14:creationId xmlns:p14="http://schemas.microsoft.com/office/powerpoint/2010/main" val="3251085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1" y="304800"/>
            <a:ext cx="4943475" cy="1295400"/>
          </a:xfrm>
        </p:spPr>
        <p:txBody>
          <a:bodyPr>
            <a:normAutofit/>
          </a:bodyPr>
          <a:lstStyle/>
          <a:p>
            <a:r>
              <a:rPr lang="en-US" sz="5400" i="1" dirty="0" err="1">
                <a:latin typeface="Berlin Sans FB Demi" pitchFamily="34" charset="0"/>
              </a:rPr>
              <a:t>muhammad</a:t>
            </a:r>
            <a:endParaRPr lang="en-US" sz="5400" i="1" dirty="0">
              <a:latin typeface="Berlin Sans FB Demi" pitchFamily="34" charset="0"/>
            </a:endParaRPr>
          </a:p>
        </p:txBody>
      </p:sp>
      <p:sp>
        <p:nvSpPr>
          <p:cNvPr id="3" name="Content Placeholder 2"/>
          <p:cNvSpPr>
            <a:spLocks noGrp="1"/>
          </p:cNvSpPr>
          <p:nvPr>
            <p:ph idx="1"/>
          </p:nvPr>
        </p:nvSpPr>
        <p:spPr>
          <a:xfrm>
            <a:off x="1524001" y="1752600"/>
            <a:ext cx="5248275" cy="5105400"/>
          </a:xfrm>
        </p:spPr>
        <p:txBody>
          <a:bodyPr>
            <a:normAutofit/>
          </a:bodyPr>
          <a:lstStyle/>
          <a:p>
            <a:pPr marL="114300" indent="0" algn="ctr">
              <a:buNone/>
            </a:pPr>
            <a:r>
              <a:rPr lang="en-US" dirty="0" smtClean="0"/>
              <a:t>God told Abraham he would father a chosen race (Jews claim through Isaac, Muslims claim this is fulfilled thru other </a:t>
            </a:r>
            <a:r>
              <a:rPr lang="en-US" smtClean="0"/>
              <a:t>son Ishmael).</a:t>
            </a:r>
            <a:endParaRPr lang="en-US" dirty="0" smtClean="0"/>
          </a:p>
          <a:p>
            <a:pPr marL="114300" indent="0" algn="ctr">
              <a:buNone/>
            </a:pPr>
            <a:endParaRPr lang="en-US" dirty="0"/>
          </a:p>
          <a:p>
            <a:pPr marL="114300" indent="0" algn="ctr">
              <a:buNone/>
            </a:pPr>
            <a:r>
              <a:rPr lang="en-US" b="1" dirty="0" smtClean="0">
                <a:solidFill>
                  <a:srgbClr val="C00000"/>
                </a:solidFill>
              </a:rPr>
              <a:t>Allah</a:t>
            </a:r>
            <a:r>
              <a:rPr lang="en-US" dirty="0" smtClean="0"/>
              <a:t> was worshipped in Mecca as a creator deity, then gets 100% focus (all other deities are to be destroyed). </a:t>
            </a:r>
            <a:r>
              <a:rPr lang="en-US" b="1" dirty="0" smtClean="0">
                <a:solidFill>
                  <a:srgbClr val="C00000"/>
                </a:solidFill>
              </a:rPr>
              <a:t>Koran</a:t>
            </a:r>
            <a:r>
              <a:rPr lang="en-US" dirty="0" smtClean="0"/>
              <a:t> will become the Islamic Holy book.</a:t>
            </a:r>
          </a:p>
          <a:p>
            <a:pPr marL="114300" indent="0" algn="ctr">
              <a:buNone/>
            </a:pPr>
            <a:endParaRPr lang="en-US" dirty="0"/>
          </a:p>
          <a:p>
            <a:pPr marL="114300" indent="0" algn="ctr">
              <a:buNone/>
            </a:pPr>
            <a:r>
              <a:rPr lang="en-US" dirty="0" smtClean="0"/>
              <a:t>Worship takes place in a mosque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2276" y="-1"/>
            <a:ext cx="3895725" cy="343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2276" y="3436471"/>
            <a:ext cx="3895725" cy="3421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61436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0"/>
            <a:ext cx="8534400" cy="1295400"/>
          </a:xfrm>
        </p:spPr>
        <p:txBody>
          <a:bodyPr>
            <a:normAutofit/>
          </a:bodyPr>
          <a:lstStyle/>
          <a:p>
            <a:r>
              <a:rPr lang="en-US" sz="5400" b="1" i="1" dirty="0">
                <a:solidFill>
                  <a:srgbClr val="00B050"/>
                </a:solidFill>
                <a:latin typeface="Aharoni" pitchFamily="2" charset="-79"/>
                <a:cs typeface="Aharoni" pitchFamily="2" charset="-79"/>
              </a:rPr>
              <a:t>Five pillars of faith</a:t>
            </a:r>
          </a:p>
        </p:txBody>
      </p:sp>
      <p:sp>
        <p:nvSpPr>
          <p:cNvPr id="3" name="Content Placeholder 2"/>
          <p:cNvSpPr>
            <a:spLocks noGrp="1"/>
          </p:cNvSpPr>
          <p:nvPr>
            <p:ph idx="1"/>
          </p:nvPr>
        </p:nvSpPr>
        <p:spPr>
          <a:xfrm>
            <a:off x="1524000" y="1600200"/>
            <a:ext cx="4368800" cy="5257800"/>
          </a:xfrm>
        </p:spPr>
        <p:txBody>
          <a:bodyPr>
            <a:normAutofit/>
          </a:bodyPr>
          <a:lstStyle/>
          <a:p>
            <a:pPr marL="114300" indent="0">
              <a:buNone/>
            </a:pPr>
            <a:r>
              <a:rPr lang="en-US" sz="2200" dirty="0">
                <a:latin typeface="Berlin Sans FB" pitchFamily="34" charset="0"/>
              </a:rPr>
              <a:t>1.Admit that “There is no God but Allah &amp; Mohammad is the messenger of Allah.”</a:t>
            </a:r>
          </a:p>
          <a:p>
            <a:pPr marL="114300" indent="0">
              <a:buNone/>
            </a:pPr>
            <a:r>
              <a:rPr lang="en-US" sz="2200" dirty="0">
                <a:latin typeface="Berlin Sans FB" pitchFamily="34" charset="0"/>
              </a:rPr>
              <a:t>2.Pray 5 times a day facing Mecca.</a:t>
            </a:r>
          </a:p>
          <a:p>
            <a:pPr marL="114300" indent="0">
              <a:buNone/>
            </a:pPr>
            <a:r>
              <a:rPr lang="en-US" sz="2200" dirty="0">
                <a:latin typeface="Berlin Sans FB" pitchFamily="34" charset="0"/>
              </a:rPr>
              <a:t>3. Must give alms ($$$) to the poor.</a:t>
            </a:r>
          </a:p>
          <a:p>
            <a:pPr marL="114300" indent="0">
              <a:buNone/>
            </a:pPr>
            <a:r>
              <a:rPr lang="en-US" sz="2200" dirty="0">
                <a:latin typeface="Berlin Sans FB" pitchFamily="34" charset="0"/>
              </a:rPr>
              <a:t>4. Must fast (not eat) during the daylight hours of the month long Ramadan holiday.</a:t>
            </a:r>
          </a:p>
          <a:p>
            <a:pPr marL="114300" indent="0">
              <a:buNone/>
            </a:pPr>
            <a:r>
              <a:rPr lang="en-US" sz="2200" dirty="0">
                <a:latin typeface="Berlin Sans FB" pitchFamily="34" charset="0"/>
              </a:rPr>
              <a:t>5. Take </a:t>
            </a:r>
            <a:r>
              <a:rPr lang="en-US" sz="2200" dirty="0" err="1">
                <a:latin typeface="Berlin Sans FB" pitchFamily="34" charset="0"/>
              </a:rPr>
              <a:t>Pilgrimmage</a:t>
            </a:r>
            <a:r>
              <a:rPr lang="en-US" sz="2200" dirty="0">
                <a:latin typeface="Berlin Sans FB" pitchFamily="34" charset="0"/>
              </a:rPr>
              <a:t> to Mecca.</a:t>
            </a:r>
          </a:p>
          <a:p>
            <a:pPr marL="114300" indent="0">
              <a:buNone/>
            </a:pPr>
            <a:endParaRPr lang="en-US" sz="2200" dirty="0">
              <a:latin typeface="Berlin Sans FB" pitchFamily="34" charset="0"/>
            </a:endParaRPr>
          </a:p>
          <a:p>
            <a:pPr marL="114300" indent="0">
              <a:buNone/>
            </a:pPr>
            <a:r>
              <a:rPr lang="en-US" sz="2200" dirty="0">
                <a:latin typeface="Berlin Sans FB" pitchFamily="34" charset="0"/>
              </a:rPr>
              <a:t>*If a person dies during a jihad (holy war), their soul goes directly to paradise.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2800" y="1600200"/>
            <a:ext cx="4775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92800" y="5410201"/>
            <a:ext cx="4775200" cy="1200329"/>
          </a:xfrm>
          <a:prstGeom prst="rect">
            <a:avLst/>
          </a:prstGeom>
          <a:noFill/>
        </p:spPr>
        <p:txBody>
          <a:bodyPr wrap="square" rtlCol="0">
            <a:spAutoFit/>
          </a:bodyPr>
          <a:lstStyle/>
          <a:p>
            <a:pPr defTabSz="914400"/>
            <a:r>
              <a:rPr lang="en-US" dirty="0">
                <a:solidFill>
                  <a:prstClr val="black"/>
                </a:solidFill>
                <a:latin typeface="Century Gothic"/>
              </a:rPr>
              <a:t>*Above is the “Dome of the Rock.” It’s located in Jerusalem &amp; is the earliest surviving Muslim monument. It’s located on the former site of Solomon’s Temple.</a:t>
            </a:r>
          </a:p>
        </p:txBody>
      </p:sp>
    </p:spTree>
    <p:extLst>
      <p:ext uri="{BB962C8B-B14F-4D97-AF65-F5344CB8AC3E}">
        <p14:creationId xmlns:p14="http://schemas.microsoft.com/office/powerpoint/2010/main" val="16526321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128" y="304800"/>
            <a:ext cx="8260672" cy="838200"/>
          </a:xfrm>
        </p:spPr>
        <p:txBody>
          <a:bodyPr/>
          <a:lstStyle/>
          <a:p>
            <a:r>
              <a:rPr lang="en-US" b="1" i="1" dirty="0" smtClean="0">
                <a:solidFill>
                  <a:schemeClr val="accent5">
                    <a:lumMod val="50000"/>
                  </a:schemeClr>
                </a:solidFill>
              </a:rPr>
              <a:t>Astrolabe &amp; armillary sphere</a:t>
            </a:r>
            <a:endParaRPr lang="en-US" b="1" i="1" dirty="0">
              <a:solidFill>
                <a:schemeClr val="accent5">
                  <a:lumMod val="50000"/>
                </a:schemeClr>
              </a:solidFill>
            </a:endParaRPr>
          </a:p>
        </p:txBody>
      </p:sp>
      <p:sp>
        <p:nvSpPr>
          <p:cNvPr id="3" name="Content Placeholder 2"/>
          <p:cNvSpPr>
            <a:spLocks noGrp="1"/>
          </p:cNvSpPr>
          <p:nvPr>
            <p:ph idx="1"/>
          </p:nvPr>
        </p:nvSpPr>
        <p:spPr>
          <a:xfrm>
            <a:off x="1524000" y="1143000"/>
            <a:ext cx="9143998" cy="2286000"/>
          </a:xfrm>
        </p:spPr>
        <p:txBody>
          <a:bodyPr>
            <a:normAutofit/>
          </a:bodyPr>
          <a:lstStyle/>
          <a:p>
            <a:pPr marL="114300" indent="0">
              <a:buNone/>
            </a:pPr>
            <a:r>
              <a:rPr lang="en-US" b="1" dirty="0" smtClean="0"/>
              <a:t>Muslims created astrolabe (had a plate as a map &amp; a rotating “rete” that symbolized the rotating earth), helped them create a lunar calendar.</a:t>
            </a:r>
          </a:p>
          <a:p>
            <a:pPr marL="114300" indent="0">
              <a:buNone/>
            </a:pPr>
            <a:endParaRPr lang="en-US" sz="800" b="1" dirty="0"/>
          </a:p>
          <a:p>
            <a:pPr marL="114300" indent="0">
              <a:buNone/>
            </a:pPr>
            <a:r>
              <a:rPr lang="en-US" b="1" dirty="0" smtClean="0"/>
              <a:t>Armillary Sphere rotates a mock Earth while the rings carry meaningful data about the mock stars.</a:t>
            </a:r>
            <a:endParaRPr lang="en-US" b="1"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4290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274" y="3429000"/>
            <a:ext cx="2752725"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6001" y="3429000"/>
            <a:ext cx="1819273" cy="3416320"/>
          </a:xfrm>
          <a:prstGeom prst="rect">
            <a:avLst/>
          </a:prstGeom>
          <a:noFill/>
        </p:spPr>
        <p:txBody>
          <a:bodyPr wrap="square" rtlCol="0">
            <a:spAutoFit/>
          </a:bodyPr>
          <a:lstStyle/>
          <a:p>
            <a:pPr defTabSz="914400"/>
            <a:endParaRPr lang="en-US" dirty="0">
              <a:solidFill>
                <a:prstClr val="black"/>
              </a:solidFill>
              <a:latin typeface="Century Gothic"/>
            </a:endParaRPr>
          </a:p>
          <a:p>
            <a:pPr defTabSz="914400"/>
            <a:endParaRPr lang="en-US" dirty="0">
              <a:solidFill>
                <a:prstClr val="black"/>
              </a:solidFill>
              <a:latin typeface="Century Gothic"/>
            </a:endParaRPr>
          </a:p>
          <a:p>
            <a:pPr defTabSz="914400"/>
            <a:r>
              <a:rPr lang="en-US" dirty="0">
                <a:solidFill>
                  <a:prstClr val="black"/>
                </a:solidFill>
                <a:latin typeface="Century Gothic"/>
              </a:rPr>
              <a:t>*Depending on how people count the numbers…</a:t>
            </a:r>
          </a:p>
          <a:p>
            <a:pPr defTabSz="914400"/>
            <a:r>
              <a:rPr lang="en-US" dirty="0">
                <a:solidFill>
                  <a:prstClr val="black"/>
                </a:solidFill>
                <a:latin typeface="Century Gothic"/>
              </a:rPr>
              <a:t>Islam is either the 1</a:t>
            </a:r>
            <a:r>
              <a:rPr lang="en-US" baseline="30000" dirty="0">
                <a:solidFill>
                  <a:prstClr val="black"/>
                </a:solidFill>
                <a:latin typeface="Century Gothic"/>
              </a:rPr>
              <a:t>st</a:t>
            </a:r>
            <a:r>
              <a:rPr lang="en-US" dirty="0">
                <a:solidFill>
                  <a:prstClr val="black"/>
                </a:solidFill>
                <a:latin typeface="Century Gothic"/>
              </a:rPr>
              <a:t> or 2</a:t>
            </a:r>
            <a:r>
              <a:rPr lang="en-US" baseline="30000" dirty="0">
                <a:solidFill>
                  <a:prstClr val="black"/>
                </a:solidFill>
                <a:latin typeface="Century Gothic"/>
              </a:rPr>
              <a:t>nd</a:t>
            </a:r>
            <a:r>
              <a:rPr lang="en-US" dirty="0">
                <a:solidFill>
                  <a:prstClr val="black"/>
                </a:solidFill>
                <a:latin typeface="Century Gothic"/>
              </a:rPr>
              <a:t> largest religion in the world (Christianity is the other).</a:t>
            </a:r>
          </a:p>
        </p:txBody>
      </p:sp>
    </p:spTree>
    <p:extLst>
      <p:ext uri="{BB962C8B-B14F-4D97-AF65-F5344CB8AC3E}">
        <p14:creationId xmlns:p14="http://schemas.microsoft.com/office/powerpoint/2010/main" val="2870483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6" name="Picture 2" descr="Image result for ancient china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40435" y="0"/>
            <a:ext cx="5451566" cy="1569660"/>
          </a:xfrm>
          <a:prstGeom prst="rect">
            <a:avLst/>
          </a:prstGeom>
          <a:noFill/>
        </p:spPr>
        <p:txBody>
          <a:bodyPr wrap="square" rtlCol="0">
            <a:spAutoFit/>
          </a:bodyPr>
          <a:lstStyle/>
          <a:p>
            <a:pPr algn="ctr"/>
            <a:r>
              <a:rPr lang="en-US" sz="9600" b="1" dirty="0" smtClean="0">
                <a:solidFill>
                  <a:srgbClr val="002060"/>
                </a:solidFill>
                <a:latin typeface="Cooper Black" panose="0208090404030B020404" pitchFamily="18" charset="0"/>
              </a:rPr>
              <a:t>CHINA</a:t>
            </a:r>
            <a:endParaRPr lang="en-US" sz="9600" b="1" dirty="0">
              <a:solidFill>
                <a:srgbClr val="002060"/>
              </a:solidFill>
              <a:latin typeface="Cooper Black" panose="0208090404030B020404" pitchFamily="18" charset="0"/>
            </a:endParaRPr>
          </a:p>
        </p:txBody>
      </p:sp>
    </p:spTree>
    <p:extLst>
      <p:ext uri="{BB962C8B-B14F-4D97-AF65-F5344CB8AC3E}">
        <p14:creationId xmlns:p14="http://schemas.microsoft.com/office/powerpoint/2010/main" val="29268360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6146" name="Picture 2" descr="Displaying 19 Images For   Mayan Buildings And Architecture — Stock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563"/>
            <a:ext cx="12192000" cy="6892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440" y="-37563"/>
            <a:ext cx="12283439" cy="1015663"/>
          </a:xfrm>
          <a:prstGeom prst="rect">
            <a:avLst/>
          </a:prstGeom>
          <a:noFill/>
        </p:spPr>
        <p:txBody>
          <a:bodyPr wrap="square" rtlCol="0">
            <a:spAutoFit/>
          </a:bodyPr>
          <a:lstStyle/>
          <a:p>
            <a:pPr algn="ctr" defTabSz="914400"/>
            <a:r>
              <a:rPr lang="en-US" sz="6000" b="1" dirty="0" smtClean="0">
                <a:solidFill>
                  <a:schemeClr val="bg2"/>
                </a:solidFill>
                <a:latin typeface="Franklin Gothic Demi Cond" panose="020B0706030402020204" pitchFamily="34" charset="0"/>
              </a:rPr>
              <a:t>DEVELOPMENTS IN THE AMERICAS</a:t>
            </a:r>
            <a:endParaRPr lang="en-US" sz="6000" b="1" dirty="0">
              <a:solidFill>
                <a:schemeClr val="bg2"/>
              </a:solidFill>
              <a:latin typeface="Franklin Gothic Demi Cond" panose="020B0706030402020204" pitchFamily="34" charset="0"/>
            </a:endParaRPr>
          </a:p>
        </p:txBody>
      </p:sp>
    </p:spTree>
    <p:extLst>
      <p:ext uri="{BB962C8B-B14F-4D97-AF65-F5344CB8AC3E}">
        <p14:creationId xmlns:p14="http://schemas.microsoft.com/office/powerpoint/2010/main" val="15105513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90231" y="2057401"/>
            <a:ext cx="4043825" cy="4800599"/>
          </a:xfrm>
        </p:spPr>
        <p:txBody>
          <a:bodyPr>
            <a:normAutofit/>
          </a:bodyPr>
          <a:lstStyle/>
          <a:p>
            <a:pPr marL="0" indent="0">
              <a:buNone/>
            </a:pPr>
            <a:r>
              <a:rPr lang="en-US" sz="2000" b="1" dirty="0">
                <a:latin typeface="Albertus Medium" pitchFamily="34" charset="0"/>
              </a:rPr>
              <a:t>Pre-Columbian Indians lived throughout the regions.</a:t>
            </a:r>
          </a:p>
          <a:p>
            <a:pPr marL="0" indent="0">
              <a:buNone/>
            </a:pPr>
            <a:endParaRPr lang="en-US" sz="2000" b="1" dirty="0">
              <a:latin typeface="Albertus Medium" pitchFamily="34" charset="0"/>
            </a:endParaRPr>
          </a:p>
          <a:p>
            <a:pPr marL="0" indent="0">
              <a:buNone/>
            </a:pPr>
            <a:r>
              <a:rPr lang="en-US" sz="2000" b="1" dirty="0">
                <a:solidFill>
                  <a:srgbClr val="422ED6"/>
                </a:solidFill>
                <a:latin typeface="Albertus Medium" pitchFamily="34" charset="0"/>
              </a:rPr>
              <a:t>Anasazi</a:t>
            </a:r>
            <a:r>
              <a:rPr lang="en-US" sz="2000" b="1" dirty="0">
                <a:latin typeface="Albertus Medium" pitchFamily="34" charset="0"/>
              </a:rPr>
              <a:t> lived in the Southwest near Utah, Colorado, </a:t>
            </a:r>
            <a:r>
              <a:rPr lang="en-US" sz="2000" b="1" dirty="0" err="1">
                <a:latin typeface="Albertus Medium" pitchFamily="34" charset="0"/>
              </a:rPr>
              <a:t>NM,etc</a:t>
            </a:r>
            <a:endParaRPr lang="en-US" sz="2000" b="1" dirty="0">
              <a:latin typeface="Albertus Medium" pitchFamily="34" charset="0"/>
            </a:endParaRPr>
          </a:p>
          <a:p>
            <a:pPr marL="0" indent="0">
              <a:buNone/>
            </a:pPr>
            <a:r>
              <a:rPr lang="en-US" sz="2000" b="1" dirty="0">
                <a:latin typeface="Albertus Medium" pitchFamily="34" charset="0"/>
              </a:rPr>
              <a:t>Lived in pueblos: apartment style compounds made of clay</a:t>
            </a:r>
          </a:p>
          <a:p>
            <a:pPr marL="0" indent="0">
              <a:buNone/>
            </a:pPr>
            <a:endParaRPr lang="en-US" sz="2000" b="1" dirty="0">
              <a:latin typeface="Albertus Medium" pitchFamily="34" charset="0"/>
            </a:endParaRPr>
          </a:p>
          <a:p>
            <a:pPr marL="0" indent="0">
              <a:buNone/>
            </a:pPr>
            <a:r>
              <a:rPr lang="en-US" sz="2000" b="1" dirty="0">
                <a:solidFill>
                  <a:srgbClr val="422ED6"/>
                </a:solidFill>
                <a:latin typeface="Albertus Medium" pitchFamily="34" charset="0"/>
              </a:rPr>
              <a:t>Mississippians </a:t>
            </a:r>
            <a:r>
              <a:rPr lang="en-US" sz="2000" b="1" dirty="0">
                <a:latin typeface="Albertus Medium" pitchFamily="34" charset="0"/>
              </a:rPr>
              <a:t>lived in Midwest along the river systems, known for building mounds.</a:t>
            </a:r>
          </a:p>
          <a:p>
            <a:pPr marL="0" indent="0">
              <a:buNone/>
            </a:pPr>
            <a:endParaRPr lang="en-US" sz="2000" b="1" dirty="0">
              <a:latin typeface="Albertus Medium" pitchFamily="34" charset="0"/>
            </a:endParaRPr>
          </a:p>
          <a:p>
            <a:pPr marL="0" indent="0">
              <a:buNone/>
            </a:pPr>
            <a:r>
              <a:rPr lang="en-US" sz="2000" b="1" dirty="0">
                <a:solidFill>
                  <a:srgbClr val="422ED6"/>
                </a:solidFill>
                <a:latin typeface="Albertus Medium" pitchFamily="34" charset="0"/>
              </a:rPr>
              <a:t>Iroquois </a:t>
            </a:r>
            <a:r>
              <a:rPr lang="en-US" sz="2000" b="1" dirty="0">
                <a:latin typeface="Albertus Medium" pitchFamily="34" charset="0"/>
              </a:rPr>
              <a:t>lived in Great Lakes &amp; East (5 great tribes of NY).</a:t>
            </a:r>
          </a:p>
        </p:txBody>
      </p:sp>
      <p:sp>
        <p:nvSpPr>
          <p:cNvPr id="3" name="Title 2"/>
          <p:cNvSpPr>
            <a:spLocks noGrp="1"/>
          </p:cNvSpPr>
          <p:nvPr>
            <p:ph type="title"/>
          </p:nvPr>
        </p:nvSpPr>
        <p:spPr>
          <a:xfrm>
            <a:off x="7190232" y="0"/>
            <a:ext cx="3477768" cy="1905000"/>
          </a:xfrm>
        </p:spPr>
        <p:txBody>
          <a:bodyPr/>
          <a:lstStyle/>
          <a:p>
            <a:r>
              <a:rPr lang="en-US" b="1" dirty="0" smtClean="0">
                <a:solidFill>
                  <a:srgbClr val="422ED6"/>
                </a:solidFill>
                <a:latin typeface="Franklin Gothic Heavy" pitchFamily="34" charset="0"/>
              </a:rPr>
              <a:t>NORTH AMERICA</a:t>
            </a:r>
            <a:endParaRPr lang="en-US" b="1" dirty="0">
              <a:solidFill>
                <a:srgbClr val="422ED6"/>
              </a:solidFill>
              <a:latin typeface="Franklin Gothic Heavy"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520" y="0"/>
            <a:ext cx="56967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02871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295400"/>
            <a:ext cx="4389120" cy="2196465"/>
          </a:xfrm>
        </p:spPr>
        <p:txBody>
          <a:bodyPr>
            <a:normAutofit lnSpcReduction="10000"/>
          </a:bodyPr>
          <a:lstStyle/>
          <a:p>
            <a:pPr marL="0" indent="0" algn="ctr">
              <a:buNone/>
            </a:pPr>
            <a:r>
              <a:rPr lang="en-US" dirty="0" smtClean="0">
                <a:latin typeface="Albertus Medium" pitchFamily="34" charset="0"/>
              </a:rPr>
              <a:t>Just east of St. Louis was the main lands of the </a:t>
            </a:r>
            <a:r>
              <a:rPr lang="en-US" b="1" dirty="0" smtClean="0">
                <a:solidFill>
                  <a:srgbClr val="337335"/>
                </a:solidFill>
                <a:latin typeface="Albertus Medium" pitchFamily="34" charset="0"/>
              </a:rPr>
              <a:t>Cahokia</a:t>
            </a:r>
            <a:r>
              <a:rPr lang="en-US" dirty="0" smtClean="0">
                <a:latin typeface="Albertus Medium" pitchFamily="34" charset="0"/>
              </a:rPr>
              <a:t> Indians. They were led by priest-rulers &amp; built a massive mound 100 feet high crowned with a wooden temple.</a:t>
            </a:r>
            <a:endParaRPr lang="en-US" dirty="0">
              <a:latin typeface="Albertus Medium" pitchFamily="34" charset="0"/>
            </a:endParaRPr>
          </a:p>
        </p:txBody>
      </p:sp>
      <p:sp>
        <p:nvSpPr>
          <p:cNvPr id="3" name="Title 2"/>
          <p:cNvSpPr>
            <a:spLocks noGrp="1"/>
          </p:cNvSpPr>
          <p:nvPr>
            <p:ph type="title"/>
          </p:nvPr>
        </p:nvSpPr>
        <p:spPr>
          <a:xfrm>
            <a:off x="2" y="0"/>
            <a:ext cx="12191998" cy="1295400"/>
          </a:xfrm>
        </p:spPr>
        <p:txBody>
          <a:bodyPr/>
          <a:lstStyle/>
          <a:p>
            <a:r>
              <a:rPr lang="en-US" sz="8000" b="1" i="1" dirty="0">
                <a:solidFill>
                  <a:srgbClr val="337335"/>
                </a:solidFill>
                <a:latin typeface="MS Mincho" pitchFamily="49" charset="-128"/>
                <a:ea typeface="MS Mincho" pitchFamily="49" charset="-128"/>
              </a:rPr>
              <a:t>CAHOKIA</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9121" y="1161899"/>
            <a:ext cx="7802879" cy="569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6823"/>
            <a:ext cx="4389120" cy="346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57253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1" y="1524001"/>
            <a:ext cx="4762500" cy="4716015"/>
          </a:xfrm>
        </p:spPr>
        <p:txBody>
          <a:bodyPr/>
          <a:lstStyle/>
          <a:p>
            <a:pPr marL="0" indent="0" algn="ctr">
              <a:buNone/>
            </a:pPr>
            <a:endParaRPr lang="en-US" sz="2200" dirty="0">
              <a:solidFill>
                <a:srgbClr val="000099"/>
              </a:solidFill>
              <a:latin typeface="Franklin Gothic Demi" panose="020B0703020102020204" pitchFamily="34" charset="0"/>
            </a:endParaRPr>
          </a:p>
          <a:p>
            <a:pPr marL="0" indent="0" algn="ctr">
              <a:buNone/>
            </a:pPr>
            <a:r>
              <a:rPr lang="en-US" sz="2200" dirty="0">
                <a:solidFill>
                  <a:srgbClr val="000099"/>
                </a:solidFill>
                <a:latin typeface="Franklin Gothic Demi" panose="020B0703020102020204" pitchFamily="34" charset="0"/>
              </a:rPr>
              <a:t>Mayans built at least 50 massive sites &amp; awesome cities at Tikal &amp; </a:t>
            </a:r>
            <a:r>
              <a:rPr lang="en-US" sz="2200" dirty="0" err="1">
                <a:solidFill>
                  <a:srgbClr val="000099"/>
                </a:solidFill>
                <a:latin typeface="Franklin Gothic Demi" panose="020B0703020102020204" pitchFamily="34" charset="0"/>
              </a:rPr>
              <a:t>Chichen</a:t>
            </a:r>
            <a:r>
              <a:rPr lang="en-US" sz="2200" dirty="0">
                <a:solidFill>
                  <a:srgbClr val="000099"/>
                </a:solidFill>
                <a:latin typeface="Franklin Gothic Demi" panose="020B0703020102020204" pitchFamily="34" charset="0"/>
              </a:rPr>
              <a:t> Itza (temple was 210 </a:t>
            </a:r>
            <a:r>
              <a:rPr lang="en-US" sz="2200" dirty="0" err="1">
                <a:solidFill>
                  <a:srgbClr val="000099"/>
                </a:solidFill>
                <a:latin typeface="Franklin Gothic Demi" panose="020B0703020102020204" pitchFamily="34" charset="0"/>
              </a:rPr>
              <a:t>ft</a:t>
            </a:r>
            <a:r>
              <a:rPr lang="en-US" sz="2200" dirty="0">
                <a:solidFill>
                  <a:srgbClr val="000099"/>
                </a:solidFill>
                <a:latin typeface="Franklin Gothic Demi" panose="020B0703020102020204" pitchFamily="34" charset="0"/>
              </a:rPr>
              <a:t> tall).</a:t>
            </a:r>
            <a:endParaRPr lang="en-US" dirty="0">
              <a:solidFill>
                <a:srgbClr val="000099"/>
              </a:solidFill>
              <a:latin typeface="Franklin Gothic Demi" panose="020B070302010202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5715000"/>
            <a:ext cx="4488180" cy="510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76576"/>
            <a:ext cx="4762500" cy="378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1" y="1"/>
            <a:ext cx="2381250" cy="1940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4450" y="-1"/>
            <a:ext cx="1162050" cy="1930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1" y="0"/>
            <a:ext cx="1219201" cy="193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286500" y="0"/>
            <a:ext cx="4381500" cy="1938992"/>
          </a:xfrm>
          <a:prstGeom prst="rect">
            <a:avLst/>
          </a:prstGeom>
          <a:noFill/>
        </p:spPr>
        <p:txBody>
          <a:bodyPr wrap="square" rtlCol="0">
            <a:spAutoFit/>
          </a:bodyPr>
          <a:lstStyle/>
          <a:p>
            <a:pPr algn="ctr" defTabSz="914400"/>
            <a:r>
              <a:rPr lang="en-US" sz="2200" dirty="0">
                <a:solidFill>
                  <a:srgbClr val="000099"/>
                </a:solidFill>
                <a:latin typeface="Franklin Gothic Demi" panose="020B0703020102020204" pitchFamily="34" charset="0"/>
              </a:rPr>
              <a:t>Mayans lived in Central America &amp; had a complex writing system along with an accurate calendar.</a:t>
            </a:r>
          </a:p>
          <a:p>
            <a:pPr algn="ctr" defTabSz="914400"/>
            <a:endParaRPr lang="en-US" sz="1000" dirty="0">
              <a:solidFill>
                <a:srgbClr val="000099"/>
              </a:solidFill>
              <a:latin typeface="Franklin Gothic Demi" panose="020B0703020102020204" pitchFamily="34" charset="0"/>
            </a:endParaRPr>
          </a:p>
          <a:p>
            <a:pPr algn="ctr" defTabSz="914400"/>
            <a:r>
              <a:rPr lang="en-US" sz="2200" dirty="0">
                <a:solidFill>
                  <a:srgbClr val="000099"/>
                </a:solidFill>
                <a:latin typeface="Franklin Gothic Demi" panose="020B0703020102020204" pitchFamily="34" charset="0"/>
              </a:rPr>
              <a:t>Leader was a god-king. Other gods were of corn, death, rain, </a:t>
            </a:r>
            <a:r>
              <a:rPr lang="en-US" sz="2200" dirty="0" err="1">
                <a:solidFill>
                  <a:srgbClr val="000099"/>
                </a:solidFill>
                <a:latin typeface="Franklin Gothic Demi" panose="020B0703020102020204" pitchFamily="34" charset="0"/>
              </a:rPr>
              <a:t>etc</a:t>
            </a:r>
            <a:r>
              <a:rPr lang="en-US" sz="2200" dirty="0">
                <a:solidFill>
                  <a:srgbClr val="000099"/>
                </a:solidFill>
                <a:latin typeface="Franklin Gothic Demi" panose="020B0703020102020204" pitchFamily="34" charset="0"/>
              </a:rPr>
              <a:t> </a:t>
            </a:r>
          </a:p>
        </p:txBody>
      </p:sp>
      <p:pic>
        <p:nvPicPr>
          <p:cNvPr id="1026" name="Picture 2" descr="Image result for chichen itz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6500" y="3076575"/>
            <a:ext cx="4381501" cy="26384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286500" y="1930861"/>
            <a:ext cx="4381501" cy="1200329"/>
          </a:xfrm>
          <a:prstGeom prst="rect">
            <a:avLst/>
          </a:prstGeom>
          <a:noFill/>
        </p:spPr>
        <p:txBody>
          <a:bodyPr wrap="square" rtlCol="0">
            <a:spAutoFit/>
          </a:bodyPr>
          <a:lstStyle/>
          <a:p>
            <a:pPr defTabSz="914400"/>
            <a:r>
              <a:rPr lang="en-US" dirty="0">
                <a:solidFill>
                  <a:prstClr val="black"/>
                </a:solidFill>
                <a:latin typeface="Arial Narrow" panose="020B0606020202030204" pitchFamily="34" charset="0"/>
              </a:rPr>
              <a:t>*Mayans had a ball court with 20 foot tall hoops, thought that the losing team was beheaded.</a:t>
            </a:r>
          </a:p>
          <a:p>
            <a:pPr defTabSz="914400"/>
            <a:r>
              <a:rPr lang="en-US" dirty="0">
                <a:solidFill>
                  <a:prstClr val="black"/>
                </a:solidFill>
                <a:latin typeface="Arial Narrow" panose="020B0606020202030204" pitchFamily="34" charset="0"/>
              </a:rPr>
              <a:t>*Though there are still Mayans, the greatness of their civilization collapsed around 900AD.</a:t>
            </a:r>
          </a:p>
        </p:txBody>
      </p:sp>
    </p:spTree>
    <p:extLst>
      <p:ext uri="{BB962C8B-B14F-4D97-AF65-F5344CB8AC3E}">
        <p14:creationId xmlns:p14="http://schemas.microsoft.com/office/powerpoint/2010/main" val="4721929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0" y="2057401"/>
            <a:ext cx="3581401" cy="4106415"/>
          </a:xfrm>
        </p:spPr>
        <p:txBody>
          <a:bodyPr/>
          <a:lstStyle/>
          <a:p>
            <a:pPr marL="0" indent="0" algn="ctr">
              <a:buNone/>
            </a:pPr>
            <a:r>
              <a:rPr lang="en-US" dirty="0" smtClean="0">
                <a:solidFill>
                  <a:srgbClr val="422ED6"/>
                </a:solidFill>
                <a:latin typeface="Albertus Medium" pitchFamily="34" charset="0"/>
              </a:rPr>
              <a:t>Had the largest city in the world in its time. </a:t>
            </a:r>
            <a:r>
              <a:rPr lang="en-US" dirty="0" smtClean="0">
                <a:solidFill>
                  <a:srgbClr val="FF0000"/>
                </a:solidFill>
                <a:latin typeface="Albertus Medium" pitchFamily="34" charset="0"/>
              </a:rPr>
              <a:t>Tenochtitlan</a:t>
            </a:r>
            <a:r>
              <a:rPr lang="en-US" dirty="0" smtClean="0">
                <a:solidFill>
                  <a:srgbClr val="422ED6"/>
                </a:solidFill>
                <a:latin typeface="Albertus Medium" pitchFamily="34" charset="0"/>
              </a:rPr>
              <a:t> had 400K people &amp; was built over the top of a lake.  </a:t>
            </a:r>
            <a:r>
              <a:rPr lang="en-US" dirty="0" smtClean="0">
                <a:solidFill>
                  <a:srgbClr val="FF0000"/>
                </a:solidFill>
                <a:latin typeface="Albertus Medium" pitchFamily="34" charset="0"/>
              </a:rPr>
              <a:t>Pyramids</a:t>
            </a:r>
            <a:r>
              <a:rPr lang="en-US" dirty="0" smtClean="0">
                <a:solidFill>
                  <a:srgbClr val="422ED6"/>
                </a:solidFill>
                <a:latin typeface="Albertus Medium" pitchFamily="34" charset="0"/>
              </a:rPr>
              <a:t> were common throughout what is now modern day Mexico.</a:t>
            </a:r>
            <a:endParaRPr lang="en-US" dirty="0">
              <a:solidFill>
                <a:srgbClr val="422ED6"/>
              </a:solidFill>
              <a:latin typeface="Albertus Medium" pitchFamily="34" charset="0"/>
            </a:endParaRPr>
          </a:p>
        </p:txBody>
      </p:sp>
      <p:sp>
        <p:nvSpPr>
          <p:cNvPr id="3" name="Title 2"/>
          <p:cNvSpPr>
            <a:spLocks noGrp="1"/>
          </p:cNvSpPr>
          <p:nvPr>
            <p:ph type="title"/>
          </p:nvPr>
        </p:nvSpPr>
        <p:spPr>
          <a:xfrm>
            <a:off x="5105401" y="2842260"/>
            <a:ext cx="2819400" cy="4010990"/>
          </a:xfrm>
        </p:spPr>
        <p:txBody>
          <a:bodyPr/>
          <a:lstStyle/>
          <a:p>
            <a:endParaRPr lang="en-US" sz="2400" dirty="0">
              <a:solidFill>
                <a:srgbClr val="000099"/>
              </a:solidFill>
              <a:latin typeface="Microsoft YaHei" pitchFamily="34" charset="-122"/>
              <a:ea typeface="Microsoft YaHei" pitchFamily="34" charset="-122"/>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4153" y="3975401"/>
            <a:ext cx="2861079" cy="28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Image result for aztec pyrami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9" y="0"/>
            <a:ext cx="3576552" cy="20574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aztec pyramid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Book Antiqua"/>
            </a:endParaRPr>
          </a:p>
        </p:txBody>
      </p:sp>
      <p:sp>
        <p:nvSpPr>
          <p:cNvPr id="5" name="AutoShape 6" descr="Image result for aztec pyramid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Book Antiqua"/>
            </a:endParaRPr>
          </a:p>
        </p:txBody>
      </p:sp>
      <p:pic>
        <p:nvPicPr>
          <p:cNvPr id="2056" name="Picture 8" descr="Image result for aztec pyrami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8" y="5004102"/>
            <a:ext cx="3576553" cy="18538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4152" y="-6049"/>
            <a:ext cx="2857500"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951652" y="-6049"/>
            <a:ext cx="2716348" cy="6278642"/>
          </a:xfrm>
          <a:prstGeom prst="rect">
            <a:avLst/>
          </a:prstGeom>
          <a:noFill/>
        </p:spPr>
        <p:txBody>
          <a:bodyPr wrap="square" rtlCol="0">
            <a:spAutoFit/>
          </a:bodyPr>
          <a:lstStyle/>
          <a:p>
            <a:pPr algn="ctr" defTabSz="914400"/>
            <a:endParaRPr lang="en-US" sz="2400" dirty="0">
              <a:solidFill>
                <a:srgbClr val="0033CC"/>
              </a:solidFill>
              <a:latin typeface="Albertus Medium"/>
            </a:endParaRPr>
          </a:p>
          <a:p>
            <a:pPr algn="ctr" defTabSz="914400"/>
            <a:endParaRPr lang="en-US" sz="2400" dirty="0">
              <a:solidFill>
                <a:srgbClr val="0033CC"/>
              </a:solidFill>
              <a:latin typeface="Albertus Medium"/>
            </a:endParaRPr>
          </a:p>
          <a:p>
            <a:pPr algn="ctr" defTabSz="914400"/>
            <a:endParaRPr lang="en-US" sz="2400" dirty="0">
              <a:solidFill>
                <a:srgbClr val="0033CC"/>
              </a:solidFill>
              <a:latin typeface="Albertus Medium"/>
            </a:endParaRPr>
          </a:p>
          <a:p>
            <a:pPr algn="ctr" defTabSz="914400"/>
            <a:endParaRPr lang="en-US" sz="2400" dirty="0">
              <a:solidFill>
                <a:srgbClr val="0033CC"/>
              </a:solidFill>
              <a:latin typeface="Albertus Medium"/>
            </a:endParaRPr>
          </a:p>
          <a:p>
            <a:pPr algn="ctr" defTabSz="914400"/>
            <a:endParaRPr lang="en-US" sz="2400" dirty="0">
              <a:solidFill>
                <a:srgbClr val="0033CC"/>
              </a:solidFill>
              <a:latin typeface="Albertus Medium"/>
            </a:endParaRPr>
          </a:p>
          <a:p>
            <a:pPr algn="ctr" defTabSz="914400"/>
            <a:endParaRPr lang="en-US" sz="600" dirty="0">
              <a:solidFill>
                <a:srgbClr val="0033CC"/>
              </a:solidFill>
              <a:latin typeface="Albertus Medium"/>
            </a:endParaRPr>
          </a:p>
          <a:p>
            <a:pPr algn="ctr" defTabSz="914400"/>
            <a:endParaRPr lang="en-US" sz="600" dirty="0">
              <a:solidFill>
                <a:srgbClr val="0033CC"/>
              </a:solidFill>
              <a:latin typeface="Albertus Medium"/>
            </a:endParaRPr>
          </a:p>
          <a:p>
            <a:pPr algn="ctr" defTabSz="914400"/>
            <a:endParaRPr lang="en-US" sz="600" dirty="0">
              <a:solidFill>
                <a:srgbClr val="0033CC"/>
              </a:solidFill>
              <a:latin typeface="Albertus Medium"/>
            </a:endParaRPr>
          </a:p>
          <a:p>
            <a:pPr algn="ctr" defTabSz="914400"/>
            <a:endParaRPr lang="en-US" sz="600" dirty="0">
              <a:solidFill>
                <a:srgbClr val="0033CC"/>
              </a:solidFill>
              <a:latin typeface="Albertus Medium"/>
            </a:endParaRPr>
          </a:p>
          <a:p>
            <a:pPr algn="ctr" defTabSz="914400"/>
            <a:endParaRPr lang="en-US" sz="600" dirty="0">
              <a:solidFill>
                <a:srgbClr val="0033CC"/>
              </a:solidFill>
              <a:latin typeface="Albertus Medium"/>
            </a:endParaRPr>
          </a:p>
          <a:p>
            <a:pPr algn="ctr" defTabSz="914400"/>
            <a:endParaRPr lang="en-US" sz="600" dirty="0">
              <a:solidFill>
                <a:srgbClr val="0033CC"/>
              </a:solidFill>
              <a:latin typeface="Albertus Medium"/>
            </a:endParaRPr>
          </a:p>
          <a:p>
            <a:pPr algn="ctr" defTabSz="914400"/>
            <a:endParaRPr lang="en-US" sz="600" dirty="0">
              <a:solidFill>
                <a:srgbClr val="0033CC"/>
              </a:solidFill>
              <a:latin typeface="Albertus Medium"/>
            </a:endParaRPr>
          </a:p>
          <a:p>
            <a:pPr algn="ctr" defTabSz="914400"/>
            <a:endParaRPr lang="en-US" sz="600" dirty="0">
              <a:solidFill>
                <a:srgbClr val="0033CC"/>
              </a:solidFill>
              <a:latin typeface="Albertus Medium"/>
            </a:endParaRPr>
          </a:p>
          <a:p>
            <a:pPr algn="ctr" defTabSz="914400"/>
            <a:endParaRPr lang="en-US" sz="600" dirty="0">
              <a:solidFill>
                <a:srgbClr val="0033CC"/>
              </a:solidFill>
              <a:latin typeface="Albertus Medium"/>
            </a:endParaRPr>
          </a:p>
          <a:p>
            <a:pPr algn="ctr" defTabSz="914400"/>
            <a:endParaRPr lang="en-US" sz="600" dirty="0">
              <a:solidFill>
                <a:srgbClr val="0033CC"/>
              </a:solidFill>
              <a:latin typeface="Albertus Medium"/>
            </a:endParaRPr>
          </a:p>
          <a:p>
            <a:pPr algn="ctr" defTabSz="914400"/>
            <a:endParaRPr lang="en-US" sz="600" dirty="0">
              <a:solidFill>
                <a:srgbClr val="0033CC"/>
              </a:solidFill>
              <a:latin typeface="Albertus Medium"/>
            </a:endParaRPr>
          </a:p>
          <a:p>
            <a:pPr algn="ctr" defTabSz="914400"/>
            <a:endParaRPr lang="en-US" sz="600" dirty="0">
              <a:solidFill>
                <a:srgbClr val="0033CC"/>
              </a:solidFill>
              <a:latin typeface="Albertus Medium"/>
            </a:endParaRPr>
          </a:p>
          <a:p>
            <a:pPr algn="ctr" defTabSz="914400"/>
            <a:endParaRPr lang="en-US" sz="600" dirty="0">
              <a:solidFill>
                <a:srgbClr val="0033CC"/>
              </a:solidFill>
              <a:latin typeface="Albertus Medium"/>
            </a:endParaRPr>
          </a:p>
          <a:p>
            <a:pPr algn="ctr" defTabSz="914400"/>
            <a:endParaRPr lang="en-US" sz="600" dirty="0">
              <a:solidFill>
                <a:srgbClr val="0033CC"/>
              </a:solidFill>
              <a:latin typeface="Albertus Medium"/>
            </a:endParaRPr>
          </a:p>
          <a:p>
            <a:pPr algn="ctr" defTabSz="914400"/>
            <a:endParaRPr lang="en-US" sz="600" dirty="0">
              <a:solidFill>
                <a:srgbClr val="0033CC"/>
              </a:solidFill>
              <a:latin typeface="Albertus Medium"/>
            </a:endParaRPr>
          </a:p>
          <a:p>
            <a:pPr algn="ctr" defTabSz="914400"/>
            <a:endParaRPr lang="en-US" sz="600" dirty="0">
              <a:solidFill>
                <a:srgbClr val="0033CC"/>
              </a:solidFill>
              <a:latin typeface="Albertus Medium"/>
            </a:endParaRPr>
          </a:p>
          <a:p>
            <a:pPr algn="ctr" defTabSz="914400"/>
            <a:endParaRPr lang="en-US" sz="600" dirty="0">
              <a:solidFill>
                <a:srgbClr val="0033CC"/>
              </a:solidFill>
              <a:latin typeface="Albertus Medium"/>
            </a:endParaRPr>
          </a:p>
          <a:p>
            <a:pPr algn="ctr" defTabSz="914400"/>
            <a:r>
              <a:rPr lang="en-US" sz="2400" dirty="0">
                <a:solidFill>
                  <a:srgbClr val="0033CC"/>
                </a:solidFill>
                <a:latin typeface="Albertus Medium"/>
              </a:rPr>
              <a:t>Aztec gods were vicious, their sun god demanded blood sacrifice (Cortez compared these sacrifices to Satanic worship).</a:t>
            </a:r>
          </a:p>
        </p:txBody>
      </p:sp>
      <p:pic>
        <p:nvPicPr>
          <p:cNvPr id="1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1652" y="1"/>
            <a:ext cx="2727596" cy="3403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951652" y="5943600"/>
            <a:ext cx="2727596" cy="923330"/>
          </a:xfrm>
          <a:prstGeom prst="rect">
            <a:avLst/>
          </a:prstGeom>
          <a:noFill/>
        </p:spPr>
        <p:txBody>
          <a:bodyPr wrap="square" rtlCol="0">
            <a:spAutoFit/>
          </a:bodyPr>
          <a:lstStyle/>
          <a:p>
            <a:pPr defTabSz="914400"/>
            <a:endParaRPr lang="en-US" dirty="0">
              <a:solidFill>
                <a:prstClr val="black"/>
              </a:solidFill>
              <a:latin typeface="Arial Narrow" panose="020B0606020202030204" pitchFamily="34" charset="0"/>
            </a:endParaRPr>
          </a:p>
          <a:p>
            <a:pPr defTabSz="914400"/>
            <a:r>
              <a:rPr lang="en-US" dirty="0">
                <a:solidFill>
                  <a:prstClr val="black"/>
                </a:solidFill>
                <a:latin typeface="Arial Narrow" panose="020B0606020202030204" pitchFamily="34" charset="0"/>
              </a:rPr>
              <a:t>*Aztecs loved chocolate, made tons of cocoa drinks.</a:t>
            </a:r>
          </a:p>
        </p:txBody>
      </p:sp>
    </p:spTree>
    <p:extLst>
      <p:ext uri="{BB962C8B-B14F-4D97-AF65-F5344CB8AC3E}">
        <p14:creationId xmlns:p14="http://schemas.microsoft.com/office/powerpoint/2010/main" val="5490196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 y="3576917"/>
            <a:ext cx="5244355" cy="954741"/>
          </a:xfrm>
        </p:spPr>
        <p:txBody>
          <a:bodyPr>
            <a:noAutofit/>
          </a:bodyPr>
          <a:lstStyle/>
          <a:p>
            <a:pPr marL="0" indent="0" algn="ctr">
              <a:buNone/>
            </a:pPr>
            <a:r>
              <a:rPr lang="en-US" sz="6000" b="1" i="1" dirty="0">
                <a:solidFill>
                  <a:srgbClr val="00B050"/>
                </a:solidFill>
                <a:latin typeface="Khmer UI" panose="020B0502040204020203" pitchFamily="34" charset="0"/>
                <a:cs typeface="Khmer UI" panose="020B0502040204020203" pitchFamily="34" charset="0"/>
              </a:rPr>
              <a:t>INCANS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6799" y="1"/>
            <a:ext cx="4605204" cy="4267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24000" y="4267200"/>
            <a:ext cx="9144001" cy="2616101"/>
          </a:xfrm>
          <a:prstGeom prst="rect">
            <a:avLst/>
          </a:prstGeom>
          <a:noFill/>
        </p:spPr>
        <p:txBody>
          <a:bodyPr wrap="square" rtlCol="0">
            <a:spAutoFit/>
          </a:bodyPr>
          <a:lstStyle/>
          <a:p>
            <a:pPr algn="ctr" defTabSz="914400"/>
            <a:endParaRPr lang="en-US" sz="1000" dirty="0">
              <a:solidFill>
                <a:srgbClr val="0033CC"/>
              </a:solidFill>
              <a:latin typeface="Albertus Medium"/>
            </a:endParaRPr>
          </a:p>
          <a:p>
            <a:pPr algn="ctr" defTabSz="914400"/>
            <a:r>
              <a:rPr lang="en-US" sz="2400" dirty="0">
                <a:solidFill>
                  <a:srgbClr val="0033CC"/>
                </a:solidFill>
                <a:latin typeface="Albertus Medium"/>
              </a:rPr>
              <a:t>Incans dominated </a:t>
            </a:r>
            <a:r>
              <a:rPr lang="en-US" sz="2400" dirty="0">
                <a:solidFill>
                  <a:srgbClr val="FF0000"/>
                </a:solidFill>
                <a:latin typeface="Albertus Medium"/>
              </a:rPr>
              <a:t>South America </a:t>
            </a:r>
            <a:r>
              <a:rPr lang="en-US" sz="2400" dirty="0">
                <a:solidFill>
                  <a:srgbClr val="0033CC"/>
                </a:solidFill>
                <a:latin typeface="Albertus Medium"/>
              </a:rPr>
              <a:t>by using diplomacy &amp;</a:t>
            </a:r>
            <a:r>
              <a:rPr lang="en-US" sz="2400" dirty="0">
                <a:solidFill>
                  <a:srgbClr val="FF0000"/>
                </a:solidFill>
                <a:latin typeface="Albertus Medium"/>
              </a:rPr>
              <a:t> roads </a:t>
            </a:r>
            <a:r>
              <a:rPr lang="en-US" sz="2400" dirty="0">
                <a:solidFill>
                  <a:srgbClr val="0033CC"/>
                </a:solidFill>
                <a:latin typeface="Albertus Medium"/>
              </a:rPr>
              <a:t>to connect people together (14,000 miles of roads). Recorded their history on a quipu (a rope with a series of knots indicating events).</a:t>
            </a:r>
          </a:p>
          <a:p>
            <a:pPr algn="ctr" defTabSz="914400"/>
            <a:endParaRPr lang="en-US" sz="1000" dirty="0">
              <a:solidFill>
                <a:srgbClr val="0033CC"/>
              </a:solidFill>
              <a:latin typeface="Albertus Medium"/>
            </a:endParaRPr>
          </a:p>
          <a:p>
            <a:pPr algn="ctr" defTabSz="914400"/>
            <a:r>
              <a:rPr lang="en-US" sz="2400" dirty="0" err="1">
                <a:solidFill>
                  <a:srgbClr val="FF0000"/>
                </a:solidFill>
                <a:latin typeface="Albertus Medium"/>
              </a:rPr>
              <a:t>Macchu</a:t>
            </a:r>
            <a:r>
              <a:rPr lang="en-US" sz="2400" dirty="0">
                <a:solidFill>
                  <a:srgbClr val="FF0000"/>
                </a:solidFill>
                <a:latin typeface="Albertus Medium"/>
              </a:rPr>
              <a:t> Picchu </a:t>
            </a:r>
            <a:r>
              <a:rPr lang="en-US" sz="2400" dirty="0">
                <a:solidFill>
                  <a:srgbClr val="0033CC"/>
                </a:solidFill>
                <a:latin typeface="Albertus Medium"/>
              </a:rPr>
              <a:t>is an iconic village found 8000 feet above sea level (that was abandoned &amp; discovered in 1911). Incans mummified their leaders &amp; </a:t>
            </a:r>
            <a:r>
              <a:rPr lang="en-US" sz="2400" dirty="0">
                <a:solidFill>
                  <a:srgbClr val="FF0000"/>
                </a:solidFill>
                <a:latin typeface="Albertus Medium"/>
              </a:rPr>
              <a:t>llamas</a:t>
            </a:r>
            <a:r>
              <a:rPr lang="en-US" sz="2400" dirty="0">
                <a:solidFill>
                  <a:srgbClr val="0033CC"/>
                </a:solidFill>
                <a:latin typeface="Albertus Medium"/>
              </a:rPr>
              <a:t> were sacrificed for gods.</a:t>
            </a:r>
          </a:p>
        </p:txBody>
      </p:sp>
      <p:pic>
        <p:nvPicPr>
          <p:cNvPr id="7170" name="Picture 2" descr="Image result for LLAMA UG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244353" cy="357691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INCA CUL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4354" y="-21449"/>
            <a:ext cx="2342446" cy="4288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1589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146" name="Picture 2" descr="Image result for MACHU PICCHU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43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5995851" cy="1938992"/>
          </a:xfrm>
          <a:prstGeom prst="rect">
            <a:avLst/>
          </a:prstGeom>
          <a:noFill/>
        </p:spPr>
        <p:txBody>
          <a:bodyPr wrap="square" rtlCol="0">
            <a:spAutoFit/>
          </a:bodyPr>
          <a:lstStyle/>
          <a:p>
            <a:pPr algn="ctr"/>
            <a:r>
              <a:rPr lang="en-US" sz="6000" b="1" dirty="0" smtClean="0">
                <a:latin typeface="Bahnschrift" panose="020B0502040204020203" pitchFamily="34" charset="0"/>
              </a:rPr>
              <a:t>MACCHU PICCHU</a:t>
            </a:r>
            <a:endParaRPr lang="en-US" sz="6000" b="1" dirty="0">
              <a:latin typeface="Bahnschrift" panose="020B0502040204020203" pitchFamily="34" charset="0"/>
            </a:endParaRPr>
          </a:p>
        </p:txBody>
      </p:sp>
    </p:spTree>
    <p:extLst>
      <p:ext uri="{BB962C8B-B14F-4D97-AF65-F5344CB8AC3E}">
        <p14:creationId xmlns:p14="http://schemas.microsoft.com/office/powerpoint/2010/main" val="18434227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Image result for mount kilimanjaro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383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7903029" cy="1200329"/>
          </a:xfrm>
          <a:prstGeom prst="rect">
            <a:avLst/>
          </a:prstGeom>
          <a:noFill/>
        </p:spPr>
        <p:txBody>
          <a:bodyPr wrap="square" rtlCol="0">
            <a:spAutoFit/>
          </a:bodyPr>
          <a:lstStyle/>
          <a:p>
            <a:pPr algn="ctr"/>
            <a:r>
              <a:rPr lang="en-US" sz="7200" b="1" dirty="0" smtClean="0">
                <a:solidFill>
                  <a:srgbClr val="FF0000"/>
                </a:solidFill>
                <a:latin typeface="Microsoft PhagsPa" panose="020B0502040204020203" pitchFamily="34" charset="0"/>
              </a:rPr>
              <a:t>AFRICA</a:t>
            </a:r>
            <a:endParaRPr lang="en-US" sz="7200" b="1" dirty="0">
              <a:solidFill>
                <a:srgbClr val="FF0000"/>
              </a:solidFill>
              <a:latin typeface="Microsoft PhagsPa" panose="020B0502040204020203" pitchFamily="34" charset="0"/>
            </a:endParaRPr>
          </a:p>
        </p:txBody>
      </p:sp>
    </p:spTree>
    <p:extLst>
      <p:ext uri="{BB962C8B-B14F-4D97-AF65-F5344CB8AC3E}">
        <p14:creationId xmlns:p14="http://schemas.microsoft.com/office/powerpoint/2010/main" val="2749274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7382" y="1867988"/>
            <a:ext cx="5744617" cy="1480329"/>
          </a:xfrm>
        </p:spPr>
        <p:txBody>
          <a:bodyPr>
            <a:normAutofit/>
          </a:bodyPr>
          <a:lstStyle/>
          <a:p>
            <a:pPr algn="ctr"/>
            <a:r>
              <a:rPr lang="en-US" sz="6000" b="1" dirty="0" smtClean="0">
                <a:solidFill>
                  <a:srgbClr val="FF0000"/>
                </a:solidFill>
              </a:rPr>
              <a:t>Mali empire</a:t>
            </a:r>
            <a:endParaRPr lang="en-US" sz="6000" b="1" dirty="0">
              <a:solidFill>
                <a:srgbClr val="FF0000"/>
              </a:solidFill>
            </a:endParaRPr>
          </a:p>
        </p:txBody>
      </p:sp>
      <p:sp>
        <p:nvSpPr>
          <p:cNvPr id="3" name="Content Placeholder 2"/>
          <p:cNvSpPr>
            <a:spLocks noGrp="1"/>
          </p:cNvSpPr>
          <p:nvPr>
            <p:ph idx="1"/>
          </p:nvPr>
        </p:nvSpPr>
        <p:spPr>
          <a:xfrm>
            <a:off x="1" y="1"/>
            <a:ext cx="12191998" cy="1711234"/>
          </a:xfrm>
        </p:spPr>
        <p:txBody>
          <a:bodyPr>
            <a:normAutofit lnSpcReduction="10000"/>
          </a:bodyPr>
          <a:lstStyle/>
          <a:p>
            <a:pPr marL="0" indent="0" algn="ctr">
              <a:buNone/>
            </a:pPr>
            <a:r>
              <a:rPr lang="en-US" sz="2400" dirty="0" smtClean="0">
                <a:solidFill>
                  <a:srgbClr val="C00000"/>
                </a:solidFill>
              </a:rPr>
              <a:t>Mali Empire </a:t>
            </a:r>
            <a:r>
              <a:rPr lang="en-US" sz="2400" dirty="0" smtClean="0"/>
              <a:t>was the grandest of all African empires &amp; dominated the world in the 1200s.  Known for excellent trade and epic capitol city of Timbuktu (had a library with 700K manuscripts). Started by </a:t>
            </a:r>
            <a:r>
              <a:rPr lang="en-US" sz="2400" dirty="0" err="1" smtClean="0">
                <a:solidFill>
                  <a:srgbClr val="C00000"/>
                </a:solidFill>
              </a:rPr>
              <a:t>Sundiata</a:t>
            </a:r>
            <a:r>
              <a:rPr lang="en-US" sz="2400" dirty="0" smtClean="0">
                <a:solidFill>
                  <a:srgbClr val="C00000"/>
                </a:solidFill>
              </a:rPr>
              <a:t> Keita (The Lion King), </a:t>
            </a:r>
            <a:r>
              <a:rPr lang="en-US" sz="2400" dirty="0" smtClean="0"/>
              <a:t>size of it was bigger than modern day Texas. Empire would last 400 years with its peak being the 1400s, Islam played a major role.</a:t>
            </a:r>
            <a:endParaRPr lang="en-US" sz="2400" dirty="0"/>
          </a:p>
        </p:txBody>
      </p:sp>
      <p:pic>
        <p:nvPicPr>
          <p:cNvPr id="1026" name="Picture 2" descr="Image result for mali emp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7383" y="3670662"/>
            <a:ext cx="5744618" cy="31873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ali emp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67987"/>
            <a:ext cx="6447383" cy="49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47382" y="2717074"/>
            <a:ext cx="5744617" cy="923330"/>
          </a:xfrm>
          <a:prstGeom prst="rect">
            <a:avLst/>
          </a:prstGeom>
          <a:noFill/>
        </p:spPr>
        <p:txBody>
          <a:bodyPr wrap="square" rtlCol="0">
            <a:spAutoFit/>
          </a:bodyPr>
          <a:lstStyle/>
          <a:p>
            <a:endParaRPr lang="en-US" dirty="0" smtClean="0"/>
          </a:p>
          <a:p>
            <a:r>
              <a:rPr lang="en-US" dirty="0" smtClean="0"/>
              <a:t>*Mali Empire was run by Mansa Musa, some argue he was the richest man to have ever lived.</a:t>
            </a:r>
            <a:endParaRPr lang="en-US" dirty="0"/>
          </a:p>
        </p:txBody>
      </p:sp>
    </p:spTree>
    <p:extLst>
      <p:ext uri="{BB962C8B-B14F-4D97-AF65-F5344CB8AC3E}">
        <p14:creationId xmlns:p14="http://schemas.microsoft.com/office/powerpoint/2010/main" val="2232626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8000" dirty="0" smtClean="0">
                <a:solidFill>
                  <a:srgbClr val="FF0000"/>
                </a:solidFill>
              </a:rPr>
              <a:t>MANSA MUSA</a:t>
            </a:r>
            <a:endParaRPr lang="en-US" sz="8000" dirty="0">
              <a:solidFill>
                <a:srgbClr val="FF0000"/>
              </a:solidFill>
            </a:endParaRPr>
          </a:p>
        </p:txBody>
      </p:sp>
      <p:pic>
        <p:nvPicPr>
          <p:cNvPr id="2050" name="Picture 2" descr="Image result for mansa mus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3082835"/>
            <a:ext cx="7602584" cy="37751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2583" y="3082834"/>
            <a:ext cx="4589417" cy="37751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853754"/>
            <a:ext cx="12192000" cy="1200329"/>
          </a:xfrm>
          <a:prstGeom prst="rect">
            <a:avLst/>
          </a:prstGeom>
          <a:noFill/>
        </p:spPr>
        <p:txBody>
          <a:bodyPr wrap="square" rtlCol="0">
            <a:spAutoFit/>
          </a:bodyPr>
          <a:lstStyle/>
          <a:p>
            <a:pPr algn="ctr"/>
            <a:r>
              <a:rPr lang="en-US" sz="2400" dirty="0" smtClean="0"/>
              <a:t>MM owned all the gold, copper, and salt in his region. He was so rich, on his trip to Egypt, he had 100 camels carrying 100 pounds of gold and flooded Cairo with so much wealth he actually inflated the money units and caused a decade long depression. Estimate worth is $400B.</a:t>
            </a:r>
            <a:endParaRPr lang="en-US" sz="2400" dirty="0"/>
          </a:p>
        </p:txBody>
      </p:sp>
    </p:spTree>
    <p:extLst>
      <p:ext uri="{BB962C8B-B14F-4D97-AF65-F5344CB8AC3E}">
        <p14:creationId xmlns:p14="http://schemas.microsoft.com/office/powerpoint/2010/main" val="3936970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14924" y="228600"/>
            <a:ext cx="6785339" cy="6629400"/>
          </a:xfrm>
        </p:spPr>
        <p:txBody>
          <a:bodyPr>
            <a:normAutofit/>
          </a:bodyPr>
          <a:lstStyle/>
          <a:p>
            <a:pPr marL="0" indent="0" algn="ctr">
              <a:buNone/>
            </a:pPr>
            <a:endParaRPr lang="en-US" sz="1200" b="1" dirty="0"/>
          </a:p>
          <a:p>
            <a:pPr marL="0" indent="0" algn="ctr">
              <a:buNone/>
            </a:pPr>
            <a:r>
              <a:rPr lang="en-US" b="1" dirty="0" smtClean="0"/>
              <a:t>Taught that society could be restored if built around 5 basic relationships. Philosophy/religion of Confucianism is the belief that humans are generally good, teachable, can be improved, and even reach a state of perfection.</a:t>
            </a:r>
          </a:p>
          <a:p>
            <a:pPr marL="0" indent="0">
              <a:buNone/>
            </a:pPr>
            <a:endParaRPr lang="en-US" sz="1200" dirty="0"/>
          </a:p>
          <a:p>
            <a:pPr marL="0" indent="0" algn="ctr">
              <a:buNone/>
            </a:pPr>
            <a:r>
              <a:rPr lang="en-US" b="1" u="sng" dirty="0" smtClean="0"/>
              <a:t>CHINESE PROVERBS</a:t>
            </a:r>
          </a:p>
          <a:p>
            <a:pPr marL="0" indent="0">
              <a:buNone/>
            </a:pPr>
            <a:r>
              <a:rPr lang="en-US" dirty="0" smtClean="0"/>
              <a:t>“Before you embark on a journey to revenge, dig two graves.”</a:t>
            </a:r>
          </a:p>
          <a:p>
            <a:pPr marL="0" indent="0">
              <a:buNone/>
            </a:pPr>
            <a:r>
              <a:rPr lang="en-US" dirty="0" smtClean="0"/>
              <a:t>“Men’s natures are alike, it is their habits that carry them far apart.”</a:t>
            </a:r>
          </a:p>
          <a:p>
            <a:pPr marL="0" indent="0">
              <a:buNone/>
            </a:pPr>
            <a:r>
              <a:rPr lang="en-US" dirty="0" smtClean="0"/>
              <a:t>“I hear &amp; I forget. I see &amp; I remember. I do &amp; I understand.”</a:t>
            </a:r>
          </a:p>
          <a:p>
            <a:pPr marL="0" indent="0">
              <a:buNone/>
            </a:pPr>
            <a:r>
              <a:rPr lang="en-US" dirty="0" smtClean="0"/>
              <a:t>“Choose a job you love, &amp; you will never have to work a day in your life.”</a:t>
            </a:r>
          </a:p>
          <a:p>
            <a:pPr marL="0" indent="0">
              <a:buNone/>
            </a:pPr>
            <a:r>
              <a:rPr lang="en-US" dirty="0" smtClean="0"/>
              <a:t>“Only the wisest &amp; stupidest men never change.”</a:t>
            </a:r>
            <a:endParaRPr lang="en-US" dirty="0"/>
          </a:p>
        </p:txBody>
      </p:sp>
      <p:sp>
        <p:nvSpPr>
          <p:cNvPr id="3" name="Title 2"/>
          <p:cNvSpPr>
            <a:spLocks noGrp="1"/>
          </p:cNvSpPr>
          <p:nvPr>
            <p:ph type="title"/>
          </p:nvPr>
        </p:nvSpPr>
        <p:spPr>
          <a:xfrm>
            <a:off x="274320" y="0"/>
            <a:ext cx="5943600" cy="1295400"/>
          </a:xfrm>
        </p:spPr>
        <p:txBody>
          <a:bodyPr/>
          <a:lstStyle/>
          <a:p>
            <a:r>
              <a:rPr lang="en-US" dirty="0" smtClean="0"/>
              <a:t>CONFUCIUS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576"/>
            <a:ext cx="3630565" cy="3832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04374"/>
            <a:ext cx="3630565" cy="1874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792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Image result for songhai empi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https://qph.fs.quoracdn.net/main-qimg-6b0038000f6c688a03644e09b99cc4e9.webp"/>
          <p:cNvSpPr>
            <a:spLocks noGrp="1" noChangeAspect="1" noChangeArrowheads="1"/>
          </p:cNvSpPr>
          <p:nvPr>
            <p:ph type="title"/>
          </p:nvPr>
        </p:nvSpPr>
        <p:spPr bwMode="auto">
          <a:xfrm>
            <a:off x="7308028" y="1853755"/>
            <a:ext cx="4883972" cy="186915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pPr algn="ctr"/>
            <a:r>
              <a:rPr lang="en-US" sz="6000" dirty="0" smtClean="0">
                <a:solidFill>
                  <a:srgbClr val="FF0000"/>
                </a:solidFill>
              </a:rPr>
              <a:t>SONGHAI EMPIRE</a:t>
            </a:r>
            <a:endParaRPr lang="en-US" sz="6000" dirty="0">
              <a:solidFill>
                <a:srgbClr val="FF0000"/>
              </a:solidFill>
            </a:endParaRPr>
          </a:p>
        </p:txBody>
      </p:sp>
      <p:sp>
        <p:nvSpPr>
          <p:cNvPr id="8" name="AutoShape 10" descr="https://qph.fs.quoracdn.net/main-qimg-6b0038000f6c688a03644e09b99cc4e9.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4" name="Picture 12" descr="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28789" y="3722914"/>
            <a:ext cx="4863211" cy="313508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3755"/>
            <a:ext cx="7308028" cy="500424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12192000" cy="1846659"/>
          </a:xfrm>
          <a:prstGeom prst="rect">
            <a:avLst/>
          </a:prstGeom>
          <a:noFill/>
        </p:spPr>
        <p:txBody>
          <a:bodyPr wrap="square" rtlCol="0">
            <a:spAutoFit/>
          </a:bodyPr>
          <a:lstStyle/>
          <a:p>
            <a:pPr algn="ctr"/>
            <a:r>
              <a:rPr lang="en-US" sz="2400" dirty="0" smtClean="0"/>
              <a:t>Songhai Empire rose as Mali collapsed &amp; included Eastern Mali (though capitol was moved to Gao). It’s the largest African empire in history &amp; a bit more violent when compared to Mali.</a:t>
            </a:r>
          </a:p>
          <a:p>
            <a:endParaRPr lang="en-US" sz="1200" dirty="0"/>
          </a:p>
          <a:p>
            <a:r>
              <a:rPr lang="en-US" dirty="0" smtClean="0"/>
              <a:t>*Fearless leaders like Sunny Ali &amp;  </a:t>
            </a:r>
            <a:r>
              <a:rPr lang="en-US" dirty="0" err="1" smtClean="0"/>
              <a:t>Askia</a:t>
            </a:r>
            <a:r>
              <a:rPr lang="en-US" dirty="0" smtClean="0"/>
              <a:t> the Great invoked Sharia Law (Islam) and though both were great conquerors, could also fall into that “tyrant” category of ruler.  African history was sung and memorized rather than written down, this leads to the great difficulty of learning and teaching it’s history.</a:t>
            </a:r>
            <a:endParaRPr lang="en-US" dirty="0"/>
          </a:p>
        </p:txBody>
      </p:sp>
    </p:spTree>
    <p:extLst>
      <p:ext uri="{BB962C8B-B14F-4D97-AF65-F5344CB8AC3E}">
        <p14:creationId xmlns:p14="http://schemas.microsoft.com/office/powerpoint/2010/main" val="1640468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Image result for sub saharan africa geograp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479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Image result for victoria falls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327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5836024" cy="830997"/>
          </a:xfrm>
          <a:prstGeom prst="rect">
            <a:avLst/>
          </a:prstGeom>
          <a:noFill/>
        </p:spPr>
        <p:txBody>
          <a:bodyPr wrap="square" rtlCol="0">
            <a:spAutoFit/>
          </a:bodyPr>
          <a:lstStyle/>
          <a:p>
            <a:pPr algn="ctr"/>
            <a:r>
              <a:rPr lang="en-US" sz="4800" b="1" dirty="0" smtClean="0">
                <a:solidFill>
                  <a:srgbClr val="C00000"/>
                </a:solidFill>
              </a:rPr>
              <a:t>VICTORIA FALLS</a:t>
            </a:r>
            <a:endParaRPr lang="en-US" sz="4800" b="1" dirty="0">
              <a:solidFill>
                <a:srgbClr val="C00000"/>
              </a:solidFill>
            </a:endParaRPr>
          </a:p>
        </p:txBody>
      </p:sp>
    </p:spTree>
    <p:extLst>
      <p:ext uri="{BB962C8B-B14F-4D97-AF65-F5344CB8AC3E}">
        <p14:creationId xmlns:p14="http://schemas.microsoft.com/office/powerpoint/2010/main" val="148363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descr="Image result for MIDDLE AGES CASTLE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604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
            <a:ext cx="5564777" cy="1938992"/>
          </a:xfrm>
          <a:prstGeom prst="rect">
            <a:avLst/>
          </a:prstGeom>
          <a:noFill/>
        </p:spPr>
        <p:txBody>
          <a:bodyPr wrap="square" rtlCol="0">
            <a:spAutoFit/>
          </a:bodyPr>
          <a:lstStyle/>
          <a:p>
            <a:pPr algn="ctr"/>
            <a:r>
              <a:rPr lang="en-US" sz="6000" b="1" dirty="0" smtClean="0">
                <a:solidFill>
                  <a:srgbClr val="002060"/>
                </a:solidFill>
                <a:latin typeface="Segoe UI Semibold" panose="020B0702040204020203" pitchFamily="34" charset="0"/>
                <a:cs typeface="Segoe UI Semibold" panose="020B0702040204020203" pitchFamily="34" charset="0"/>
              </a:rPr>
              <a:t>MIDDLE AGES IN EUROPE</a:t>
            </a:r>
            <a:endParaRPr lang="en-US" sz="6000" b="1" dirty="0">
              <a:solidFill>
                <a:srgbClr val="002060"/>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256526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3006" y="0"/>
            <a:ext cx="2838994" cy="5003073"/>
          </a:xfrm>
        </p:spPr>
        <p:txBody>
          <a:bodyPr>
            <a:normAutofit fontScale="90000"/>
          </a:bodyPr>
          <a:lstStyle/>
          <a:p>
            <a:pPr algn="ct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smtClean="0"/>
              <a:t>COMPLEX MAP OF EUROPE DURING THE MIDDLE AGES</a:t>
            </a:r>
            <a:endParaRPr lang="en-US" b="1" dirty="0"/>
          </a:p>
        </p:txBody>
      </p:sp>
      <p:sp>
        <p:nvSpPr>
          <p:cNvPr id="3" name="Content Placeholder 2"/>
          <p:cNvSpPr>
            <a:spLocks noGrp="1"/>
          </p:cNvSpPr>
          <p:nvPr>
            <p:ph idx="1"/>
          </p:nvPr>
        </p:nvSpPr>
        <p:spPr>
          <a:xfrm>
            <a:off x="1451580" y="2015732"/>
            <a:ext cx="5811370" cy="3450613"/>
          </a:xfrm>
        </p:spPr>
        <p:txBody>
          <a:bodyPr/>
          <a:lstStyle/>
          <a:p>
            <a:endParaRPr lang="en-US" dirty="0"/>
          </a:p>
        </p:txBody>
      </p:sp>
      <p:pic>
        <p:nvPicPr>
          <p:cNvPr id="1026" name="Picture 2" descr="Image result for europe map middle 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5300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8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8502" y="-1"/>
            <a:ext cx="2943497" cy="6074230"/>
          </a:xfrm>
        </p:spPr>
        <p:txBody>
          <a:bodyPr/>
          <a:lstStyle/>
          <a:p>
            <a:pPr algn="ct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sz="2900" b="1" dirty="0" smtClean="0"/>
              <a:t>Simple map of Europe during the middle ages</a:t>
            </a:r>
            <a:endParaRPr lang="en-US" sz="2900" b="1" dirty="0"/>
          </a:p>
        </p:txBody>
      </p:sp>
      <p:pic>
        <p:nvPicPr>
          <p:cNvPr id="2050" name="Picture 2" descr="Image result for europe map middle ag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24850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356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rgbClr val="CC0066"/>
                </a:solidFill>
              </a:rPr>
              <a:t>FEUDALISM BY DEFINITION</a:t>
            </a:r>
          </a:p>
        </p:txBody>
      </p:sp>
      <p:sp>
        <p:nvSpPr>
          <p:cNvPr id="3" name="Content Placeholder 2"/>
          <p:cNvSpPr>
            <a:spLocks noGrp="1"/>
          </p:cNvSpPr>
          <p:nvPr>
            <p:ph idx="1"/>
          </p:nvPr>
        </p:nvSpPr>
        <p:spPr>
          <a:xfrm>
            <a:off x="0" y="1752601"/>
            <a:ext cx="6361611" cy="5105399"/>
          </a:xfrm>
        </p:spPr>
        <p:txBody>
          <a:bodyPr>
            <a:normAutofit lnSpcReduction="10000"/>
          </a:bodyPr>
          <a:lstStyle/>
          <a:p>
            <a:pPr marL="114300" indent="0" algn="ctr">
              <a:buNone/>
            </a:pPr>
            <a:r>
              <a:rPr lang="en-US" b="1" dirty="0" smtClean="0">
                <a:solidFill>
                  <a:srgbClr val="7030A0"/>
                </a:solidFill>
              </a:rPr>
              <a:t>King: </a:t>
            </a:r>
            <a:r>
              <a:rPr lang="en-US" b="1" dirty="0" smtClean="0"/>
              <a:t>Top of Feudalism pyramid.</a:t>
            </a:r>
          </a:p>
          <a:p>
            <a:pPr marL="114300" indent="0" algn="ctr">
              <a:buNone/>
            </a:pPr>
            <a:endParaRPr lang="en-US" b="1" dirty="0" smtClean="0"/>
          </a:p>
          <a:p>
            <a:pPr marL="114300" indent="0" algn="ctr">
              <a:buNone/>
            </a:pPr>
            <a:r>
              <a:rPr lang="en-US" b="1" dirty="0" smtClean="0">
                <a:solidFill>
                  <a:srgbClr val="7030A0"/>
                </a:solidFill>
              </a:rPr>
              <a:t>Lord (Noble): </a:t>
            </a:r>
            <a:r>
              <a:rPr lang="en-US" b="1" dirty="0" smtClean="0"/>
              <a:t>A landowner who granted land (called a fief) to a vassal (person receiving the land).</a:t>
            </a:r>
          </a:p>
          <a:p>
            <a:pPr marL="114300" indent="0" algn="ctr">
              <a:buNone/>
            </a:pPr>
            <a:endParaRPr lang="en-US" b="1" dirty="0"/>
          </a:p>
          <a:p>
            <a:pPr marL="114300" indent="0" algn="ctr">
              <a:buNone/>
            </a:pPr>
            <a:r>
              <a:rPr lang="en-US" b="1" dirty="0" smtClean="0">
                <a:solidFill>
                  <a:srgbClr val="7030A0"/>
                </a:solidFill>
              </a:rPr>
              <a:t>Knights: </a:t>
            </a:r>
            <a:r>
              <a:rPr lang="en-US" b="1" dirty="0" smtClean="0"/>
              <a:t>Mounted horsemen who pledged to defend Lord’s lands in exchange for food/funds/fief.</a:t>
            </a:r>
          </a:p>
          <a:p>
            <a:pPr marL="114300" indent="0" algn="ctr">
              <a:buNone/>
            </a:pPr>
            <a:endParaRPr lang="en-US" b="1" dirty="0"/>
          </a:p>
          <a:p>
            <a:pPr marL="114300" indent="0" algn="ctr">
              <a:buNone/>
            </a:pPr>
            <a:r>
              <a:rPr lang="en-US" b="1" dirty="0" smtClean="0">
                <a:solidFill>
                  <a:srgbClr val="7030A0"/>
                </a:solidFill>
              </a:rPr>
              <a:t>Serfs: </a:t>
            </a:r>
            <a:r>
              <a:rPr lang="en-US" b="1" dirty="0" smtClean="0"/>
              <a:t>Peasants who received protection in exchange for their agricultural work (could not lawfully leave).</a:t>
            </a:r>
          </a:p>
          <a:p>
            <a:pPr marL="114300" indent="0">
              <a:buNone/>
            </a:pPr>
            <a:endParaRPr lang="en-US" dirty="0"/>
          </a:p>
          <a:p>
            <a:pPr marL="114300" indent="0">
              <a:buNone/>
            </a:pP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7554" y="1551195"/>
            <a:ext cx="5634447" cy="5306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52881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i="1" dirty="0">
                <a:solidFill>
                  <a:srgbClr val="002060"/>
                </a:solidFill>
              </a:rPr>
              <a:t>Medieval manor</a:t>
            </a:r>
          </a:p>
        </p:txBody>
      </p:sp>
      <p:pic>
        <p:nvPicPr>
          <p:cNvPr id="4098" name="Picture 2" descr="Image result for MANOR LOR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573044"/>
            <a:ext cx="12192001" cy="5322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3401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i="1" dirty="0">
                <a:solidFill>
                  <a:schemeClr val="accent2">
                    <a:lumMod val="50000"/>
                  </a:schemeClr>
                </a:solidFill>
              </a:rPr>
              <a:t>knighthood</a:t>
            </a:r>
          </a:p>
        </p:txBody>
      </p:sp>
      <p:sp>
        <p:nvSpPr>
          <p:cNvPr id="3" name="Content Placeholder 2"/>
          <p:cNvSpPr>
            <a:spLocks noGrp="1"/>
          </p:cNvSpPr>
          <p:nvPr>
            <p:ph idx="1"/>
          </p:nvPr>
        </p:nvSpPr>
        <p:spPr>
          <a:xfrm>
            <a:off x="130630" y="1606731"/>
            <a:ext cx="6035039" cy="5251268"/>
          </a:xfrm>
        </p:spPr>
        <p:txBody>
          <a:bodyPr>
            <a:normAutofit lnSpcReduction="10000"/>
          </a:bodyPr>
          <a:lstStyle/>
          <a:p>
            <a:pPr marL="114300" indent="0" algn="ctr">
              <a:buNone/>
            </a:pPr>
            <a:r>
              <a:rPr lang="en-US" b="1" dirty="0" smtClean="0">
                <a:solidFill>
                  <a:srgbClr val="0070C0"/>
                </a:solidFill>
              </a:rPr>
              <a:t>Knights wore leather saddles &amp; stirrups, enables riders to carry heavier weapons &amp; fall less frequently.</a:t>
            </a:r>
          </a:p>
          <a:p>
            <a:pPr marL="114300" indent="0" algn="ctr">
              <a:buNone/>
            </a:pPr>
            <a:endParaRPr lang="en-US" sz="1200" b="1" dirty="0">
              <a:solidFill>
                <a:srgbClr val="0070C0"/>
              </a:solidFill>
            </a:endParaRPr>
          </a:p>
          <a:p>
            <a:pPr marL="114300" indent="0" algn="ctr">
              <a:buNone/>
            </a:pPr>
            <a:r>
              <a:rPr lang="en-US" b="1" dirty="0" smtClean="0">
                <a:solidFill>
                  <a:srgbClr val="0070C0"/>
                </a:solidFill>
              </a:rPr>
              <a:t>Served in combat about 40 days a year (trained year round). Receiving land from Lord was a huge reward.</a:t>
            </a:r>
          </a:p>
          <a:p>
            <a:pPr marL="114300" indent="0" algn="ctr">
              <a:buNone/>
            </a:pPr>
            <a:endParaRPr lang="en-US" sz="1200" b="1" dirty="0">
              <a:solidFill>
                <a:srgbClr val="0070C0"/>
              </a:solidFill>
            </a:endParaRPr>
          </a:p>
          <a:p>
            <a:pPr marL="114300" indent="0" algn="ctr">
              <a:buNone/>
            </a:pPr>
            <a:r>
              <a:rPr lang="en-US" b="1" dirty="0" smtClean="0">
                <a:solidFill>
                  <a:srgbClr val="0070C0"/>
                </a:solidFill>
              </a:rPr>
              <a:t>Code of Chivalry: Demanded the Knight fight brave for 3 masters: earthly Lord, heavenly Lord, &amp; his lady.</a:t>
            </a:r>
          </a:p>
          <a:p>
            <a:pPr marL="114300" indent="0" algn="ctr">
              <a:buNone/>
            </a:pPr>
            <a:endParaRPr lang="en-US" sz="1200" b="1" dirty="0">
              <a:solidFill>
                <a:srgbClr val="0070C0"/>
              </a:solidFill>
            </a:endParaRPr>
          </a:p>
          <a:p>
            <a:pPr marL="114300" indent="0" algn="ctr">
              <a:buNone/>
            </a:pPr>
            <a:r>
              <a:rPr lang="en-US" b="1" dirty="0" smtClean="0">
                <a:solidFill>
                  <a:srgbClr val="0070C0"/>
                </a:solidFill>
              </a:rPr>
              <a:t>Path to Knighthood: Become a </a:t>
            </a:r>
            <a:r>
              <a:rPr lang="en-US" b="1" i="1" dirty="0" smtClean="0">
                <a:solidFill>
                  <a:srgbClr val="0070C0"/>
                </a:solidFill>
              </a:rPr>
              <a:t>Page</a:t>
            </a:r>
            <a:r>
              <a:rPr lang="en-US" b="1" dirty="0" smtClean="0">
                <a:solidFill>
                  <a:srgbClr val="0070C0"/>
                </a:solidFill>
              </a:rPr>
              <a:t> at age 7, </a:t>
            </a:r>
            <a:r>
              <a:rPr lang="en-US" b="1" i="1" dirty="0" smtClean="0">
                <a:solidFill>
                  <a:srgbClr val="0070C0"/>
                </a:solidFill>
              </a:rPr>
              <a:t>Squire</a:t>
            </a:r>
            <a:r>
              <a:rPr lang="en-US" b="1" dirty="0" smtClean="0">
                <a:solidFill>
                  <a:srgbClr val="0070C0"/>
                </a:solidFill>
              </a:rPr>
              <a:t> at age 14, &amp; finally a knight at age 21.</a:t>
            </a:r>
            <a:endParaRPr lang="en-US" b="1" dirty="0">
              <a:solidFill>
                <a:srgbClr val="0070C0"/>
              </a:solidFill>
            </a:endParaRPr>
          </a:p>
        </p:txBody>
      </p:sp>
      <p:pic>
        <p:nvPicPr>
          <p:cNvPr id="5122" name="Picture 2" descr="Image result for KNIGHT FIGHT MONTY PYTH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2362" y="3670663"/>
            <a:ext cx="5989637" cy="31873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KN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362" y="1606731"/>
            <a:ext cx="5989637" cy="2063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425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6246" y="304801"/>
            <a:ext cx="5075640" cy="1142999"/>
          </a:xfrm>
        </p:spPr>
        <p:txBody>
          <a:bodyPr>
            <a:normAutofit/>
          </a:bodyPr>
          <a:lstStyle/>
          <a:p>
            <a:r>
              <a:rPr lang="en-US" sz="6000" b="1" i="1" dirty="0">
                <a:solidFill>
                  <a:schemeClr val="accent6">
                    <a:lumMod val="50000"/>
                  </a:schemeClr>
                </a:solidFill>
              </a:rPr>
              <a:t>castles</a:t>
            </a:r>
          </a:p>
        </p:txBody>
      </p:sp>
      <p:sp>
        <p:nvSpPr>
          <p:cNvPr id="3" name="Content Placeholder 2"/>
          <p:cNvSpPr>
            <a:spLocks noGrp="1"/>
          </p:cNvSpPr>
          <p:nvPr>
            <p:ph idx="1"/>
          </p:nvPr>
        </p:nvSpPr>
        <p:spPr>
          <a:xfrm>
            <a:off x="4648200" y="1676400"/>
            <a:ext cx="2128526" cy="5181600"/>
          </a:xfrm>
        </p:spPr>
        <p:txBody>
          <a:bodyPr>
            <a:normAutofit/>
          </a:bodyPr>
          <a:lstStyle/>
          <a:p>
            <a:pPr marL="114300" indent="0">
              <a:buNone/>
            </a:pPr>
            <a:r>
              <a:rPr lang="en-US" sz="1600" b="1" dirty="0">
                <a:solidFill>
                  <a:schemeClr val="tx1">
                    <a:lumMod val="95000"/>
                    <a:lumOff val="5000"/>
                  </a:schemeClr>
                </a:solidFill>
              </a:rPr>
              <a:t>*Fortified structures made by Lords for protection.</a:t>
            </a:r>
          </a:p>
          <a:p>
            <a:pPr marL="114300" indent="0">
              <a:buNone/>
            </a:pPr>
            <a:endParaRPr lang="en-US" sz="900" b="1" dirty="0">
              <a:solidFill>
                <a:schemeClr val="tx1">
                  <a:lumMod val="95000"/>
                  <a:lumOff val="5000"/>
                </a:schemeClr>
              </a:solidFill>
            </a:endParaRPr>
          </a:p>
          <a:p>
            <a:pPr marL="114300" indent="0">
              <a:buNone/>
            </a:pPr>
            <a:r>
              <a:rPr lang="en-US" sz="1600" b="1" dirty="0">
                <a:solidFill>
                  <a:schemeClr val="tx1">
                    <a:lumMod val="95000"/>
                    <a:lumOff val="5000"/>
                  </a:schemeClr>
                </a:solidFill>
              </a:rPr>
              <a:t>*Arrow slits, curtain walls, &amp; moats were common defensive designs.</a:t>
            </a:r>
          </a:p>
          <a:p>
            <a:pPr marL="114300" indent="0">
              <a:buNone/>
            </a:pPr>
            <a:endParaRPr lang="en-US" sz="900" b="1" dirty="0">
              <a:solidFill>
                <a:schemeClr val="tx1">
                  <a:lumMod val="95000"/>
                  <a:lumOff val="5000"/>
                </a:schemeClr>
              </a:solidFill>
            </a:endParaRPr>
          </a:p>
          <a:p>
            <a:pPr marL="114300" indent="0">
              <a:buNone/>
            </a:pPr>
            <a:r>
              <a:rPr lang="en-US" sz="1600" b="1" dirty="0">
                <a:solidFill>
                  <a:schemeClr val="tx1">
                    <a:lumMod val="95000"/>
                    <a:lumOff val="5000"/>
                  </a:schemeClr>
                </a:solidFill>
              </a:rPr>
              <a:t>*Many were initially built by earth &amp; wood, but would become stone over time.</a:t>
            </a:r>
          </a:p>
          <a:p>
            <a:pPr marL="114300" indent="0">
              <a:buNone/>
            </a:pPr>
            <a:endParaRPr lang="en-US" sz="900" b="1" dirty="0">
              <a:solidFill>
                <a:schemeClr val="tx1">
                  <a:lumMod val="95000"/>
                  <a:lumOff val="5000"/>
                </a:schemeClr>
              </a:solidFill>
            </a:endParaRPr>
          </a:p>
          <a:p>
            <a:pPr marL="114300" indent="0">
              <a:buNone/>
            </a:pPr>
            <a:r>
              <a:rPr lang="en-US" sz="1600" b="1" dirty="0">
                <a:solidFill>
                  <a:schemeClr val="tx1">
                    <a:lumMod val="95000"/>
                    <a:lumOff val="5000"/>
                  </a:schemeClr>
                </a:solidFill>
              </a:rPr>
              <a:t>*Cannonballs would make castles useless over time.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6246" y="4123527"/>
            <a:ext cx="3978904" cy="273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6726" y="1600200"/>
            <a:ext cx="3921754" cy="252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8760" y="4648200"/>
            <a:ext cx="3304374"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3520" y="2014062"/>
            <a:ext cx="3293478" cy="2634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1"/>
            <a:ext cx="3289134" cy="223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13134" y="0"/>
            <a:ext cx="19304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42209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0263" y="1828801"/>
            <a:ext cx="6740433" cy="5029201"/>
          </a:xfrm>
        </p:spPr>
        <p:txBody>
          <a:bodyPr>
            <a:normAutofit fontScale="92500" lnSpcReduction="10000"/>
          </a:bodyPr>
          <a:lstStyle/>
          <a:p>
            <a:pPr marL="0" indent="0" algn="ctr">
              <a:buNone/>
            </a:pPr>
            <a:r>
              <a:rPr lang="en-US" dirty="0" err="1">
                <a:solidFill>
                  <a:schemeClr val="tx1">
                    <a:lumMod val="95000"/>
                    <a:lumOff val="5000"/>
                  </a:schemeClr>
                </a:solidFill>
              </a:rPr>
              <a:t>Laozi</a:t>
            </a:r>
            <a:r>
              <a:rPr lang="en-US" dirty="0">
                <a:solidFill>
                  <a:schemeClr val="tx1">
                    <a:lumMod val="95000"/>
                    <a:lumOff val="5000"/>
                  </a:schemeClr>
                </a:solidFill>
              </a:rPr>
              <a:t> was carried in his mom’s womb for 62 years &amp; was born with white hair.</a:t>
            </a:r>
          </a:p>
          <a:p>
            <a:pPr marL="0" indent="0" algn="ctr">
              <a:buNone/>
            </a:pPr>
            <a:endParaRPr lang="en-US" dirty="0">
              <a:solidFill>
                <a:schemeClr val="tx1">
                  <a:lumMod val="95000"/>
                  <a:lumOff val="5000"/>
                </a:schemeClr>
              </a:solidFill>
            </a:endParaRPr>
          </a:p>
          <a:p>
            <a:pPr marL="0" indent="0" algn="ctr">
              <a:buNone/>
            </a:pPr>
            <a:r>
              <a:rPr lang="en-US" dirty="0">
                <a:solidFill>
                  <a:schemeClr val="tx1">
                    <a:lumMod val="95000"/>
                    <a:lumOff val="5000"/>
                  </a:schemeClr>
                </a:solidFill>
              </a:rPr>
              <a:t>Believed government should do as little as possible: stay out of way.</a:t>
            </a:r>
          </a:p>
          <a:p>
            <a:pPr marL="0" indent="0" algn="ctr">
              <a:buNone/>
            </a:pPr>
            <a:endParaRPr lang="en-US" dirty="0">
              <a:solidFill>
                <a:schemeClr val="tx1">
                  <a:lumMod val="95000"/>
                  <a:lumOff val="5000"/>
                </a:schemeClr>
              </a:solidFill>
            </a:endParaRPr>
          </a:p>
          <a:p>
            <a:pPr marL="0" indent="0" algn="ctr">
              <a:buNone/>
            </a:pPr>
            <a:r>
              <a:rPr lang="en-US" dirty="0">
                <a:solidFill>
                  <a:schemeClr val="tx1">
                    <a:lumMod val="95000"/>
                    <a:lumOff val="5000"/>
                  </a:schemeClr>
                </a:solidFill>
              </a:rPr>
              <a:t>All nature followed “the Way” or “Dao,” except humans who had to work at it.</a:t>
            </a:r>
          </a:p>
          <a:p>
            <a:pPr marL="0" indent="0" algn="ctr">
              <a:buNone/>
            </a:pPr>
            <a:endParaRPr lang="en-US" dirty="0">
              <a:solidFill>
                <a:schemeClr val="tx1">
                  <a:lumMod val="95000"/>
                  <a:lumOff val="5000"/>
                </a:schemeClr>
              </a:solidFill>
            </a:endParaRPr>
          </a:p>
          <a:p>
            <a:pPr marL="0" indent="0" algn="ctr">
              <a:buNone/>
            </a:pPr>
            <a:r>
              <a:rPr lang="en-US" dirty="0">
                <a:solidFill>
                  <a:schemeClr val="tx1">
                    <a:lumMod val="95000"/>
                    <a:lumOff val="5000"/>
                  </a:schemeClr>
                </a:solidFill>
              </a:rPr>
              <a:t>Daoism Religion is founded in which humans strive to live alongside nature.</a:t>
            </a:r>
          </a:p>
          <a:p>
            <a:pPr marL="0" indent="0" algn="ctr">
              <a:buNone/>
            </a:pPr>
            <a:endParaRPr lang="en-US" dirty="0">
              <a:solidFill>
                <a:schemeClr val="tx1">
                  <a:lumMod val="95000"/>
                  <a:lumOff val="5000"/>
                </a:schemeClr>
              </a:solidFill>
            </a:endParaRPr>
          </a:p>
          <a:p>
            <a:pPr marL="0" indent="0" algn="ctr">
              <a:buNone/>
            </a:pPr>
            <a:r>
              <a:rPr lang="en-US" b="1" i="1" dirty="0">
                <a:solidFill>
                  <a:schemeClr val="tx1">
                    <a:lumMod val="95000"/>
                    <a:lumOff val="5000"/>
                  </a:schemeClr>
                </a:solidFill>
              </a:rPr>
              <a:t>Yin &amp; Yang </a:t>
            </a:r>
            <a:r>
              <a:rPr lang="en-US" dirty="0">
                <a:solidFill>
                  <a:schemeClr val="tx1">
                    <a:lumMod val="95000"/>
                    <a:lumOff val="5000"/>
                  </a:schemeClr>
                </a:solidFill>
              </a:rPr>
              <a:t>is the symbol representing this perfect nature of good &amp; evil.</a:t>
            </a:r>
          </a:p>
          <a:p>
            <a:pPr marL="0" indent="0">
              <a:buNone/>
            </a:pPr>
            <a:endParaRPr lang="en-US" sz="2000" dirty="0"/>
          </a:p>
        </p:txBody>
      </p:sp>
      <p:sp>
        <p:nvSpPr>
          <p:cNvPr id="3" name="Title 2"/>
          <p:cNvSpPr>
            <a:spLocks noGrp="1"/>
          </p:cNvSpPr>
          <p:nvPr>
            <p:ph type="title"/>
          </p:nvPr>
        </p:nvSpPr>
        <p:spPr>
          <a:xfrm>
            <a:off x="1524000" y="228600"/>
            <a:ext cx="4599710" cy="1485900"/>
          </a:xfrm>
        </p:spPr>
        <p:txBody>
          <a:bodyPr>
            <a:normAutofit/>
          </a:bodyPr>
          <a:lstStyle/>
          <a:p>
            <a:r>
              <a:rPr lang="en-US" sz="6000" dirty="0"/>
              <a:t>LAOZI</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13062"/>
            <a:ext cx="4572000" cy="344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1" y="3429003"/>
            <a:ext cx="4571999" cy="342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38790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b="1" i="1" dirty="0">
                <a:solidFill>
                  <a:schemeClr val="tx1">
                    <a:lumMod val="95000"/>
                    <a:lumOff val="5000"/>
                  </a:schemeClr>
                </a:solidFill>
              </a:rPr>
              <a:t>Siege weapons</a:t>
            </a:r>
          </a:p>
        </p:txBody>
      </p:sp>
      <p:sp>
        <p:nvSpPr>
          <p:cNvPr id="3" name="Content Placeholder 2"/>
          <p:cNvSpPr>
            <a:spLocks noGrp="1"/>
          </p:cNvSpPr>
          <p:nvPr>
            <p:ph idx="1"/>
          </p:nvPr>
        </p:nvSpPr>
        <p:spPr>
          <a:xfrm>
            <a:off x="300446" y="1524000"/>
            <a:ext cx="4943066" cy="5334000"/>
          </a:xfrm>
        </p:spPr>
        <p:txBody>
          <a:bodyPr>
            <a:noAutofit/>
          </a:bodyPr>
          <a:lstStyle/>
          <a:p>
            <a:pPr marL="114300" indent="0">
              <a:buNone/>
            </a:pPr>
            <a:r>
              <a:rPr lang="en-US" sz="2000" b="1" dirty="0">
                <a:solidFill>
                  <a:srgbClr val="C00000"/>
                </a:solidFill>
              </a:rPr>
              <a:t>Siege Tower</a:t>
            </a:r>
            <a:r>
              <a:rPr lang="en-US" sz="2000" dirty="0">
                <a:solidFill>
                  <a:schemeClr val="tx1">
                    <a:lumMod val="95000"/>
                    <a:lumOff val="5000"/>
                  </a:schemeClr>
                </a:solidFill>
              </a:rPr>
              <a:t>: platform on top that lowered like a drawbridge.</a:t>
            </a:r>
          </a:p>
          <a:p>
            <a:pPr marL="114300" indent="0">
              <a:buNone/>
            </a:pPr>
            <a:endParaRPr lang="en-US" sz="1000" dirty="0">
              <a:solidFill>
                <a:schemeClr val="tx1">
                  <a:lumMod val="95000"/>
                  <a:lumOff val="5000"/>
                </a:schemeClr>
              </a:solidFill>
            </a:endParaRPr>
          </a:p>
          <a:p>
            <a:pPr marL="114300" indent="0">
              <a:buNone/>
            </a:pPr>
            <a:r>
              <a:rPr lang="en-US" sz="2000" b="1" dirty="0" err="1">
                <a:solidFill>
                  <a:srgbClr val="C00000"/>
                </a:solidFill>
              </a:rPr>
              <a:t>Mangonel</a:t>
            </a:r>
            <a:r>
              <a:rPr lang="en-US" sz="2000" dirty="0">
                <a:solidFill>
                  <a:schemeClr val="tx1">
                    <a:lumMod val="95000"/>
                    <a:lumOff val="5000"/>
                  </a:schemeClr>
                </a:solidFill>
              </a:rPr>
              <a:t> (bottom left): flung huge rocks that crashed into walls</a:t>
            </a:r>
          </a:p>
          <a:p>
            <a:pPr marL="114300" indent="0">
              <a:buNone/>
            </a:pPr>
            <a:endParaRPr lang="en-US" sz="1000" dirty="0">
              <a:solidFill>
                <a:schemeClr val="tx1">
                  <a:lumMod val="95000"/>
                  <a:lumOff val="5000"/>
                </a:schemeClr>
              </a:solidFill>
            </a:endParaRPr>
          </a:p>
          <a:p>
            <a:pPr marL="114300" indent="0">
              <a:buNone/>
            </a:pPr>
            <a:r>
              <a:rPr lang="en-US" sz="2000" b="1" dirty="0" err="1">
                <a:solidFill>
                  <a:srgbClr val="C00000"/>
                </a:solidFill>
              </a:rPr>
              <a:t>Mantlet</a:t>
            </a:r>
            <a:r>
              <a:rPr lang="en-US" sz="2000" b="1" dirty="0">
                <a:solidFill>
                  <a:srgbClr val="C00000"/>
                </a:solidFill>
              </a:rPr>
              <a:t>: </a:t>
            </a:r>
            <a:r>
              <a:rPr lang="en-US" sz="2000" dirty="0">
                <a:solidFill>
                  <a:schemeClr val="tx1">
                    <a:lumMod val="95000"/>
                    <a:lumOff val="5000"/>
                  </a:schemeClr>
                </a:solidFill>
              </a:rPr>
              <a:t>huge moveable wall that shielded soldiers (lower center)</a:t>
            </a:r>
          </a:p>
          <a:p>
            <a:pPr marL="114300" indent="0">
              <a:buNone/>
            </a:pPr>
            <a:endParaRPr lang="en-US" sz="1000" dirty="0">
              <a:solidFill>
                <a:schemeClr val="tx1">
                  <a:lumMod val="95000"/>
                  <a:lumOff val="5000"/>
                </a:schemeClr>
              </a:solidFill>
            </a:endParaRPr>
          </a:p>
          <a:p>
            <a:pPr marL="114300" indent="0">
              <a:buNone/>
            </a:pPr>
            <a:r>
              <a:rPr lang="en-US" sz="2000" b="1" dirty="0">
                <a:solidFill>
                  <a:srgbClr val="C00000"/>
                </a:solidFill>
              </a:rPr>
              <a:t>Trebuchet</a:t>
            </a:r>
            <a:r>
              <a:rPr lang="en-US" sz="2000" dirty="0">
                <a:solidFill>
                  <a:schemeClr val="tx1">
                    <a:lumMod val="95000"/>
                    <a:lumOff val="5000"/>
                  </a:schemeClr>
                </a:solidFill>
              </a:rPr>
              <a:t> (right): Awesome slingshot that propelled objects (boulders, diseased cows, dead horses, severed heads, pots of burning lime, </a:t>
            </a:r>
            <a:r>
              <a:rPr lang="en-US" sz="2000" dirty="0" err="1">
                <a:solidFill>
                  <a:schemeClr val="tx1">
                    <a:lumMod val="95000"/>
                    <a:lumOff val="5000"/>
                  </a:schemeClr>
                </a:solidFill>
              </a:rPr>
              <a:t>etc</a:t>
            </a:r>
            <a:r>
              <a:rPr lang="en-US" sz="2000" dirty="0">
                <a:solidFill>
                  <a:schemeClr val="tx1">
                    <a:lumMod val="95000"/>
                    <a:lumOff val="5000"/>
                  </a:schemeClr>
                </a:solidFill>
              </a:rPr>
              <a:t>) over 1000 feet.</a:t>
            </a:r>
          </a:p>
          <a:p>
            <a:pPr marL="114300" indent="0">
              <a:buNone/>
            </a:pPr>
            <a:endParaRPr lang="en-US" sz="1000" dirty="0">
              <a:solidFill>
                <a:schemeClr val="tx1">
                  <a:lumMod val="95000"/>
                  <a:lumOff val="5000"/>
                </a:schemeClr>
              </a:solidFill>
            </a:endParaRPr>
          </a:p>
          <a:p>
            <a:pPr marL="114300" indent="0">
              <a:buNone/>
            </a:pPr>
            <a:r>
              <a:rPr lang="en-US" sz="2000" b="1" dirty="0">
                <a:solidFill>
                  <a:srgbClr val="C00000"/>
                </a:solidFill>
              </a:rPr>
              <a:t>Tortoise</a:t>
            </a:r>
            <a:r>
              <a:rPr lang="en-US" sz="2000" dirty="0">
                <a:solidFill>
                  <a:schemeClr val="tx1">
                    <a:lumMod val="95000"/>
                    <a:lumOff val="5000"/>
                  </a:schemeClr>
                </a:solidFill>
              </a:rPr>
              <a:t> (middle right): Wheeled house that covered soldiers from arrows.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3512" y="1524000"/>
            <a:ext cx="5424488"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44472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6" name="Picture 2" descr="Image result for crusades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5512526" cy="1446550"/>
          </a:xfrm>
          <a:prstGeom prst="rect">
            <a:avLst/>
          </a:prstGeom>
          <a:noFill/>
        </p:spPr>
        <p:txBody>
          <a:bodyPr wrap="square" rtlCol="0">
            <a:spAutoFit/>
          </a:bodyPr>
          <a:lstStyle/>
          <a:p>
            <a:pPr algn="ctr"/>
            <a:r>
              <a:rPr lang="en-US" sz="8800" b="1" dirty="0" smtClean="0">
                <a:solidFill>
                  <a:srgbClr val="FF0000"/>
                </a:solidFill>
                <a:latin typeface="Agency FB" panose="020B0503020202020204" pitchFamily="34" charset="0"/>
              </a:rPr>
              <a:t>CRUSADES</a:t>
            </a:r>
            <a:endParaRPr lang="en-US" sz="8800" b="1" dirty="0">
              <a:solidFill>
                <a:srgbClr val="FF0000"/>
              </a:solidFill>
              <a:latin typeface="Agency FB" panose="020B0503020202020204" pitchFamily="34" charset="0"/>
            </a:endParaRPr>
          </a:p>
        </p:txBody>
      </p:sp>
    </p:spTree>
    <p:extLst>
      <p:ext uri="{BB962C8B-B14F-4D97-AF65-F5344CB8AC3E}">
        <p14:creationId xmlns:p14="http://schemas.microsoft.com/office/powerpoint/2010/main" val="1876956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2" y="152400"/>
            <a:ext cx="4480558" cy="1447800"/>
          </a:xfrm>
        </p:spPr>
        <p:txBody>
          <a:bodyPr>
            <a:noAutofit/>
          </a:bodyPr>
          <a:lstStyle/>
          <a:p>
            <a:r>
              <a:rPr lang="en-US" sz="5400" b="1" dirty="0">
                <a:solidFill>
                  <a:srgbClr val="0070C0"/>
                </a:solidFill>
              </a:rPr>
              <a:t>CRUSADES</a:t>
            </a:r>
          </a:p>
        </p:txBody>
      </p:sp>
      <p:sp>
        <p:nvSpPr>
          <p:cNvPr id="3" name="Content Placeholder 2"/>
          <p:cNvSpPr>
            <a:spLocks noGrp="1"/>
          </p:cNvSpPr>
          <p:nvPr>
            <p:ph idx="1"/>
          </p:nvPr>
        </p:nvSpPr>
        <p:spPr>
          <a:xfrm>
            <a:off x="4953000" y="2514600"/>
            <a:ext cx="5715000" cy="4343400"/>
          </a:xfrm>
        </p:spPr>
        <p:txBody>
          <a:bodyPr>
            <a:normAutofit/>
          </a:bodyPr>
          <a:lstStyle/>
          <a:p>
            <a:pPr marL="114300" indent="0" algn="ctr">
              <a:buNone/>
            </a:pPr>
            <a:r>
              <a:rPr lang="en-US" b="1" dirty="0" smtClean="0"/>
              <a:t>Muslim Turks were threatening Constantinople, so Pope Urban II called for a holy war (crusade).</a:t>
            </a:r>
          </a:p>
          <a:p>
            <a:pPr marL="114300" indent="0" algn="ctr">
              <a:buNone/>
            </a:pPr>
            <a:endParaRPr lang="en-US" sz="1200" b="1" dirty="0"/>
          </a:p>
          <a:p>
            <a:pPr marL="114300" indent="0" algn="ctr">
              <a:buNone/>
            </a:pPr>
            <a:r>
              <a:rPr lang="en-US" b="1" dirty="0" smtClean="0"/>
              <a:t>Pope thought retaking the city &amp; then Jerusalem would reunite the Roman Catholic &amp; Greek Orthodox churches back into one.</a:t>
            </a:r>
          </a:p>
          <a:p>
            <a:pPr marL="114300" indent="0" algn="ctr">
              <a:buNone/>
            </a:pPr>
            <a:endParaRPr lang="en-US" sz="1200" b="1" dirty="0"/>
          </a:p>
          <a:p>
            <a:pPr marL="114300" indent="0" algn="ctr">
              <a:buNone/>
            </a:pPr>
            <a:r>
              <a:rPr lang="en-US" b="1" dirty="0" smtClean="0"/>
              <a:t>Landlords saw this as a way to remove unfavorable knights.</a:t>
            </a:r>
            <a:endParaRPr lang="en-US"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14600"/>
            <a:ext cx="352425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9" y="0"/>
            <a:ext cx="5943601"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599" y="1447800"/>
            <a:ext cx="320040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6459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08373"/>
            <a:ext cx="6119301" cy="1039427"/>
          </a:xfrm>
        </p:spPr>
        <p:txBody>
          <a:bodyPr>
            <a:normAutofit/>
          </a:bodyPr>
          <a:lstStyle/>
          <a:p>
            <a:r>
              <a:rPr lang="en-US" sz="5400" i="1" dirty="0">
                <a:solidFill>
                  <a:srgbClr val="00B050"/>
                </a:solidFill>
                <a:latin typeface="Aharoni" pitchFamily="2" charset="-79"/>
                <a:cs typeface="Aharoni" pitchFamily="2" charset="-79"/>
              </a:rPr>
              <a:t>FIRST CRUSADE</a:t>
            </a:r>
          </a:p>
        </p:txBody>
      </p:sp>
      <p:sp>
        <p:nvSpPr>
          <p:cNvPr id="3" name="Content Placeholder 2"/>
          <p:cNvSpPr>
            <a:spLocks noGrp="1"/>
          </p:cNvSpPr>
          <p:nvPr>
            <p:ph idx="1"/>
          </p:nvPr>
        </p:nvSpPr>
        <p:spPr>
          <a:xfrm>
            <a:off x="1371600" y="1600200"/>
            <a:ext cx="6400800" cy="5257800"/>
          </a:xfrm>
        </p:spPr>
        <p:txBody>
          <a:bodyPr>
            <a:normAutofit/>
          </a:bodyPr>
          <a:lstStyle/>
          <a:p>
            <a:pPr marL="114300" indent="0" algn="ctr">
              <a:buNone/>
            </a:pPr>
            <a:r>
              <a:rPr lang="en-US" b="1" dirty="0" smtClean="0"/>
              <a:t>Pope said that the people who died in the Crusade would go to heaven. </a:t>
            </a:r>
          </a:p>
          <a:p>
            <a:pPr marL="114300" indent="0" algn="ctr">
              <a:buNone/>
            </a:pPr>
            <a:endParaRPr lang="en-US" b="1" dirty="0"/>
          </a:p>
          <a:p>
            <a:pPr marL="114300" indent="0" algn="ctr">
              <a:buNone/>
            </a:pPr>
            <a:r>
              <a:rPr lang="en-US" b="1" dirty="0" smtClean="0"/>
              <a:t>Though decked out in white crosses, Crusaders weren’t ready for climate, geography, fighting, etc.</a:t>
            </a:r>
          </a:p>
          <a:p>
            <a:pPr marL="114300" indent="0" algn="ctr">
              <a:buNone/>
            </a:pPr>
            <a:endParaRPr lang="en-US" b="1" dirty="0"/>
          </a:p>
          <a:p>
            <a:pPr marL="114300" indent="0" algn="ctr">
              <a:buNone/>
            </a:pPr>
            <a:r>
              <a:rPr lang="en-US" b="1" dirty="0" smtClean="0"/>
              <a:t>Nobles argued as only 12,000 (1/4</a:t>
            </a:r>
            <a:r>
              <a:rPr lang="en-US" b="1" baseline="30000" dirty="0" smtClean="0"/>
              <a:t>th</a:t>
            </a:r>
            <a:r>
              <a:rPr lang="en-US" b="1" dirty="0" smtClean="0"/>
              <a:t> original total) actually got to Jerusalem.</a:t>
            </a:r>
          </a:p>
          <a:p>
            <a:pPr marL="114300" indent="0" algn="ctr">
              <a:buNone/>
            </a:pPr>
            <a:endParaRPr lang="en-US" b="1" dirty="0"/>
          </a:p>
          <a:p>
            <a:pPr marL="114300" indent="0" algn="ctr">
              <a:buNone/>
            </a:pPr>
            <a:r>
              <a:rPr lang="en-US" b="1" dirty="0" smtClean="0"/>
              <a:t>After everything, Crusaders captured Jerusalem &amp; won a narrow strip of land.</a:t>
            </a: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3301" y="-30480"/>
            <a:ext cx="3024699" cy="3078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3301" y="4495800"/>
            <a:ext cx="3167294"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3302" y="3067348"/>
            <a:ext cx="3024699" cy="1428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97633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i="1" dirty="0">
                <a:solidFill>
                  <a:srgbClr val="00B050"/>
                </a:solidFill>
                <a:latin typeface="Aharoni" pitchFamily="2" charset="-79"/>
                <a:cs typeface="Aharoni" pitchFamily="2" charset="-79"/>
              </a:rPr>
              <a:t>3</a:t>
            </a:r>
            <a:r>
              <a:rPr lang="en-US" sz="5400" i="1" baseline="30000" dirty="0">
                <a:solidFill>
                  <a:srgbClr val="00B050"/>
                </a:solidFill>
                <a:latin typeface="Aharoni" pitchFamily="2" charset="-79"/>
                <a:cs typeface="Aharoni" pitchFamily="2" charset="-79"/>
              </a:rPr>
              <a:t>RD</a:t>
            </a:r>
            <a:r>
              <a:rPr lang="en-US" sz="5400" i="1" dirty="0">
                <a:solidFill>
                  <a:srgbClr val="00B050"/>
                </a:solidFill>
                <a:latin typeface="Aharoni" pitchFamily="2" charset="-79"/>
                <a:cs typeface="Aharoni" pitchFamily="2" charset="-79"/>
              </a:rPr>
              <a:t> CRUSADE</a:t>
            </a:r>
          </a:p>
        </p:txBody>
      </p:sp>
      <p:sp>
        <p:nvSpPr>
          <p:cNvPr id="3" name="Content Placeholder 2"/>
          <p:cNvSpPr>
            <a:spLocks noGrp="1"/>
          </p:cNvSpPr>
          <p:nvPr>
            <p:ph idx="1"/>
          </p:nvPr>
        </p:nvSpPr>
        <p:spPr>
          <a:xfrm>
            <a:off x="1828800" y="1752601"/>
            <a:ext cx="8382000" cy="4373563"/>
          </a:xfrm>
        </p:spPr>
        <p:txBody>
          <a:bodyPr/>
          <a:lstStyle/>
          <a:p>
            <a:pPr marL="114300" indent="0" algn="ctr">
              <a:buNone/>
            </a:pPr>
            <a:r>
              <a:rPr lang="en-US" b="1" dirty="0" smtClean="0"/>
              <a:t>After Muslim leader </a:t>
            </a:r>
            <a:r>
              <a:rPr lang="en-US" b="1" i="1" dirty="0" smtClean="0">
                <a:solidFill>
                  <a:srgbClr val="FF0000"/>
                </a:solidFill>
              </a:rPr>
              <a:t>Saladin</a:t>
            </a:r>
            <a:r>
              <a:rPr lang="en-US" b="1" dirty="0" smtClean="0"/>
              <a:t> re-conquers holy land (2</a:t>
            </a:r>
            <a:r>
              <a:rPr lang="en-US" b="1" baseline="30000" dirty="0" smtClean="0"/>
              <a:t>nd</a:t>
            </a:r>
            <a:r>
              <a:rPr lang="en-US" b="1" dirty="0" smtClean="0"/>
              <a:t> Crusade), </a:t>
            </a:r>
            <a:r>
              <a:rPr lang="en-US" b="1" i="1" dirty="0" smtClean="0">
                <a:solidFill>
                  <a:srgbClr val="FF0000"/>
                </a:solidFill>
              </a:rPr>
              <a:t>Richard the Lion-Hearted</a:t>
            </a:r>
            <a:r>
              <a:rPr lang="en-US" b="1" dirty="0" smtClean="0">
                <a:solidFill>
                  <a:srgbClr val="FF0000"/>
                </a:solidFill>
              </a:rPr>
              <a:t> </a:t>
            </a:r>
            <a:r>
              <a:rPr lang="en-US" b="1" dirty="0" smtClean="0"/>
              <a:t>met in an epic battle (then agreed to a truce: Muslims keep Jerusalem, Christians were allowed to pilgrimage</a:t>
            </a:r>
            <a:r>
              <a:rPr lang="en-US" b="1" dirty="0"/>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383280"/>
            <a:ext cx="3505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8433" y="3383280"/>
            <a:ext cx="2573867" cy="34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383280"/>
            <a:ext cx="4322232" cy="34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74772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9260" y="408373"/>
            <a:ext cx="4853940" cy="1039427"/>
          </a:xfrm>
        </p:spPr>
        <p:txBody>
          <a:bodyPr>
            <a:normAutofit fontScale="90000"/>
          </a:bodyPr>
          <a:lstStyle/>
          <a:p>
            <a:r>
              <a:rPr lang="en-US" sz="5400" i="1" dirty="0">
                <a:solidFill>
                  <a:srgbClr val="00B050"/>
                </a:solidFill>
                <a:latin typeface="Aharoni" pitchFamily="2" charset="-79"/>
                <a:cs typeface="Aharoni" pitchFamily="2" charset="-79"/>
              </a:rPr>
              <a:t>Crusades 4-6</a:t>
            </a:r>
          </a:p>
        </p:txBody>
      </p:sp>
      <p:sp>
        <p:nvSpPr>
          <p:cNvPr id="3" name="Content Placeholder 2"/>
          <p:cNvSpPr>
            <a:spLocks noGrp="1"/>
          </p:cNvSpPr>
          <p:nvPr>
            <p:ph idx="1"/>
          </p:nvPr>
        </p:nvSpPr>
        <p:spPr>
          <a:xfrm>
            <a:off x="5334001" y="1600200"/>
            <a:ext cx="5334000" cy="5257800"/>
          </a:xfrm>
        </p:spPr>
        <p:txBody>
          <a:bodyPr>
            <a:normAutofit/>
          </a:bodyPr>
          <a:lstStyle/>
          <a:p>
            <a:pPr marL="114300" indent="0" algn="ctr">
              <a:buNone/>
            </a:pPr>
            <a:r>
              <a:rPr lang="en-US" b="1" dirty="0" smtClean="0"/>
              <a:t>4</a:t>
            </a:r>
            <a:r>
              <a:rPr lang="en-US" b="1" baseline="30000" dirty="0" smtClean="0"/>
              <a:t>th</a:t>
            </a:r>
            <a:r>
              <a:rPr lang="en-US" b="1" dirty="0" smtClean="0"/>
              <a:t>: Knights never reached Jerusalem, instead they stopped to loot the city of </a:t>
            </a:r>
            <a:r>
              <a:rPr lang="en-US" b="1" dirty="0" smtClean="0">
                <a:solidFill>
                  <a:srgbClr val="00B050"/>
                </a:solidFill>
              </a:rPr>
              <a:t>Constantinople</a:t>
            </a:r>
            <a:r>
              <a:rPr lang="en-US" b="1" dirty="0" smtClean="0"/>
              <a:t>. </a:t>
            </a:r>
          </a:p>
          <a:p>
            <a:pPr marL="114300" indent="0" algn="ctr">
              <a:buNone/>
            </a:pPr>
            <a:endParaRPr lang="en-US" sz="1200" b="1" dirty="0"/>
          </a:p>
          <a:p>
            <a:pPr marL="114300" indent="0" algn="ctr">
              <a:buNone/>
            </a:pPr>
            <a:r>
              <a:rPr lang="en-US" b="1" dirty="0" smtClean="0"/>
              <a:t>5 &amp; 6: Knights invaded </a:t>
            </a:r>
            <a:r>
              <a:rPr lang="en-US" b="1" dirty="0" smtClean="0">
                <a:solidFill>
                  <a:srgbClr val="00B050"/>
                </a:solidFill>
              </a:rPr>
              <a:t>Egypt</a:t>
            </a:r>
            <a:r>
              <a:rPr lang="en-US" b="1" dirty="0" smtClean="0"/>
              <a:t> hoping to weaken Muslims before going to Holy Land, but neither conquered much land.</a:t>
            </a:r>
            <a:endParaRPr lang="en-US"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760" y="5288280"/>
            <a:ext cx="40005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3985260" cy="538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4021" y="4724401"/>
            <a:ext cx="277344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7462" y="4724402"/>
            <a:ext cx="2400539" cy="213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0377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5620538" cy="1371600"/>
          </a:xfrm>
        </p:spPr>
        <p:txBody>
          <a:bodyPr>
            <a:normAutofit fontScale="90000"/>
          </a:bodyPr>
          <a:lstStyle/>
          <a:p>
            <a:r>
              <a:rPr lang="en-US" sz="4400" i="1" dirty="0">
                <a:solidFill>
                  <a:srgbClr val="00B050"/>
                </a:solidFill>
                <a:latin typeface="Aharoni" pitchFamily="2" charset="-79"/>
                <a:cs typeface="Aharoni" pitchFamily="2" charset="-79"/>
              </a:rPr>
              <a:t>Children’s crusades</a:t>
            </a:r>
          </a:p>
        </p:txBody>
      </p:sp>
      <p:sp>
        <p:nvSpPr>
          <p:cNvPr id="3" name="Content Placeholder 2"/>
          <p:cNvSpPr>
            <a:spLocks noGrp="1"/>
          </p:cNvSpPr>
          <p:nvPr>
            <p:ph idx="1"/>
          </p:nvPr>
        </p:nvSpPr>
        <p:spPr>
          <a:xfrm>
            <a:off x="365759" y="1905000"/>
            <a:ext cx="6957631" cy="4953000"/>
          </a:xfrm>
        </p:spPr>
        <p:txBody>
          <a:bodyPr>
            <a:normAutofit/>
          </a:bodyPr>
          <a:lstStyle/>
          <a:p>
            <a:pPr marL="114300" indent="0" algn="ctr">
              <a:buNone/>
            </a:pPr>
            <a:r>
              <a:rPr lang="en-US" b="1" dirty="0" smtClean="0"/>
              <a:t>Believing adults were too “unholy” to win a Crusade, Europeans sent their children to beat Muslim warriors.</a:t>
            </a:r>
          </a:p>
          <a:p>
            <a:pPr marL="114300" indent="0" algn="ctr">
              <a:buNone/>
            </a:pPr>
            <a:endParaRPr lang="en-US" sz="1300" b="1" dirty="0"/>
          </a:p>
          <a:p>
            <a:pPr marL="114300" indent="0" algn="ctr">
              <a:buNone/>
            </a:pPr>
            <a:r>
              <a:rPr lang="en-US" b="1" dirty="0" smtClean="0"/>
              <a:t>In one of the most unbelievable episodes in history, 30,000 children under the age of 18 were led by a 12 year old into battle. Many starved or drowned, rest sold into slavery.</a:t>
            </a:r>
          </a:p>
          <a:p>
            <a:pPr marL="114300" indent="0" algn="ctr">
              <a:buNone/>
            </a:pPr>
            <a:endParaRPr lang="en-US" sz="1300" b="1" dirty="0"/>
          </a:p>
          <a:p>
            <a:pPr marL="114300" indent="0" algn="ctr">
              <a:buNone/>
            </a:pPr>
            <a:r>
              <a:rPr lang="en-US" b="1" dirty="0" smtClean="0"/>
              <a:t>Another 20,000 children tried from Germany, most froze to death crossing Alps, many never heard from again.</a:t>
            </a:r>
            <a:endParaRPr lang="en-US" b="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3139" y="2"/>
            <a:ext cx="3325341" cy="281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3139" y="2748539"/>
            <a:ext cx="3275593" cy="490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12888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chemeClr val="accent3">
                    <a:lumMod val="50000"/>
                  </a:schemeClr>
                </a:solidFill>
              </a:rPr>
              <a:t>AGRICULTURAL CHANGES</a:t>
            </a:r>
          </a:p>
        </p:txBody>
      </p:sp>
      <p:sp>
        <p:nvSpPr>
          <p:cNvPr id="3" name="Content Placeholder 2"/>
          <p:cNvSpPr>
            <a:spLocks noGrp="1"/>
          </p:cNvSpPr>
          <p:nvPr>
            <p:ph idx="1"/>
          </p:nvPr>
        </p:nvSpPr>
        <p:spPr>
          <a:xfrm>
            <a:off x="1981200" y="1676401"/>
            <a:ext cx="8229600" cy="4449763"/>
          </a:xfrm>
        </p:spPr>
        <p:txBody>
          <a:bodyPr/>
          <a:lstStyle/>
          <a:p>
            <a:pPr marL="114300" indent="0" algn="ctr">
              <a:buNone/>
            </a:pPr>
            <a:r>
              <a:rPr lang="en-US" dirty="0" smtClean="0">
                <a:solidFill>
                  <a:srgbClr val="009900"/>
                </a:solidFill>
                <a:latin typeface="Tahoma" pitchFamily="34" charset="0"/>
                <a:ea typeface="Tahoma" pitchFamily="34" charset="0"/>
                <a:cs typeface="Tahoma" pitchFamily="34" charset="0"/>
              </a:rPr>
              <a:t>Warmer climate (800-1200AD) increased farm production (lands once too cold were now serviceable for growing).</a:t>
            </a:r>
          </a:p>
          <a:p>
            <a:pPr marL="114300" indent="0" algn="ctr">
              <a:buNone/>
            </a:pPr>
            <a:endParaRPr lang="en-US" sz="1200" dirty="0">
              <a:solidFill>
                <a:srgbClr val="009900"/>
              </a:solidFill>
              <a:latin typeface="Tahoma" pitchFamily="34" charset="0"/>
              <a:ea typeface="Tahoma" pitchFamily="34" charset="0"/>
              <a:cs typeface="Tahoma" pitchFamily="34" charset="0"/>
            </a:endParaRPr>
          </a:p>
          <a:p>
            <a:pPr marL="114300" indent="0" algn="ctr">
              <a:buNone/>
            </a:pPr>
            <a:r>
              <a:rPr lang="en-US" dirty="0" smtClean="0">
                <a:solidFill>
                  <a:srgbClr val="009900"/>
                </a:solidFill>
                <a:latin typeface="Tahoma" pitchFamily="34" charset="0"/>
                <a:ea typeface="Tahoma" pitchFamily="34" charset="0"/>
                <a:cs typeface="Tahoma" pitchFamily="34" charset="0"/>
              </a:rPr>
              <a:t>Horses gradually replaced oxen for plowing &amp; pulling, axes cleared forests, &amp; three-field system helped </a:t>
            </a:r>
            <a:r>
              <a:rPr lang="en-US" dirty="0" smtClean="0">
                <a:solidFill>
                  <a:srgbClr val="C00000"/>
                </a:solidFill>
                <a:latin typeface="Tahoma" pitchFamily="34" charset="0"/>
                <a:ea typeface="Tahoma" pitchFamily="34" charset="0"/>
                <a:cs typeface="Tahoma" pitchFamily="34" charset="0"/>
              </a:rPr>
              <a:t>crop rotation </a:t>
            </a:r>
            <a:r>
              <a:rPr lang="en-US" dirty="0" smtClean="0">
                <a:solidFill>
                  <a:srgbClr val="009900"/>
                </a:solidFill>
                <a:latin typeface="Tahoma" pitchFamily="34" charset="0"/>
                <a:ea typeface="Tahoma" pitchFamily="34" charset="0"/>
                <a:cs typeface="Tahoma" pitchFamily="34" charset="0"/>
              </a:rPr>
              <a:t>(farm 2 fields &amp; let 1 field rest to regain nutrients).</a:t>
            </a:r>
          </a:p>
          <a:p>
            <a:pPr marL="114300" indent="0" algn="ctr">
              <a:buNone/>
            </a:pPr>
            <a:endParaRPr lang="en-US" dirty="0" smtClean="0">
              <a:latin typeface="Tahoma" pitchFamily="34" charset="0"/>
              <a:ea typeface="Tahoma" pitchFamily="34" charset="0"/>
              <a:cs typeface="Tahoma"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032123"/>
            <a:ext cx="4343400" cy="2856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032124"/>
            <a:ext cx="4800600" cy="2856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2368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b="1" dirty="0">
                <a:solidFill>
                  <a:srgbClr val="C00000"/>
                </a:solidFill>
                <a:latin typeface="Gulim" pitchFamily="34" charset="-127"/>
                <a:ea typeface="Gulim" pitchFamily="34" charset="-127"/>
              </a:rPr>
              <a:t>GUILDS</a:t>
            </a:r>
            <a:r>
              <a:rPr lang="en-US" sz="7200" b="1" dirty="0">
                <a:latin typeface="Gulim" pitchFamily="34" charset="-127"/>
                <a:ea typeface="Gulim" pitchFamily="34" charset="-127"/>
              </a:rPr>
              <a:t> </a:t>
            </a:r>
            <a:r>
              <a:rPr lang="en-US" sz="7200" b="1" dirty="0">
                <a:solidFill>
                  <a:srgbClr val="7030A0"/>
                </a:solidFill>
                <a:latin typeface="Gulim" pitchFamily="34" charset="-127"/>
                <a:ea typeface="Gulim" pitchFamily="34" charset="-127"/>
              </a:rPr>
              <a:t>&amp; </a:t>
            </a:r>
            <a:r>
              <a:rPr lang="en-US" sz="7200" b="1" dirty="0" err="1">
                <a:solidFill>
                  <a:srgbClr val="7030A0"/>
                </a:solidFill>
                <a:latin typeface="Gulim" pitchFamily="34" charset="-127"/>
                <a:ea typeface="Gulim" pitchFamily="34" charset="-127"/>
              </a:rPr>
              <a:t>FAIReS</a:t>
            </a:r>
            <a:endParaRPr lang="en-US" sz="7200" b="1" dirty="0">
              <a:solidFill>
                <a:srgbClr val="7030A0"/>
              </a:solidFill>
              <a:latin typeface="Gulim" pitchFamily="34" charset="-127"/>
              <a:ea typeface="Gulim" pitchFamily="34" charset="-127"/>
            </a:endParaRPr>
          </a:p>
        </p:txBody>
      </p:sp>
      <p:sp>
        <p:nvSpPr>
          <p:cNvPr id="3" name="Content Placeholder 2"/>
          <p:cNvSpPr>
            <a:spLocks noGrp="1"/>
          </p:cNvSpPr>
          <p:nvPr>
            <p:ph idx="1"/>
          </p:nvPr>
        </p:nvSpPr>
        <p:spPr>
          <a:xfrm>
            <a:off x="1524000" y="1600201"/>
            <a:ext cx="4495800" cy="2133601"/>
          </a:xfrm>
        </p:spPr>
        <p:txBody>
          <a:bodyPr>
            <a:normAutofit/>
          </a:bodyPr>
          <a:lstStyle/>
          <a:p>
            <a:pPr marL="114300" indent="0" algn="ctr">
              <a:buNone/>
            </a:pPr>
            <a:r>
              <a:rPr lang="en-US" dirty="0" smtClean="0">
                <a:solidFill>
                  <a:schemeClr val="tx1"/>
                </a:solidFill>
              </a:rPr>
              <a:t>Merchants banded together to keep prices going up, followed by guilds in glassmaking, winemaking, tailors, wheelwrights, etc.</a:t>
            </a:r>
            <a:endParaRPr lang="en-US" dirty="0">
              <a:solidFill>
                <a:schemeClr val="tx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543300"/>
            <a:ext cx="4419600" cy="3314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600201"/>
            <a:ext cx="4724400"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943600" y="4238626"/>
            <a:ext cx="4724400" cy="1015663"/>
          </a:xfrm>
          <a:prstGeom prst="rect">
            <a:avLst/>
          </a:prstGeom>
          <a:noFill/>
        </p:spPr>
        <p:txBody>
          <a:bodyPr wrap="square" rtlCol="0">
            <a:spAutoFit/>
          </a:bodyPr>
          <a:lstStyle/>
          <a:p>
            <a:pPr algn="ctr" defTabSz="914400"/>
            <a:r>
              <a:rPr lang="en-US" sz="2000" dirty="0">
                <a:solidFill>
                  <a:prstClr val="black"/>
                </a:solidFill>
                <a:latin typeface="Century Gothic"/>
              </a:rPr>
              <a:t>Fairs were held several times a year, sell cloth, bacon, salt, honey, cheese, wine, leather, ropes, etc.</a:t>
            </a: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5231129"/>
            <a:ext cx="236220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5231129"/>
            <a:ext cx="2362200" cy="162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98703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0447" y="1752601"/>
            <a:ext cx="6740434" cy="1986623"/>
          </a:xfrm>
        </p:spPr>
        <p:txBody>
          <a:bodyPr>
            <a:normAutofit/>
          </a:bodyPr>
          <a:lstStyle/>
          <a:p>
            <a:pPr marL="0" indent="0" algn="ctr">
              <a:buNone/>
            </a:pPr>
            <a:r>
              <a:rPr lang="en-US" sz="2800" b="1" dirty="0"/>
              <a:t>Discovered in 1974: around 8000 soldiers, 13o chariots, 750 horses &amp; other non-military personnel were discovered (seemed to be made by clay molds).</a:t>
            </a:r>
          </a:p>
        </p:txBody>
      </p:sp>
      <p:sp>
        <p:nvSpPr>
          <p:cNvPr id="3" name="Title 2"/>
          <p:cNvSpPr>
            <a:spLocks noGrp="1"/>
          </p:cNvSpPr>
          <p:nvPr>
            <p:ph type="title"/>
          </p:nvPr>
        </p:nvSpPr>
        <p:spPr>
          <a:xfrm>
            <a:off x="300448" y="228600"/>
            <a:ext cx="6740434" cy="1371600"/>
          </a:xfrm>
        </p:spPr>
        <p:txBody>
          <a:bodyPr>
            <a:normAutofit/>
          </a:bodyPr>
          <a:lstStyle/>
          <a:p>
            <a:r>
              <a:rPr lang="en-US" sz="6000" dirty="0"/>
              <a:t>Terracotta </a:t>
            </a:r>
            <a:r>
              <a:rPr lang="en-US" sz="6000" dirty="0" smtClean="0"/>
              <a:t>Warriors</a:t>
            </a:r>
            <a:endParaRPr lang="en-US" sz="6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9179" y="228599"/>
            <a:ext cx="5292822" cy="6537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053" y="3647783"/>
            <a:ext cx="4782126" cy="3118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47782"/>
            <a:ext cx="2117053" cy="3118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6126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85463" y="3161210"/>
            <a:ext cx="4406537" cy="3605349"/>
          </a:xfrm>
        </p:spPr>
        <p:txBody>
          <a:bodyPr>
            <a:normAutofit lnSpcReduction="10000"/>
          </a:bodyPr>
          <a:lstStyle/>
          <a:p>
            <a:pPr marL="0" indent="0" algn="ctr">
              <a:buNone/>
            </a:pPr>
            <a:r>
              <a:rPr lang="en-US" dirty="0" smtClean="0">
                <a:solidFill>
                  <a:srgbClr val="C00000"/>
                </a:solidFill>
              </a:rPr>
              <a:t>Workers were told build or die.</a:t>
            </a:r>
          </a:p>
          <a:p>
            <a:pPr marL="0" indent="0" algn="ctr">
              <a:buNone/>
            </a:pPr>
            <a:r>
              <a:rPr lang="en-US" dirty="0" smtClean="0">
                <a:solidFill>
                  <a:srgbClr val="C00000"/>
                </a:solidFill>
              </a:rPr>
              <a:t>Original wall is gone, no details as to size of original length.</a:t>
            </a:r>
          </a:p>
          <a:p>
            <a:pPr marL="0" indent="0" algn="ctr">
              <a:buNone/>
            </a:pPr>
            <a:r>
              <a:rPr lang="en-US" dirty="0" smtClean="0">
                <a:solidFill>
                  <a:srgbClr val="C00000"/>
                </a:solidFill>
              </a:rPr>
              <a:t>Estimated that 100,000s of workers died while building wall.</a:t>
            </a:r>
            <a:endParaRPr lang="en-US" dirty="0">
              <a:solidFill>
                <a:srgbClr val="C00000"/>
              </a:solidFill>
            </a:endParaRPr>
          </a:p>
          <a:p>
            <a:pPr marL="0" indent="0" algn="ctr">
              <a:buNone/>
            </a:pPr>
            <a:r>
              <a:rPr lang="en-US" dirty="0" smtClean="0">
                <a:solidFill>
                  <a:srgbClr val="C00000"/>
                </a:solidFill>
              </a:rPr>
              <a:t>Wall is not actually one wall today, divided up into pieces.</a:t>
            </a:r>
            <a:endParaRPr lang="en-US" dirty="0">
              <a:solidFill>
                <a:srgbClr val="C00000"/>
              </a:solidFill>
            </a:endParaRPr>
          </a:p>
          <a:p>
            <a:pPr marL="0" indent="0" algn="ctr">
              <a:buNone/>
            </a:pPr>
            <a:r>
              <a:rPr lang="en-US" dirty="0" smtClean="0">
                <a:solidFill>
                  <a:srgbClr val="C00000"/>
                </a:solidFill>
              </a:rPr>
              <a:t>Watchtowers were 200-300 yds. apart.</a:t>
            </a:r>
            <a:endParaRPr lang="en-US" dirty="0">
              <a:solidFill>
                <a:srgbClr val="C00000"/>
              </a:solidFill>
            </a:endParaRPr>
          </a:p>
        </p:txBody>
      </p:sp>
      <p:sp>
        <p:nvSpPr>
          <p:cNvPr id="3" name="Title 2"/>
          <p:cNvSpPr>
            <a:spLocks noGrp="1"/>
          </p:cNvSpPr>
          <p:nvPr>
            <p:ph type="title"/>
          </p:nvPr>
        </p:nvSpPr>
        <p:spPr>
          <a:xfrm>
            <a:off x="7550331" y="338328"/>
            <a:ext cx="4641668" cy="1882358"/>
          </a:xfrm>
        </p:spPr>
        <p:txBody>
          <a:bodyPr>
            <a:noAutofit/>
          </a:bodyPr>
          <a:lstStyle/>
          <a:p>
            <a:r>
              <a:rPr lang="en-US" sz="6000" b="1" dirty="0"/>
              <a:t>Great Wall </a:t>
            </a:r>
            <a:br>
              <a:rPr lang="en-US" sz="6000" b="1" dirty="0"/>
            </a:br>
            <a:r>
              <a:rPr lang="en-US" sz="6000" b="1" dirty="0"/>
              <a:t>of China</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944983" cy="2478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Image result for GREAT WALL OF CHINA wall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78677"/>
            <a:ext cx="7785463" cy="43793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GREAT WALL OF CHINA wallpa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983" y="-2338"/>
            <a:ext cx="3840480" cy="2481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6498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76801" y="2057400"/>
            <a:ext cx="2743201" cy="4787266"/>
          </a:xfrm>
        </p:spPr>
        <p:txBody>
          <a:bodyPr>
            <a:normAutofit/>
          </a:bodyPr>
          <a:lstStyle/>
          <a:p>
            <a:pPr marL="0" indent="0" algn="ctr">
              <a:buNone/>
            </a:pPr>
            <a:r>
              <a:rPr lang="en-US" dirty="0" smtClean="0">
                <a:solidFill>
                  <a:srgbClr val="002060"/>
                </a:solidFill>
              </a:rPr>
              <a:t>Previous to Mongol invasion, China had strong leadership &amp; a growing society over 100 Million!</a:t>
            </a:r>
          </a:p>
          <a:p>
            <a:pPr marL="0" indent="0" algn="ctr">
              <a:buNone/>
            </a:pPr>
            <a:endParaRPr lang="en-US" dirty="0">
              <a:solidFill>
                <a:srgbClr val="002060"/>
              </a:solidFill>
            </a:endParaRPr>
          </a:p>
          <a:p>
            <a:pPr marL="0" indent="0" algn="ctr">
              <a:buNone/>
            </a:pPr>
            <a:r>
              <a:rPr lang="en-US" dirty="0" smtClean="0">
                <a:solidFill>
                  <a:srgbClr val="002060"/>
                </a:solidFill>
              </a:rPr>
              <a:t>Dug the massive </a:t>
            </a:r>
            <a:r>
              <a:rPr lang="en-US" i="1" dirty="0" smtClean="0">
                <a:solidFill>
                  <a:srgbClr val="002060"/>
                </a:solidFill>
              </a:rPr>
              <a:t>Grand Canal, </a:t>
            </a:r>
            <a:r>
              <a:rPr lang="en-US" dirty="0" smtClean="0">
                <a:solidFill>
                  <a:srgbClr val="002060"/>
                </a:solidFill>
              </a:rPr>
              <a:t>continued Great Wall, &amp; created a host of inventions </a:t>
            </a:r>
            <a:r>
              <a:rPr lang="en-US" sz="2000" dirty="0" smtClean="0">
                <a:solidFill>
                  <a:srgbClr val="002060"/>
                </a:solidFill>
              </a:rPr>
              <a:t>(foot binding, ouch). </a:t>
            </a:r>
            <a:endParaRPr lang="en-US" sz="2000" dirty="0">
              <a:solidFill>
                <a:srgbClr val="002060"/>
              </a:solidFill>
            </a:endParaRPr>
          </a:p>
        </p:txBody>
      </p:sp>
      <p:sp>
        <p:nvSpPr>
          <p:cNvPr id="3" name="Title 2"/>
          <p:cNvSpPr>
            <a:spLocks noGrp="1"/>
          </p:cNvSpPr>
          <p:nvPr>
            <p:ph type="title"/>
          </p:nvPr>
        </p:nvSpPr>
        <p:spPr>
          <a:xfrm>
            <a:off x="1752600" y="228600"/>
            <a:ext cx="8686800" cy="1143000"/>
          </a:xfrm>
        </p:spPr>
        <p:txBody>
          <a:bodyPr/>
          <a:lstStyle/>
          <a:p>
            <a:r>
              <a:rPr lang="en-US" dirty="0" smtClean="0"/>
              <a:t>TANG &amp; SONG EMPIRES (CHINA)</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521" y="3657600"/>
            <a:ext cx="3327153" cy="341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2" y="1757839"/>
            <a:ext cx="3047999" cy="2477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1" y="4235450"/>
            <a:ext cx="3045094" cy="260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757839"/>
            <a:ext cx="3352800" cy="223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6225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5132" y="1219200"/>
            <a:ext cx="5773920" cy="2743200"/>
          </a:xfrm>
        </p:spPr>
        <p:txBody>
          <a:bodyPr>
            <a:normAutofit/>
          </a:bodyPr>
          <a:lstStyle/>
          <a:p>
            <a:pPr marL="0" indent="0" algn="ctr">
              <a:buNone/>
            </a:pPr>
            <a:r>
              <a:rPr lang="en-US" sz="2600" b="1" dirty="0">
                <a:solidFill>
                  <a:schemeClr val="accent2">
                    <a:lumMod val="50000"/>
                  </a:schemeClr>
                </a:solidFill>
              </a:rPr>
              <a:t>Connected the Huang He &amp; Chiang Jiang Rivers together</a:t>
            </a:r>
            <a:r>
              <a:rPr lang="en-US" sz="2800" dirty="0">
                <a:solidFill>
                  <a:schemeClr val="accent2">
                    <a:lumMod val="50000"/>
                  </a:schemeClr>
                </a:solidFill>
              </a:rPr>
              <a:t>. </a:t>
            </a:r>
          </a:p>
          <a:p>
            <a:pPr marL="0" indent="0" algn="ctr">
              <a:buNone/>
            </a:pPr>
            <a:r>
              <a:rPr lang="en-US" b="1" dirty="0" smtClean="0">
                <a:solidFill>
                  <a:schemeClr val="accent2">
                    <a:lumMod val="50000"/>
                  </a:schemeClr>
                </a:solidFill>
              </a:rPr>
              <a:t>About 1M people worked on the 1000 mile waterway for 5 years (around ½ of those who worked on the canal died digging it).</a:t>
            </a:r>
            <a:endParaRPr lang="en-US" b="1" dirty="0">
              <a:solidFill>
                <a:schemeClr val="accent2">
                  <a:lumMod val="50000"/>
                </a:schemeClr>
              </a:solidFill>
            </a:endParaRPr>
          </a:p>
        </p:txBody>
      </p:sp>
      <p:sp>
        <p:nvSpPr>
          <p:cNvPr id="3" name="Title 2"/>
          <p:cNvSpPr>
            <a:spLocks noGrp="1"/>
          </p:cNvSpPr>
          <p:nvPr>
            <p:ph type="title"/>
          </p:nvPr>
        </p:nvSpPr>
        <p:spPr>
          <a:xfrm>
            <a:off x="235132" y="253938"/>
            <a:ext cx="5773918" cy="965262"/>
          </a:xfrm>
        </p:spPr>
        <p:txBody>
          <a:bodyPr>
            <a:normAutofit/>
          </a:bodyPr>
          <a:lstStyle/>
          <a:p>
            <a:r>
              <a:rPr lang="en-US" b="1" dirty="0" smtClean="0">
                <a:solidFill>
                  <a:schemeClr val="accent2">
                    <a:lumMod val="50000"/>
                  </a:schemeClr>
                </a:solidFill>
              </a:rPr>
              <a:t>GRAND CANAL</a:t>
            </a:r>
            <a:endParaRPr lang="en-US" b="1" dirty="0">
              <a:solidFill>
                <a:schemeClr val="accent2">
                  <a:lumMod val="50000"/>
                </a:schemeClr>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9050" y="3379318"/>
            <a:ext cx="4658950" cy="3478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471788"/>
            <a:ext cx="4485050" cy="338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9050" y="253939"/>
            <a:ext cx="4658950" cy="312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2139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1" y="2874508"/>
            <a:ext cx="9130534" cy="935493"/>
          </a:xfrm>
        </p:spPr>
        <p:txBody>
          <a:bodyPr>
            <a:noAutofit/>
          </a:bodyPr>
          <a:lstStyle/>
          <a:p>
            <a:pPr marL="0" indent="0" algn="ctr">
              <a:buNone/>
            </a:pPr>
            <a:r>
              <a:rPr lang="en-US" sz="2800" dirty="0">
                <a:solidFill>
                  <a:schemeClr val="tx1">
                    <a:lumMod val="95000"/>
                    <a:lumOff val="5000"/>
                  </a:schemeClr>
                </a:solidFill>
              </a:rPr>
              <a:t>Created Movable Type, Mechanical Clocks, Porcelain, Paper Money, Magnetic Compass, Acupuncture &amp; Gunpowder.</a:t>
            </a:r>
          </a:p>
        </p:txBody>
      </p:sp>
      <p:sp>
        <p:nvSpPr>
          <p:cNvPr id="3" name="Title 2"/>
          <p:cNvSpPr>
            <a:spLocks noGrp="1"/>
          </p:cNvSpPr>
          <p:nvPr>
            <p:ph type="title"/>
          </p:nvPr>
        </p:nvSpPr>
        <p:spPr>
          <a:xfrm>
            <a:off x="3690937" y="228600"/>
            <a:ext cx="4372874" cy="2133600"/>
          </a:xfrm>
        </p:spPr>
        <p:txBody>
          <a:bodyPr>
            <a:normAutofit/>
          </a:bodyPr>
          <a:lstStyle/>
          <a:p>
            <a:r>
              <a:rPr lang="en-US" sz="6000" dirty="0">
                <a:solidFill>
                  <a:schemeClr val="bg2">
                    <a:lumMod val="10000"/>
                  </a:schemeClr>
                </a:solidFill>
              </a:rPr>
              <a:t>Chinese Inventions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810000"/>
            <a:ext cx="573405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3810" y="-10510"/>
            <a:ext cx="2590724" cy="2562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2166937" cy="2874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810000"/>
            <a:ext cx="16764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0194" y="3810001"/>
            <a:ext cx="1704341" cy="1377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34451" y="5187206"/>
            <a:ext cx="1770379" cy="167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256805"/>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Waveform">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4.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880</TotalTime>
  <Words>2220</Words>
  <Application>Microsoft Office PowerPoint</Application>
  <PresentationFormat>Widescreen</PresentationFormat>
  <Paragraphs>231</Paragraphs>
  <Slides>48</Slides>
  <Notes>1</Notes>
  <HiddenSlides>0</HiddenSlides>
  <MMClips>0</MMClips>
  <ScaleCrop>false</ScaleCrop>
  <HeadingPairs>
    <vt:vector size="6" baseType="variant">
      <vt:variant>
        <vt:lpstr>Fonts Used</vt:lpstr>
      </vt:variant>
      <vt:variant>
        <vt:i4>28</vt:i4>
      </vt:variant>
      <vt:variant>
        <vt:lpstr>Theme</vt:lpstr>
      </vt:variant>
      <vt:variant>
        <vt:i4>4</vt:i4>
      </vt:variant>
      <vt:variant>
        <vt:lpstr>Slide Titles</vt:lpstr>
      </vt:variant>
      <vt:variant>
        <vt:i4>48</vt:i4>
      </vt:variant>
    </vt:vector>
  </HeadingPairs>
  <TitlesOfParts>
    <vt:vector size="80" baseType="lpstr">
      <vt:lpstr>Microsoft YaHei</vt:lpstr>
      <vt:lpstr>Agency FB</vt:lpstr>
      <vt:lpstr>Aharoni</vt:lpstr>
      <vt:lpstr>Albertus Medium</vt:lpstr>
      <vt:lpstr>Algerian</vt:lpstr>
      <vt:lpstr>Arial</vt:lpstr>
      <vt:lpstr>Arial Narrow</vt:lpstr>
      <vt:lpstr>Bahnschrift</vt:lpstr>
      <vt:lpstr>Berlin Sans FB</vt:lpstr>
      <vt:lpstr>Berlin Sans FB Demi</vt:lpstr>
      <vt:lpstr>Book Antiqua</vt:lpstr>
      <vt:lpstr>Calibri</vt:lpstr>
      <vt:lpstr>Candara</vt:lpstr>
      <vt:lpstr>Century Gothic</vt:lpstr>
      <vt:lpstr>Cooper Black</vt:lpstr>
      <vt:lpstr>Franklin Gothic Demi</vt:lpstr>
      <vt:lpstr>Franklin Gothic Demi Cond</vt:lpstr>
      <vt:lpstr>Franklin Gothic Heavy</vt:lpstr>
      <vt:lpstr>Gill Sans MT</vt:lpstr>
      <vt:lpstr>Gulim</vt:lpstr>
      <vt:lpstr>Khmer UI</vt:lpstr>
      <vt:lpstr>Microsoft PhagsPa</vt:lpstr>
      <vt:lpstr>Mistral</vt:lpstr>
      <vt:lpstr>MS Mincho</vt:lpstr>
      <vt:lpstr>Segoe UI Semibold</vt:lpstr>
      <vt:lpstr>Symbol</vt:lpstr>
      <vt:lpstr>Tahoma</vt:lpstr>
      <vt:lpstr>Wingdings</vt:lpstr>
      <vt:lpstr>Gallery</vt:lpstr>
      <vt:lpstr>Waveform</vt:lpstr>
      <vt:lpstr>Hardcover</vt:lpstr>
      <vt:lpstr>Apothecary</vt:lpstr>
      <vt:lpstr>PowerPoint Presentation</vt:lpstr>
      <vt:lpstr>PowerPoint Presentation</vt:lpstr>
      <vt:lpstr>CONFUCIUS</vt:lpstr>
      <vt:lpstr>LAOZI</vt:lpstr>
      <vt:lpstr>Terracotta Warriors</vt:lpstr>
      <vt:lpstr>Great Wall  of China</vt:lpstr>
      <vt:lpstr>TANG &amp; SONG EMPIRES (CHINA)</vt:lpstr>
      <vt:lpstr>GRAND CANAL</vt:lpstr>
      <vt:lpstr>Chinese Inventions</vt:lpstr>
      <vt:lpstr>PowerPoint Presentation</vt:lpstr>
      <vt:lpstr>JAPAN</vt:lpstr>
      <vt:lpstr>Japan Geography</vt:lpstr>
      <vt:lpstr>SHINTO</vt:lpstr>
      <vt:lpstr>Shoguns &amp; Samurai</vt:lpstr>
      <vt:lpstr>PowerPoint Presentation</vt:lpstr>
      <vt:lpstr>Birth of islam</vt:lpstr>
      <vt:lpstr>muhammad</vt:lpstr>
      <vt:lpstr>Five pillars of faith</vt:lpstr>
      <vt:lpstr>Astrolabe &amp; armillary sphere</vt:lpstr>
      <vt:lpstr>PowerPoint Presentation</vt:lpstr>
      <vt:lpstr>NORTH AMERICA</vt:lpstr>
      <vt:lpstr>CAHOKIA</vt:lpstr>
      <vt:lpstr>PowerPoint Presentation</vt:lpstr>
      <vt:lpstr>PowerPoint Presentation</vt:lpstr>
      <vt:lpstr>PowerPoint Presentation</vt:lpstr>
      <vt:lpstr>PowerPoint Presentation</vt:lpstr>
      <vt:lpstr>PowerPoint Presentation</vt:lpstr>
      <vt:lpstr>Mali empire</vt:lpstr>
      <vt:lpstr>MANSA MUSA</vt:lpstr>
      <vt:lpstr>SONGHAI EMPIRE</vt:lpstr>
      <vt:lpstr>PowerPoint Presentation</vt:lpstr>
      <vt:lpstr>PowerPoint Presentation</vt:lpstr>
      <vt:lpstr>PowerPoint Presentation</vt:lpstr>
      <vt:lpstr>     COMPLEX MAP OF EUROPE DURING THE MIDDLE AGES</vt:lpstr>
      <vt:lpstr>     Simple map of Europe during the middle ages</vt:lpstr>
      <vt:lpstr>FEUDALISM BY DEFINITION</vt:lpstr>
      <vt:lpstr>Medieval manor</vt:lpstr>
      <vt:lpstr>knighthood</vt:lpstr>
      <vt:lpstr>castles</vt:lpstr>
      <vt:lpstr>Siege weapons</vt:lpstr>
      <vt:lpstr>PowerPoint Presentation</vt:lpstr>
      <vt:lpstr>CRUSADES</vt:lpstr>
      <vt:lpstr>FIRST CRUSADE</vt:lpstr>
      <vt:lpstr>3RD CRUSADE</vt:lpstr>
      <vt:lpstr>Crusades 4-6</vt:lpstr>
      <vt:lpstr>Children’s crusades</vt:lpstr>
      <vt:lpstr>AGRICULTURAL CHANGES</vt:lpstr>
      <vt:lpstr>GUILDS &amp; FAIReS</vt:lpstr>
    </vt:vector>
  </TitlesOfParts>
  <Company>St. Louis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Papez, Thomas M.</dc:creator>
  <cp:lastModifiedBy>Papez, Thomas M.</cp:lastModifiedBy>
  <cp:revision>35</cp:revision>
  <cp:lastPrinted>2019-08-30T12:26:06Z</cp:lastPrinted>
  <dcterms:created xsi:type="dcterms:W3CDTF">2019-08-08T15:46:01Z</dcterms:created>
  <dcterms:modified xsi:type="dcterms:W3CDTF">2019-09-05T12:38:54Z</dcterms:modified>
</cp:coreProperties>
</file>