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65" r:id="rId2"/>
    <p:sldId id="256" r:id="rId3"/>
    <p:sldId id="257" r:id="rId4"/>
    <p:sldId id="266" r:id="rId5"/>
    <p:sldId id="267" r:id="rId6"/>
    <p:sldId id="258" r:id="rId7"/>
    <p:sldId id="268" r:id="rId8"/>
    <p:sldId id="269" r:id="rId9"/>
    <p:sldId id="271" r:id="rId10"/>
    <p:sldId id="272" r:id="rId11"/>
    <p:sldId id="273" r:id="rId12"/>
    <p:sldId id="270" r:id="rId13"/>
    <p:sldId id="274" r:id="rId14"/>
    <p:sldId id="280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AAE856-983A-457A-B6A2-14B36A0C7EF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C5DC37E-5C23-4464-B189-5A730503BAF0}">
      <dgm:prSet/>
      <dgm:spPr/>
      <dgm:t>
        <a:bodyPr/>
        <a:lstStyle/>
        <a:p>
          <a:pPr algn="ctr"/>
          <a:r>
            <a:rPr lang="en-US" b="1" dirty="0"/>
            <a:t>Move with purpose</a:t>
          </a:r>
        </a:p>
      </dgm:t>
    </dgm:pt>
    <dgm:pt modelId="{DE287673-3DCE-4502-9F48-5837668D99E3}" type="parTrans" cxnId="{628EC57B-826B-4B38-89B5-5985CB97BCB1}">
      <dgm:prSet/>
      <dgm:spPr/>
      <dgm:t>
        <a:bodyPr/>
        <a:lstStyle/>
        <a:p>
          <a:endParaRPr lang="en-US"/>
        </a:p>
      </dgm:t>
    </dgm:pt>
    <dgm:pt modelId="{F42F7035-4D58-4BA3-B33D-9FE0CA1645E2}" type="sibTrans" cxnId="{628EC57B-826B-4B38-89B5-5985CB97BCB1}">
      <dgm:prSet/>
      <dgm:spPr/>
      <dgm:t>
        <a:bodyPr/>
        <a:lstStyle/>
        <a:p>
          <a:endParaRPr lang="en-US"/>
        </a:p>
      </dgm:t>
    </dgm:pt>
    <dgm:pt modelId="{83295AD0-B7E9-422D-9CE7-DD5B0DAB4462}">
      <dgm:prSet/>
      <dgm:spPr/>
      <dgm:t>
        <a:bodyPr/>
        <a:lstStyle/>
        <a:p>
          <a:pPr algn="ctr"/>
          <a:r>
            <a:rPr lang="en-US" b="1" dirty="0"/>
            <a:t>Respect learning spaces</a:t>
          </a:r>
        </a:p>
      </dgm:t>
    </dgm:pt>
    <dgm:pt modelId="{E0C3B9D8-199A-46D1-907A-C3F26F879F05}" type="parTrans" cxnId="{078E5549-AB66-4D4A-BDC8-FEA3F6094B34}">
      <dgm:prSet/>
      <dgm:spPr/>
      <dgm:t>
        <a:bodyPr/>
        <a:lstStyle/>
        <a:p>
          <a:endParaRPr lang="en-US"/>
        </a:p>
      </dgm:t>
    </dgm:pt>
    <dgm:pt modelId="{B0103879-4886-41DC-A58A-F5CC34076770}" type="sibTrans" cxnId="{078E5549-AB66-4D4A-BDC8-FEA3F6094B34}">
      <dgm:prSet/>
      <dgm:spPr/>
      <dgm:t>
        <a:bodyPr/>
        <a:lstStyle/>
        <a:p>
          <a:endParaRPr lang="en-US"/>
        </a:p>
      </dgm:t>
    </dgm:pt>
    <dgm:pt modelId="{0984A353-AE6C-4263-AD98-6DB6E12ACC2B}">
      <dgm:prSet/>
      <dgm:spPr/>
      <dgm:t>
        <a:bodyPr/>
        <a:lstStyle/>
        <a:p>
          <a:pPr algn="ctr"/>
          <a:r>
            <a:rPr lang="en-US" b="1" dirty="0"/>
            <a:t>Come prepared</a:t>
          </a:r>
        </a:p>
      </dgm:t>
    </dgm:pt>
    <dgm:pt modelId="{E8FBD079-DAB7-4800-9827-54AD18220C7E}" type="parTrans" cxnId="{08026C1B-3DD9-41DE-86C3-711FDA1E3FAB}">
      <dgm:prSet/>
      <dgm:spPr/>
      <dgm:t>
        <a:bodyPr/>
        <a:lstStyle/>
        <a:p>
          <a:endParaRPr lang="en-US"/>
        </a:p>
      </dgm:t>
    </dgm:pt>
    <dgm:pt modelId="{B7386F4D-7BF3-4C7A-8E13-EAF3A32A3224}" type="sibTrans" cxnId="{08026C1B-3DD9-41DE-86C3-711FDA1E3FAB}">
      <dgm:prSet/>
      <dgm:spPr/>
      <dgm:t>
        <a:bodyPr/>
        <a:lstStyle/>
        <a:p>
          <a:endParaRPr lang="en-US"/>
        </a:p>
      </dgm:t>
    </dgm:pt>
    <dgm:pt modelId="{6A0EE4F2-5332-431A-8A06-A96434A1609B}">
      <dgm:prSet/>
      <dgm:spPr/>
      <dgm:t>
        <a:bodyPr/>
        <a:lstStyle/>
        <a:p>
          <a:pPr algn="ctr"/>
          <a:r>
            <a:rPr lang="en-US" b="1" dirty="0"/>
            <a:t>Show leadership in actions</a:t>
          </a:r>
        </a:p>
      </dgm:t>
    </dgm:pt>
    <dgm:pt modelId="{64E15990-A31D-45DC-86CF-9907E3CF8A80}" type="parTrans" cxnId="{FA00774E-E044-4E76-B88D-3A69B2B16349}">
      <dgm:prSet/>
      <dgm:spPr/>
      <dgm:t>
        <a:bodyPr/>
        <a:lstStyle/>
        <a:p>
          <a:endParaRPr lang="en-US"/>
        </a:p>
      </dgm:t>
    </dgm:pt>
    <dgm:pt modelId="{17052C09-5C99-476E-98BC-BA3A3EFF9DA5}" type="sibTrans" cxnId="{FA00774E-E044-4E76-B88D-3A69B2B16349}">
      <dgm:prSet/>
      <dgm:spPr/>
      <dgm:t>
        <a:bodyPr/>
        <a:lstStyle/>
        <a:p>
          <a:endParaRPr lang="en-US"/>
        </a:p>
      </dgm:t>
    </dgm:pt>
    <dgm:pt modelId="{30F2A19B-9A7D-49B8-9296-E676468821D4}" type="pres">
      <dgm:prSet presAssocID="{E8AAE856-983A-457A-B6A2-14B36A0C7EFA}" presName="linear" presStyleCnt="0">
        <dgm:presLayoutVars>
          <dgm:animLvl val="lvl"/>
          <dgm:resizeHandles val="exact"/>
        </dgm:presLayoutVars>
      </dgm:prSet>
      <dgm:spPr/>
    </dgm:pt>
    <dgm:pt modelId="{C319B0D9-7A57-4100-B173-D25CCA05CE3F}" type="pres">
      <dgm:prSet presAssocID="{3C5DC37E-5C23-4464-B189-5A730503BAF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A758A13-C9C1-4E5F-B044-F3CB4A716D5A}" type="pres">
      <dgm:prSet presAssocID="{F42F7035-4D58-4BA3-B33D-9FE0CA1645E2}" presName="spacer" presStyleCnt="0"/>
      <dgm:spPr/>
    </dgm:pt>
    <dgm:pt modelId="{28F392FC-041E-4324-B781-D768FB22DE9B}" type="pres">
      <dgm:prSet presAssocID="{83295AD0-B7E9-422D-9CE7-DD5B0DAB446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79617D-4598-4758-B01D-38CC35D1F79A}" type="pres">
      <dgm:prSet presAssocID="{B0103879-4886-41DC-A58A-F5CC34076770}" presName="spacer" presStyleCnt="0"/>
      <dgm:spPr/>
    </dgm:pt>
    <dgm:pt modelId="{10746D0B-1333-4105-A81C-69FAFB853583}" type="pres">
      <dgm:prSet presAssocID="{0984A353-AE6C-4263-AD98-6DB6E12ACC2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3130E8D-4052-4DD5-86E9-4BF8F329151D}" type="pres">
      <dgm:prSet presAssocID="{B7386F4D-7BF3-4C7A-8E13-EAF3A32A3224}" presName="spacer" presStyleCnt="0"/>
      <dgm:spPr/>
    </dgm:pt>
    <dgm:pt modelId="{4D2809FF-7BED-451C-90E3-42941045DFB9}" type="pres">
      <dgm:prSet presAssocID="{6A0EE4F2-5332-431A-8A06-A96434A1609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8026C1B-3DD9-41DE-86C3-711FDA1E3FAB}" srcId="{E8AAE856-983A-457A-B6A2-14B36A0C7EFA}" destId="{0984A353-AE6C-4263-AD98-6DB6E12ACC2B}" srcOrd="2" destOrd="0" parTransId="{E8FBD079-DAB7-4800-9827-54AD18220C7E}" sibTransId="{B7386F4D-7BF3-4C7A-8E13-EAF3A32A3224}"/>
    <dgm:cxn modelId="{3E200E2E-7D51-4899-890F-17E6F2AC900F}" type="presOf" srcId="{3C5DC37E-5C23-4464-B189-5A730503BAF0}" destId="{C319B0D9-7A57-4100-B173-D25CCA05CE3F}" srcOrd="0" destOrd="0" presId="urn:microsoft.com/office/officeart/2005/8/layout/vList2"/>
    <dgm:cxn modelId="{AD9A2844-B1E0-4BA5-AD71-AFA641F40F78}" type="presOf" srcId="{6A0EE4F2-5332-431A-8A06-A96434A1609B}" destId="{4D2809FF-7BED-451C-90E3-42941045DFB9}" srcOrd="0" destOrd="0" presId="urn:microsoft.com/office/officeart/2005/8/layout/vList2"/>
    <dgm:cxn modelId="{078E5549-AB66-4D4A-BDC8-FEA3F6094B34}" srcId="{E8AAE856-983A-457A-B6A2-14B36A0C7EFA}" destId="{83295AD0-B7E9-422D-9CE7-DD5B0DAB4462}" srcOrd="1" destOrd="0" parTransId="{E0C3B9D8-199A-46D1-907A-C3F26F879F05}" sibTransId="{B0103879-4886-41DC-A58A-F5CC34076770}"/>
    <dgm:cxn modelId="{FA00774E-E044-4E76-B88D-3A69B2B16349}" srcId="{E8AAE856-983A-457A-B6A2-14B36A0C7EFA}" destId="{6A0EE4F2-5332-431A-8A06-A96434A1609B}" srcOrd="3" destOrd="0" parTransId="{64E15990-A31D-45DC-86CF-9907E3CF8A80}" sibTransId="{17052C09-5C99-476E-98BC-BA3A3EFF9DA5}"/>
    <dgm:cxn modelId="{628EC57B-826B-4B38-89B5-5985CB97BCB1}" srcId="{E8AAE856-983A-457A-B6A2-14B36A0C7EFA}" destId="{3C5DC37E-5C23-4464-B189-5A730503BAF0}" srcOrd="0" destOrd="0" parTransId="{DE287673-3DCE-4502-9F48-5837668D99E3}" sibTransId="{F42F7035-4D58-4BA3-B33D-9FE0CA1645E2}"/>
    <dgm:cxn modelId="{E0486691-89C2-4332-B445-006A63D52A4E}" type="presOf" srcId="{83295AD0-B7E9-422D-9CE7-DD5B0DAB4462}" destId="{28F392FC-041E-4324-B781-D768FB22DE9B}" srcOrd="0" destOrd="0" presId="urn:microsoft.com/office/officeart/2005/8/layout/vList2"/>
    <dgm:cxn modelId="{2F796CC1-6766-434A-9506-C73541388593}" type="presOf" srcId="{0984A353-AE6C-4263-AD98-6DB6E12ACC2B}" destId="{10746D0B-1333-4105-A81C-69FAFB853583}" srcOrd="0" destOrd="0" presId="urn:microsoft.com/office/officeart/2005/8/layout/vList2"/>
    <dgm:cxn modelId="{88B159F6-CEDA-42FC-9D04-A9FEDE6B533A}" type="presOf" srcId="{E8AAE856-983A-457A-B6A2-14B36A0C7EFA}" destId="{30F2A19B-9A7D-49B8-9296-E676468821D4}" srcOrd="0" destOrd="0" presId="urn:microsoft.com/office/officeart/2005/8/layout/vList2"/>
    <dgm:cxn modelId="{6681D3CC-126E-48DA-812C-D2BCAB597062}" type="presParOf" srcId="{30F2A19B-9A7D-49B8-9296-E676468821D4}" destId="{C319B0D9-7A57-4100-B173-D25CCA05CE3F}" srcOrd="0" destOrd="0" presId="urn:microsoft.com/office/officeart/2005/8/layout/vList2"/>
    <dgm:cxn modelId="{6C48DAC3-1619-41DA-BFDE-E078122A8B57}" type="presParOf" srcId="{30F2A19B-9A7D-49B8-9296-E676468821D4}" destId="{EA758A13-C9C1-4E5F-B044-F3CB4A716D5A}" srcOrd="1" destOrd="0" presId="urn:microsoft.com/office/officeart/2005/8/layout/vList2"/>
    <dgm:cxn modelId="{CD65C255-0FE0-4EB8-BA3E-95C25978AF27}" type="presParOf" srcId="{30F2A19B-9A7D-49B8-9296-E676468821D4}" destId="{28F392FC-041E-4324-B781-D768FB22DE9B}" srcOrd="2" destOrd="0" presId="urn:microsoft.com/office/officeart/2005/8/layout/vList2"/>
    <dgm:cxn modelId="{791389DD-5326-4E62-AB17-D17B2214EBCC}" type="presParOf" srcId="{30F2A19B-9A7D-49B8-9296-E676468821D4}" destId="{7A79617D-4598-4758-B01D-38CC35D1F79A}" srcOrd="3" destOrd="0" presId="urn:microsoft.com/office/officeart/2005/8/layout/vList2"/>
    <dgm:cxn modelId="{B31EBB95-5D29-4B4F-B731-6CF5679AAF53}" type="presParOf" srcId="{30F2A19B-9A7D-49B8-9296-E676468821D4}" destId="{10746D0B-1333-4105-A81C-69FAFB853583}" srcOrd="4" destOrd="0" presId="urn:microsoft.com/office/officeart/2005/8/layout/vList2"/>
    <dgm:cxn modelId="{F796E12F-3A9D-4AD1-A4AB-7E4DA3FBD70C}" type="presParOf" srcId="{30F2A19B-9A7D-49B8-9296-E676468821D4}" destId="{23130E8D-4052-4DD5-86E9-4BF8F329151D}" srcOrd="5" destOrd="0" presId="urn:microsoft.com/office/officeart/2005/8/layout/vList2"/>
    <dgm:cxn modelId="{CF235FAB-7872-45BB-AC7C-371B76ECB7F0}" type="presParOf" srcId="{30F2A19B-9A7D-49B8-9296-E676468821D4}" destId="{4D2809FF-7BED-451C-90E3-42941045DFB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19B0D9-7A57-4100-B173-D25CCA05CE3F}">
      <dsp:nvSpPr>
        <dsp:cNvPr id="0" name=""/>
        <dsp:cNvSpPr/>
      </dsp:nvSpPr>
      <dsp:spPr>
        <a:xfrm>
          <a:off x="0" y="774390"/>
          <a:ext cx="5983524" cy="912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Move with purpose</a:t>
          </a:r>
        </a:p>
      </dsp:txBody>
      <dsp:txXfrm>
        <a:off x="44549" y="818939"/>
        <a:ext cx="5894426" cy="823502"/>
      </dsp:txXfrm>
    </dsp:sp>
    <dsp:sp modelId="{28F392FC-041E-4324-B781-D768FB22DE9B}">
      <dsp:nvSpPr>
        <dsp:cNvPr id="0" name=""/>
        <dsp:cNvSpPr/>
      </dsp:nvSpPr>
      <dsp:spPr>
        <a:xfrm>
          <a:off x="0" y="1799310"/>
          <a:ext cx="5983524" cy="912600"/>
        </a:xfrm>
        <a:prstGeom prst="roundRect">
          <a:avLst/>
        </a:prstGeom>
        <a:solidFill>
          <a:schemeClr val="accent2">
            <a:hueOff val="916029"/>
            <a:satOff val="-18258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Respect learning spaces</a:t>
          </a:r>
        </a:p>
      </dsp:txBody>
      <dsp:txXfrm>
        <a:off x="44549" y="1843859"/>
        <a:ext cx="5894426" cy="823502"/>
      </dsp:txXfrm>
    </dsp:sp>
    <dsp:sp modelId="{10746D0B-1333-4105-A81C-69FAFB853583}">
      <dsp:nvSpPr>
        <dsp:cNvPr id="0" name=""/>
        <dsp:cNvSpPr/>
      </dsp:nvSpPr>
      <dsp:spPr>
        <a:xfrm>
          <a:off x="0" y="2824230"/>
          <a:ext cx="5983524" cy="912600"/>
        </a:xfrm>
        <a:prstGeom prst="roundRect">
          <a:avLst/>
        </a:prstGeom>
        <a:solidFill>
          <a:schemeClr val="accent2">
            <a:hueOff val="1832057"/>
            <a:satOff val="-36516"/>
            <a:lumOff val="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Come prepared</a:t>
          </a:r>
        </a:p>
      </dsp:txBody>
      <dsp:txXfrm>
        <a:off x="44549" y="2868779"/>
        <a:ext cx="5894426" cy="823502"/>
      </dsp:txXfrm>
    </dsp:sp>
    <dsp:sp modelId="{4D2809FF-7BED-451C-90E3-42941045DFB9}">
      <dsp:nvSpPr>
        <dsp:cNvPr id="0" name=""/>
        <dsp:cNvSpPr/>
      </dsp:nvSpPr>
      <dsp:spPr>
        <a:xfrm>
          <a:off x="0" y="3849150"/>
          <a:ext cx="5983524" cy="912600"/>
        </a:xfrm>
        <a:prstGeom prst="roundRect">
          <a:avLst/>
        </a:prstGeom>
        <a:solidFill>
          <a:schemeClr val="accent2">
            <a:hueOff val="2748086"/>
            <a:satOff val="-54774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Show leadership in actions</a:t>
          </a:r>
        </a:p>
      </dsp:txBody>
      <dsp:txXfrm>
        <a:off x="44549" y="3893699"/>
        <a:ext cx="5894426" cy="823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80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9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0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3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6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7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5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8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6008" y="6302326"/>
            <a:ext cx="1097280" cy="27432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8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142" y="6302326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2326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3042" y="6302326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EEF8-2E9D-1E45-8A50-6940F649D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626" y="642594"/>
            <a:ext cx="8184630" cy="13716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8</a:t>
            </a:r>
            <a:r>
              <a:rPr lang="en-US" sz="4400" b="1" baseline="30000" dirty="0"/>
              <a:t>th</a:t>
            </a:r>
            <a:r>
              <a:rPr lang="en-US" sz="4400" b="1" dirty="0"/>
              <a:t> Grade Mission (2025 – 2026)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921AE-05EB-1B7D-3F5A-05BD0CCF5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5" y="2103120"/>
            <a:ext cx="8379502" cy="43426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Our team is shifting to the expectations of all </a:t>
            </a:r>
            <a:r>
              <a:rPr lang="en-US" sz="2400" b="1" dirty="0"/>
              <a:t>SLPS</a:t>
            </a:r>
            <a:r>
              <a:rPr lang="en-US" sz="2400" dirty="0"/>
              <a:t> high-performing schools. These schools share common traits: </a:t>
            </a:r>
          </a:p>
          <a:p>
            <a:r>
              <a:rPr lang="en-US" sz="2400" dirty="0"/>
              <a:t>Students move with purpose</a:t>
            </a:r>
          </a:p>
          <a:p>
            <a:r>
              <a:rPr lang="en-US" sz="2400" dirty="0"/>
              <a:t>Students respect learning spaces</a:t>
            </a:r>
          </a:p>
          <a:p>
            <a:r>
              <a:rPr lang="en-US" sz="2400" dirty="0"/>
              <a:t>Students come prepared</a:t>
            </a:r>
          </a:p>
          <a:p>
            <a:r>
              <a:rPr lang="en-US" sz="2400" dirty="0"/>
              <a:t>Students demonstrate leadership through their actions</a:t>
            </a:r>
          </a:p>
          <a:p>
            <a:pPr marL="0" indent="0">
              <a:buNone/>
            </a:pPr>
            <a:r>
              <a:rPr lang="en-US" sz="2400" b="1" dirty="0"/>
              <a:t>To prepare our 8th graders for success in any high-level academic environment</a:t>
            </a:r>
            <a:r>
              <a:rPr lang="en-US" sz="2400" dirty="0"/>
              <a:t>, our behavior must match those standards every day.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05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AD208-D8FD-1FDE-32E4-30EB9FF02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8A9D-4C06-9845-E769-B7845F99E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497" y="391419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Uniform Expectations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4F627B37-55E9-2BB2-C343-F5FDB3E0B843}"/>
              </a:ext>
            </a:extLst>
          </p:cNvPr>
          <p:cNvSpPr/>
          <p:nvPr/>
        </p:nvSpPr>
        <p:spPr>
          <a:xfrm>
            <a:off x="7781026" y="802525"/>
            <a:ext cx="914400" cy="914400"/>
          </a:xfrm>
          <a:prstGeom prst="star5">
            <a:avLst/>
          </a:prstGeom>
          <a:solidFill>
            <a:srgbClr val="FFD700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DE57FD-B0AE-2A6F-59DA-364F54F6C5A6}"/>
              </a:ext>
            </a:extLst>
          </p:cNvPr>
          <p:cNvSpPr txBox="1">
            <a:spLocks/>
          </p:cNvSpPr>
          <p:nvPr/>
        </p:nvSpPr>
        <p:spPr>
          <a:xfrm>
            <a:off x="457200" y="1607690"/>
            <a:ext cx="3976777" cy="4802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aramond" pitchFamily="18" charset="0"/>
              <a:buNone/>
            </a:pPr>
            <a:r>
              <a:rPr lang="en-US" sz="3200" b="1" dirty="0">
                <a:solidFill>
                  <a:srgbClr val="00B050"/>
                </a:solidFill>
              </a:rPr>
              <a:t>ALLOWED</a:t>
            </a:r>
            <a:r>
              <a:rPr lang="en-US" sz="3200" dirty="0"/>
              <a:t> items:</a:t>
            </a:r>
          </a:p>
          <a:p>
            <a:pPr lvl="1"/>
            <a:r>
              <a:rPr lang="en-US" sz="2800" b="1" dirty="0"/>
              <a:t>Solid Burgundy or Navy Blue hoodies or sweaters (no designs)</a:t>
            </a:r>
          </a:p>
          <a:p>
            <a:pPr lvl="1"/>
            <a:r>
              <a:rPr lang="en-US" sz="2800" b="1" dirty="0"/>
              <a:t>Trapper keepers to hold iPad and notebooks easier.</a:t>
            </a:r>
          </a:p>
          <a:p>
            <a:pPr lvl="1"/>
            <a:r>
              <a:rPr lang="en-US" sz="2800" b="1" dirty="0"/>
              <a:t>Compton Drew hoodies / shirts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B2EC0-BC07-B297-FE6C-01EDD77A7DE1}"/>
              </a:ext>
            </a:extLst>
          </p:cNvPr>
          <p:cNvSpPr txBox="1">
            <a:spLocks/>
          </p:cNvSpPr>
          <p:nvPr/>
        </p:nvSpPr>
        <p:spPr>
          <a:xfrm>
            <a:off x="4244196" y="1670616"/>
            <a:ext cx="4451230" cy="48028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aramond" pitchFamily="18" charset="0"/>
              <a:buNone/>
            </a:pPr>
            <a:r>
              <a:rPr lang="en-US" sz="3200" b="1" dirty="0">
                <a:solidFill>
                  <a:srgbClr val="C00000"/>
                </a:solidFill>
              </a:rPr>
              <a:t>NOT ALLOWED:</a:t>
            </a:r>
            <a:endParaRPr lang="en-US" sz="3200" dirty="0">
              <a:solidFill>
                <a:srgbClr val="C00000"/>
              </a:solidFill>
            </a:endParaRPr>
          </a:p>
          <a:p>
            <a:pPr lvl="1"/>
            <a:r>
              <a:rPr lang="en-US" sz="2800" b="1" dirty="0"/>
              <a:t>Yoga pants</a:t>
            </a:r>
          </a:p>
          <a:p>
            <a:pPr lvl="1"/>
            <a:r>
              <a:rPr lang="en-US" sz="2800" b="1" dirty="0"/>
              <a:t>Jeggings / Leggings</a:t>
            </a:r>
          </a:p>
          <a:p>
            <a:pPr lvl="1"/>
            <a:r>
              <a:rPr lang="en-US" sz="2800" b="1" dirty="0"/>
              <a:t>Cargo pants</a:t>
            </a:r>
          </a:p>
          <a:p>
            <a:pPr lvl="1"/>
            <a:r>
              <a:rPr lang="en-US" sz="2800" b="1" dirty="0"/>
              <a:t>Sweatpants</a:t>
            </a:r>
          </a:p>
          <a:p>
            <a:pPr lvl="1"/>
            <a:r>
              <a:rPr lang="en-US" sz="2800" b="1" dirty="0"/>
              <a:t>Athletic pants</a:t>
            </a:r>
          </a:p>
          <a:p>
            <a:pPr lvl="1"/>
            <a:r>
              <a:rPr lang="en-US" sz="2800" b="1" dirty="0"/>
              <a:t>Micro – Mini shirts (see image)</a:t>
            </a:r>
          </a:p>
          <a:p>
            <a:pPr lvl="1"/>
            <a:r>
              <a:rPr lang="en-US" sz="2800" b="1" dirty="0"/>
              <a:t>Hoodies</a:t>
            </a:r>
          </a:p>
          <a:p>
            <a:pPr lvl="1"/>
            <a:r>
              <a:rPr lang="en-US" sz="2800" b="1" dirty="0"/>
              <a:t>Jackets / coats</a:t>
            </a:r>
          </a:p>
          <a:p>
            <a:pPr lvl="1"/>
            <a:r>
              <a:rPr lang="en-US" sz="2800" b="1" dirty="0"/>
              <a:t>Bookbags/purses/fannies</a:t>
            </a:r>
          </a:p>
        </p:txBody>
      </p:sp>
    </p:spTree>
    <p:extLst>
      <p:ext uri="{BB962C8B-B14F-4D97-AF65-F5344CB8AC3E}">
        <p14:creationId xmlns:p14="http://schemas.microsoft.com/office/powerpoint/2010/main" val="171024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kirt length type with color - Stock Illustration [85642868] - PIXTA">
            <a:extLst>
              <a:ext uri="{FF2B5EF4-FFF2-40B4-BE49-F238E27FC236}">
                <a16:creationId xmlns:a16="http://schemas.microsoft.com/office/drawing/2014/main" id="{CAB39193-7205-A1EC-5341-8671524FA7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8" t="-1" r="86751" b="7014"/>
          <a:stretch>
            <a:fillRect/>
          </a:stretch>
        </p:blipFill>
        <p:spPr bwMode="auto">
          <a:xfrm>
            <a:off x="824460" y="729211"/>
            <a:ext cx="1124262" cy="5639419"/>
          </a:xfrm>
          <a:prstGeom prst="rect">
            <a:avLst/>
          </a:pr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1D6DBF-D879-1AB5-4347-3C15CC9F0EAC}"/>
              </a:ext>
            </a:extLst>
          </p:cNvPr>
          <p:cNvSpPr txBox="1"/>
          <p:nvPr/>
        </p:nvSpPr>
        <p:spPr>
          <a:xfrm>
            <a:off x="3822492" y="2383436"/>
            <a:ext cx="511164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These are </a:t>
            </a:r>
            <a:r>
              <a:rPr lang="en-US" sz="3000" b="1" dirty="0"/>
              <a:t>Micro – Mini </a:t>
            </a:r>
            <a:r>
              <a:rPr lang="en-US" sz="3000" dirty="0"/>
              <a:t>skirts or shorts. These types are not professional and unacceptable for uniforms. </a:t>
            </a:r>
            <a:r>
              <a:rPr lang="en-US" sz="3000" b="1" dirty="0"/>
              <a:t>Please leave them at home.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3925C26-3A09-D698-317C-2D803BC96D2C}"/>
              </a:ext>
            </a:extLst>
          </p:cNvPr>
          <p:cNvCxnSpPr>
            <a:cxnSpLocks/>
          </p:cNvCxnSpPr>
          <p:nvPr/>
        </p:nvCxnSpPr>
        <p:spPr>
          <a:xfrm>
            <a:off x="1776335" y="1828800"/>
            <a:ext cx="2211049" cy="11242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2FB9478-A5DB-EEE6-1DB1-B4D971BAAE37}"/>
              </a:ext>
            </a:extLst>
          </p:cNvPr>
          <p:cNvCxnSpPr>
            <a:cxnSpLocks/>
          </p:cNvCxnSpPr>
          <p:nvPr/>
        </p:nvCxnSpPr>
        <p:spPr>
          <a:xfrm flipV="1">
            <a:off x="1862529" y="3717561"/>
            <a:ext cx="2124855" cy="9117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16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FB7E6-41D3-8DCB-BC60-046375E1C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CFF38-DC49-4042-769A-6CE42091E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7415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Behavior Expectations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DE0DBFE7-688D-034F-B263-F4A7B346E59A}"/>
              </a:ext>
            </a:extLst>
          </p:cNvPr>
          <p:cNvSpPr/>
          <p:nvPr/>
        </p:nvSpPr>
        <p:spPr>
          <a:xfrm>
            <a:off x="7772400" y="1213416"/>
            <a:ext cx="914400" cy="914400"/>
          </a:xfrm>
          <a:prstGeom prst="star5">
            <a:avLst/>
          </a:prstGeom>
          <a:solidFill>
            <a:srgbClr val="FFD700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D3CD1D-7FE2-A6A0-6D5F-52E8C169D76B}"/>
              </a:ext>
            </a:extLst>
          </p:cNvPr>
          <p:cNvSpPr txBox="1">
            <a:spLocks/>
          </p:cNvSpPr>
          <p:nvPr/>
        </p:nvSpPr>
        <p:spPr>
          <a:xfrm>
            <a:off x="327804" y="1824266"/>
            <a:ext cx="8514272" cy="48028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en-US" sz="3200" dirty="0"/>
              <a:t>Students are expected to:</a:t>
            </a:r>
          </a:p>
          <a:p>
            <a:pPr lvl="1"/>
            <a:r>
              <a:rPr lang="en-US" sz="3200" b="1" dirty="0"/>
              <a:t>Not horseplay with their friends.</a:t>
            </a:r>
          </a:p>
          <a:p>
            <a:pPr lvl="1"/>
            <a:r>
              <a:rPr lang="en-US" sz="3200" b="1" dirty="0"/>
              <a:t>Not run in halls or in classrooms (except gym of course). </a:t>
            </a:r>
          </a:p>
          <a:p>
            <a:pPr lvl="1"/>
            <a:r>
              <a:rPr lang="en-US" sz="3200" b="1" dirty="0"/>
              <a:t>Display professional behavior in all spaces.</a:t>
            </a:r>
          </a:p>
          <a:p>
            <a:pPr lvl="1"/>
            <a:r>
              <a:rPr lang="en-US" sz="3200" b="1" dirty="0"/>
              <a:t>Respect all adults and peers.</a:t>
            </a:r>
          </a:p>
          <a:p>
            <a:pPr lvl="1"/>
            <a:r>
              <a:rPr lang="en-US" sz="3000" b="1" dirty="0"/>
              <a:t>Follow the directions the first time given. </a:t>
            </a:r>
          </a:p>
          <a:p>
            <a:pPr lvl="2"/>
            <a:endParaRPr lang="en-US" sz="3000" b="1" dirty="0"/>
          </a:p>
          <a:p>
            <a:pPr marL="0" indent="0" algn="ctr">
              <a:buNone/>
            </a:pPr>
            <a:r>
              <a:rPr lang="en-US" sz="2800" b="1" dirty="0"/>
              <a:t>Violating this expectation will be a </a:t>
            </a:r>
            <a:r>
              <a:rPr lang="en-US" sz="2800" b="1" dirty="0">
                <a:solidFill>
                  <a:srgbClr val="FF0000"/>
                </a:solidFill>
              </a:rPr>
              <a:t>consequence</a:t>
            </a:r>
            <a:r>
              <a:rPr lang="en-US" sz="2800" b="1" dirty="0"/>
              <a:t>. 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6075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51100-ADC0-7D6E-8559-B4DA1FBC9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223A5-A521-4D32-7986-33C54C13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7415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Consequence Ladder</a:t>
            </a:r>
          </a:p>
        </p:txBody>
      </p:sp>
      <p:pic>
        <p:nvPicPr>
          <p:cNvPr id="2050" name="Picture 2" descr="THE LADDER OF SUCCESS: A Journey for ...">
            <a:extLst>
              <a:ext uri="{FF2B5EF4-FFF2-40B4-BE49-F238E27FC236}">
                <a16:creationId xmlns:a16="http://schemas.microsoft.com/office/drawing/2014/main" id="{D4B86E3F-C192-7193-F223-24965ABAA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57" y="1939430"/>
            <a:ext cx="2790278" cy="41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0EC7F6-532C-86D6-B1EB-2CD530962E50}"/>
              </a:ext>
            </a:extLst>
          </p:cNvPr>
          <p:cNvSpPr txBox="1"/>
          <p:nvPr/>
        </p:nvSpPr>
        <p:spPr>
          <a:xfrm>
            <a:off x="3521798" y="1619905"/>
            <a:ext cx="52774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These expectations are not punishments – they are </a:t>
            </a:r>
            <a:r>
              <a:rPr lang="en-US" sz="2800" b="1" dirty="0"/>
              <a:t>practices that open doors</a:t>
            </a:r>
            <a:r>
              <a:rPr lang="en-US" sz="2800" dirty="0"/>
              <a:t> to the school many of you dream of attending. </a:t>
            </a:r>
          </a:p>
          <a:p>
            <a:endParaRPr lang="en-US" sz="2800" dirty="0"/>
          </a:p>
          <a:p>
            <a:r>
              <a:rPr lang="en-US" sz="2800" dirty="0"/>
              <a:t>The goal of these consequences is to give you multiple chances to correct behavior </a:t>
            </a:r>
            <a:r>
              <a:rPr lang="en-US" sz="2800" b="1" dirty="0"/>
              <a:t>with documented interventions</a:t>
            </a:r>
            <a:r>
              <a:rPr lang="en-US" sz="2800" dirty="0"/>
              <a:t> before admin becomes involved – unless </a:t>
            </a:r>
            <a:r>
              <a:rPr lang="en-US" sz="2800" b="1" dirty="0">
                <a:solidFill>
                  <a:srgbClr val="C00000"/>
                </a:solidFill>
              </a:rPr>
              <a:t>safety is at risk. </a:t>
            </a:r>
          </a:p>
        </p:txBody>
      </p:sp>
    </p:spTree>
    <p:extLst>
      <p:ext uri="{BB962C8B-B14F-4D97-AF65-F5344CB8AC3E}">
        <p14:creationId xmlns:p14="http://schemas.microsoft.com/office/powerpoint/2010/main" val="2855291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F2502-759F-4EA6-8339-03E57DC2B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0A0A0-1354-DD87-5235-82A87C131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531" y="474828"/>
            <a:ext cx="8434937" cy="914401"/>
          </a:xfrm>
        </p:spPr>
        <p:txBody>
          <a:bodyPr>
            <a:normAutofit fontScale="90000"/>
          </a:bodyPr>
          <a:lstStyle/>
          <a:p>
            <a:pPr algn="ctr"/>
            <a:r>
              <a:rPr sz="5400" b="1" dirty="0"/>
              <a:t>What Counts as a "Violation"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A90FA6-716A-3411-2C11-401DE725CDBA}"/>
              </a:ext>
            </a:extLst>
          </p:cNvPr>
          <p:cNvSpPr txBox="1"/>
          <p:nvPr/>
        </p:nvSpPr>
        <p:spPr>
          <a:xfrm>
            <a:off x="433017" y="1489525"/>
            <a:ext cx="843493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Any of the following repeated behaviors: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Play fighting / physical contact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Running or rough housing in halls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Disrespect to 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Disruption preventing learning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Repeated refusal to follow directions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Uniform defiance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Out-of-area or hallway roaming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Eating/drinking after warnings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Technology misuse (iPad off-task, dead)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Tardy to class repeatedly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Talking back or noncompliance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Inappropriate language</a:t>
            </a:r>
          </a:p>
        </p:txBody>
      </p:sp>
    </p:spTree>
    <p:extLst>
      <p:ext uri="{BB962C8B-B14F-4D97-AF65-F5344CB8AC3E}">
        <p14:creationId xmlns:p14="http://schemas.microsoft.com/office/powerpoint/2010/main" val="1198844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5B182-8836-F193-137B-017138437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F9C8-6FD2-D910-6A45-AC6DBCBBE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57" y="477415"/>
            <a:ext cx="8007746" cy="914401"/>
          </a:xfrm>
        </p:spPr>
        <p:txBody>
          <a:bodyPr>
            <a:normAutofit fontScale="90000"/>
          </a:bodyPr>
          <a:lstStyle/>
          <a:p>
            <a:pPr algn="ctr"/>
            <a:r>
              <a:rPr sz="5400" b="1" dirty="0"/>
              <a:t>Level 1 </a:t>
            </a:r>
            <a:r>
              <a:rPr lang="en-US" sz="5400" b="1" dirty="0"/>
              <a:t>–</a:t>
            </a:r>
            <a:r>
              <a:rPr sz="5400" b="1" dirty="0"/>
              <a:t> Warning + Reteach</a:t>
            </a:r>
          </a:p>
        </p:txBody>
      </p:sp>
      <p:pic>
        <p:nvPicPr>
          <p:cNvPr id="2050" name="Picture 2" descr="THE LADDER OF SUCCESS: A Journey for ...">
            <a:extLst>
              <a:ext uri="{FF2B5EF4-FFF2-40B4-BE49-F238E27FC236}">
                <a16:creationId xmlns:a16="http://schemas.microsoft.com/office/drawing/2014/main" id="{2258162A-8717-5D6A-5F3B-A892F3E38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57" y="1939430"/>
            <a:ext cx="2790278" cy="41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12AB60-C97E-A187-9EC7-15B347618343}"/>
              </a:ext>
            </a:extLst>
          </p:cNvPr>
          <p:cNvSpPr txBox="1"/>
          <p:nvPr/>
        </p:nvSpPr>
        <p:spPr>
          <a:xfrm>
            <a:off x="3404876" y="1739509"/>
            <a:ext cx="52774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Teacher Action: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Give one clear verbal warning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Remind student of expectations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Redirect student to task/line/seat.</a:t>
            </a:r>
          </a:p>
          <a:p>
            <a:r>
              <a:rPr lang="en-US" sz="2800" b="1" dirty="0"/>
              <a:t>Documentation</a:t>
            </a:r>
            <a:r>
              <a:rPr lang="en-US" sz="2800" dirty="0"/>
              <a:t>:</a:t>
            </a:r>
          </a:p>
          <a:p>
            <a:r>
              <a:rPr lang="en-US" sz="2800" dirty="0"/>
              <a:t>Teacher will document all 3 warning in the daily “High School Ready” tracker. </a:t>
            </a:r>
          </a:p>
        </p:txBody>
      </p:sp>
    </p:spTree>
    <p:extLst>
      <p:ext uri="{BB962C8B-B14F-4D97-AF65-F5344CB8AC3E}">
        <p14:creationId xmlns:p14="http://schemas.microsoft.com/office/powerpoint/2010/main" val="3173361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1AB11-3693-C357-5CCE-AF2BA8EB1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2EBCA-36A6-D7A8-2DAB-8D883B18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57" y="477415"/>
            <a:ext cx="8007746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Level 2 </a:t>
            </a:r>
            <a:r>
              <a:rPr lang="en-US" sz="5400" b="1" dirty="0"/>
              <a:t>–</a:t>
            </a:r>
            <a:r>
              <a:rPr sz="5400" b="1" dirty="0"/>
              <a:t> Parent Contact</a:t>
            </a:r>
          </a:p>
        </p:txBody>
      </p:sp>
      <p:pic>
        <p:nvPicPr>
          <p:cNvPr id="2050" name="Picture 2" descr="THE LADDER OF SUCCESS: A Journey for ...">
            <a:extLst>
              <a:ext uri="{FF2B5EF4-FFF2-40B4-BE49-F238E27FC236}">
                <a16:creationId xmlns:a16="http://schemas.microsoft.com/office/drawing/2014/main" id="{0A07E735-06EC-D1F7-32E1-23CBE035E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97" y="1739509"/>
            <a:ext cx="2790278" cy="41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9E9B78-D66A-C377-603C-F1933D0CDEEC}"/>
              </a:ext>
            </a:extLst>
          </p:cNvPr>
          <p:cNvSpPr txBox="1"/>
          <p:nvPr/>
        </p:nvSpPr>
        <p:spPr>
          <a:xfrm>
            <a:off x="3404876" y="1739509"/>
            <a:ext cx="52774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Teacher Action: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Assign student to another seat.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Call home / Email home to notify parent of violation. </a:t>
            </a:r>
          </a:p>
          <a:p>
            <a:pPr lvl="1"/>
            <a:endParaRPr lang="en-US" sz="2800" dirty="0"/>
          </a:p>
          <a:p>
            <a:r>
              <a:rPr lang="en-US" sz="2800" b="1" dirty="0"/>
              <a:t>Documentation</a:t>
            </a:r>
            <a:r>
              <a:rPr lang="en-US" sz="2800" dirty="0"/>
              <a:t>:</a:t>
            </a:r>
          </a:p>
          <a:p>
            <a:r>
              <a:rPr lang="en-US" sz="2800" dirty="0"/>
              <a:t>Teacher will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document warning in the daily “High School Ready” tracker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Call/email home to parent</a:t>
            </a:r>
          </a:p>
        </p:txBody>
      </p:sp>
    </p:spTree>
    <p:extLst>
      <p:ext uri="{BB962C8B-B14F-4D97-AF65-F5344CB8AC3E}">
        <p14:creationId xmlns:p14="http://schemas.microsoft.com/office/powerpoint/2010/main" val="466595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F2680-E6DB-BFE1-1367-39F488184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02454-7CF7-8517-3479-95819ACDB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57" y="477415"/>
            <a:ext cx="8007746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Level 3 </a:t>
            </a:r>
            <a:r>
              <a:rPr lang="en-US" sz="5400" b="1" dirty="0"/>
              <a:t>–</a:t>
            </a:r>
            <a:r>
              <a:rPr sz="5400" b="1" dirty="0"/>
              <a:t> Lunch Detention</a:t>
            </a:r>
          </a:p>
        </p:txBody>
      </p:sp>
      <p:pic>
        <p:nvPicPr>
          <p:cNvPr id="2050" name="Picture 2" descr="THE LADDER OF SUCCESS: A Journey for ...">
            <a:extLst>
              <a:ext uri="{FF2B5EF4-FFF2-40B4-BE49-F238E27FC236}">
                <a16:creationId xmlns:a16="http://schemas.microsoft.com/office/drawing/2014/main" id="{ADFF9BA5-1FBD-62A4-F46D-1EDCE3EE1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97" y="1739509"/>
            <a:ext cx="2790278" cy="41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A38754-5102-CCFE-2B05-5E31452AE805}"/>
              </a:ext>
            </a:extLst>
          </p:cNvPr>
          <p:cNvSpPr txBox="1"/>
          <p:nvPr/>
        </p:nvSpPr>
        <p:spPr>
          <a:xfrm>
            <a:off x="3404876" y="1739509"/>
            <a:ext cx="546307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Teacher Action: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Assign the student lunch detention (</a:t>
            </a:r>
            <a:r>
              <a:rPr lang="en-US" sz="2400" b="1" dirty="0"/>
              <a:t>Tues - Thurs only</a:t>
            </a:r>
            <a:r>
              <a:rPr lang="en-US" sz="24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Assign the student a High School Readiness Reset Plan </a:t>
            </a:r>
            <a:r>
              <a:rPr lang="en-US" sz="2400" b="1" dirty="0"/>
              <a:t>(reflection on violations and plant to meet the 4 A’s) 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Documentation</a:t>
            </a:r>
            <a:r>
              <a:rPr lang="en-US" sz="2400" dirty="0"/>
              <a:t>:</a:t>
            </a:r>
          </a:p>
          <a:p>
            <a:r>
              <a:rPr lang="en-US" sz="2400" dirty="0"/>
              <a:t>Teacher will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document warning in the daily “High School Ready” tracker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Call/email home to parent (</a:t>
            </a:r>
            <a:r>
              <a:rPr lang="en-US" sz="2400" b="1" dirty="0"/>
              <a:t>2</a:t>
            </a:r>
            <a:r>
              <a:rPr lang="en-US" sz="2400" b="1" baseline="30000" dirty="0"/>
              <a:t>nd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74704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39EE2-304C-BE4C-D801-59734B5E0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3B2AC-CFA3-CFA4-8002-7F0D60B44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57" y="477415"/>
            <a:ext cx="8007746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Level 4 </a:t>
            </a:r>
            <a:r>
              <a:rPr lang="en-US" sz="5400" b="1" dirty="0"/>
              <a:t>–</a:t>
            </a:r>
            <a:r>
              <a:rPr sz="5400" b="1" dirty="0"/>
              <a:t> P.A.M.</a:t>
            </a:r>
          </a:p>
        </p:txBody>
      </p:sp>
      <p:pic>
        <p:nvPicPr>
          <p:cNvPr id="2050" name="Picture 2" descr="THE LADDER OF SUCCESS: A Journey for ...">
            <a:extLst>
              <a:ext uri="{FF2B5EF4-FFF2-40B4-BE49-F238E27FC236}">
                <a16:creationId xmlns:a16="http://schemas.microsoft.com/office/drawing/2014/main" id="{3FE2A9EF-3D23-2BA7-802A-B478319EE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97" y="1739509"/>
            <a:ext cx="2790278" cy="41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5EC684-E432-6A1C-4942-0246FF8B5794}"/>
              </a:ext>
            </a:extLst>
          </p:cNvPr>
          <p:cNvSpPr txBox="1"/>
          <p:nvPr/>
        </p:nvSpPr>
        <p:spPr>
          <a:xfrm>
            <a:off x="3404876" y="1739509"/>
            <a:ext cx="546307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Teacher Action: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b="1" dirty="0"/>
              <a:t>Request In – Person Parent </a:t>
            </a:r>
            <a:r>
              <a:rPr lang="en-US" sz="2400" dirty="0"/>
              <a:t>Meeting with all teachers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b="1" dirty="0"/>
              <a:t>Assign a Behavior Contract</a:t>
            </a:r>
            <a:r>
              <a:rPr lang="en-US" sz="2400" dirty="0"/>
              <a:t> tied to Readiness Plan </a:t>
            </a:r>
            <a:r>
              <a:rPr lang="en-US" sz="2400" b="1" dirty="0"/>
              <a:t>(2 – 3 weeks) 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Documentation</a:t>
            </a:r>
            <a:r>
              <a:rPr lang="en-US" sz="2400" dirty="0"/>
              <a:t>:</a:t>
            </a:r>
          </a:p>
          <a:p>
            <a:r>
              <a:rPr lang="en-US" sz="2400" dirty="0"/>
              <a:t>Teacher will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document warning in the daily “High School Ready” tracker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Parent Meeting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Behavior Contract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SST assistance requested</a:t>
            </a:r>
          </a:p>
        </p:txBody>
      </p:sp>
    </p:spTree>
    <p:extLst>
      <p:ext uri="{BB962C8B-B14F-4D97-AF65-F5344CB8AC3E}">
        <p14:creationId xmlns:p14="http://schemas.microsoft.com/office/powerpoint/2010/main" val="3594396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C9D7E-96D9-F97E-5575-3E80F2E8C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A492D-559E-D63E-0534-D20AC08F9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57" y="477415"/>
            <a:ext cx="8007746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Level 5 </a:t>
            </a:r>
            <a:r>
              <a:rPr lang="en-US" sz="5400" b="1" dirty="0"/>
              <a:t>–</a:t>
            </a:r>
            <a:r>
              <a:rPr sz="5400" b="1" dirty="0"/>
              <a:t> ADMIN </a:t>
            </a:r>
          </a:p>
        </p:txBody>
      </p:sp>
      <p:pic>
        <p:nvPicPr>
          <p:cNvPr id="2050" name="Picture 2" descr="THE LADDER OF SUCCESS: A Journey for ...">
            <a:extLst>
              <a:ext uri="{FF2B5EF4-FFF2-40B4-BE49-F238E27FC236}">
                <a16:creationId xmlns:a16="http://schemas.microsoft.com/office/drawing/2014/main" id="{2ACB67F8-FA52-AE14-041B-923B1F024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97" y="1739509"/>
            <a:ext cx="2790278" cy="419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3AC16B-225D-B127-31C7-7DFBDF8A1AE4}"/>
              </a:ext>
            </a:extLst>
          </p:cNvPr>
          <p:cNvSpPr txBox="1"/>
          <p:nvPr/>
        </p:nvSpPr>
        <p:spPr>
          <a:xfrm>
            <a:off x="3404876" y="1739509"/>
            <a:ext cx="546307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Teacher Action: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b="1" dirty="0"/>
              <a:t>Request Admin </a:t>
            </a:r>
            <a:r>
              <a:rPr lang="en-US" sz="2400" dirty="0"/>
              <a:t>intervention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b="1" dirty="0"/>
              <a:t>Hand over </a:t>
            </a:r>
            <a:r>
              <a:rPr lang="en-US" sz="2400" dirty="0"/>
              <a:t>all documents from the previous steps. </a:t>
            </a:r>
          </a:p>
          <a:p>
            <a:pPr lvl="1"/>
            <a:endParaRPr lang="en-US" sz="2400" dirty="0"/>
          </a:p>
          <a:p>
            <a:r>
              <a:rPr lang="en-US" sz="2400" b="1" dirty="0"/>
              <a:t>Documentation</a:t>
            </a:r>
            <a:r>
              <a:rPr lang="en-US" sz="2400" dirty="0"/>
              <a:t>:</a:t>
            </a:r>
          </a:p>
          <a:p>
            <a:r>
              <a:rPr lang="en-US" sz="2400" dirty="0"/>
              <a:t>Teacher will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document warning in the daily “High School Ready” tracker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Gather all documentation and scan over to SST and Admin team</a:t>
            </a:r>
          </a:p>
        </p:txBody>
      </p:sp>
    </p:spTree>
    <p:extLst>
      <p:ext uri="{BB962C8B-B14F-4D97-AF65-F5344CB8AC3E}">
        <p14:creationId xmlns:p14="http://schemas.microsoft.com/office/powerpoint/2010/main" val="4274202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766763"/>
            <a:ext cx="8619344" cy="1023085"/>
          </a:xfrm>
        </p:spPr>
        <p:txBody>
          <a:bodyPr anchor="ctr">
            <a:noAutofit/>
          </a:bodyPr>
          <a:lstStyle/>
          <a:p>
            <a:pPr algn="ctr"/>
            <a:r>
              <a:rPr lang="en-US" sz="6000" b="1" dirty="0"/>
              <a:t>High School Ready Expectations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A95A6E82-88A2-D70F-2F11-11FA973621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657122"/>
              </p:ext>
            </p:extLst>
          </p:nvPr>
        </p:nvGraphicFramePr>
        <p:xfrm>
          <a:off x="1588957" y="1608936"/>
          <a:ext cx="598352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562" y="54223"/>
            <a:ext cx="8350370" cy="1602788"/>
          </a:xfrm>
        </p:spPr>
        <p:txBody>
          <a:bodyPr>
            <a:normAutofit/>
          </a:bodyPr>
          <a:lstStyle/>
          <a:p>
            <a:pPr algn="ctr"/>
            <a:r>
              <a:rPr sz="4800" b="1" dirty="0"/>
              <a:t>Universal Daily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562" y="1747834"/>
            <a:ext cx="8384876" cy="48028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/>
              <a:t>Students are expected to:</a:t>
            </a:r>
          </a:p>
          <a:p>
            <a:pPr lvl="1"/>
            <a:r>
              <a:rPr lang="en-US" sz="2800" b="1" dirty="0"/>
              <a:t>Move in a structured transition </a:t>
            </a:r>
            <a:r>
              <a:rPr lang="en-US" sz="2800" dirty="0"/>
              <a:t>– There is no horseplaying or rough housing on the floor.</a:t>
            </a:r>
          </a:p>
          <a:p>
            <a:pPr lvl="1"/>
            <a:r>
              <a:rPr lang="en-US" sz="2800" b="1" dirty="0"/>
              <a:t>Quiet and orderly hallways </a:t>
            </a:r>
            <a:r>
              <a:rPr lang="en-US" sz="2800" dirty="0"/>
              <a:t>– Noise level is compared to a business and not an elementary playground. </a:t>
            </a:r>
          </a:p>
          <a:p>
            <a:pPr lvl="1"/>
            <a:r>
              <a:rPr lang="en-US" sz="2800" b="1" dirty="0"/>
              <a:t>Display professional behavior </a:t>
            </a:r>
            <a:r>
              <a:rPr lang="en-US" sz="2800" dirty="0"/>
              <a:t>– Speak and treat others with respect at all times. </a:t>
            </a:r>
          </a:p>
          <a:p>
            <a:pPr lvl="1"/>
            <a:r>
              <a:rPr lang="en-US" sz="2800" b="1" dirty="0"/>
              <a:t>Academic Readiness ALWAYS </a:t>
            </a:r>
            <a:r>
              <a:rPr lang="en-US" sz="2800" dirty="0"/>
              <a:t>– Students are prepared for learning with their materials. </a:t>
            </a:r>
          </a:p>
          <a:p>
            <a:pPr lvl="1"/>
            <a:r>
              <a:rPr lang="en-US" sz="2800" b="1" dirty="0"/>
              <a:t>Personal Responsibility </a:t>
            </a:r>
            <a:r>
              <a:rPr lang="en-US" sz="2800" dirty="0"/>
              <a:t>– Students are accountable and honest about their actions. They do not make excuses for their behavior or lack of readiness.</a:t>
            </a:r>
          </a:p>
          <a:p>
            <a:pPr lvl="1"/>
            <a:r>
              <a:rPr lang="en-US" sz="2800" b="1" dirty="0"/>
              <a:t>Uniform excellence </a:t>
            </a:r>
            <a:r>
              <a:rPr lang="en-US" sz="2800" dirty="0"/>
              <a:t>– Students adhere to Compton Drew’s dress code without any personal items added. </a:t>
            </a:r>
          </a:p>
          <a:p>
            <a:pPr lvl="1"/>
            <a:endParaRPr lang="en-US" sz="2200" dirty="0"/>
          </a:p>
          <a:p>
            <a:pPr lvl="1"/>
            <a:endParaRPr sz="2200" dirty="0"/>
          </a:p>
        </p:txBody>
      </p:sp>
      <p:pic>
        <p:nvPicPr>
          <p:cNvPr id="1026" name="Picture 2" descr="26+ Thousand Dolphin Logos Royalty-Free Images, Stock Photos &amp; Pictures |  Shutterstock">
            <a:extLst>
              <a:ext uri="{FF2B5EF4-FFF2-40B4-BE49-F238E27FC236}">
                <a16:creationId xmlns:a16="http://schemas.microsoft.com/office/drawing/2014/main" id="{C5A12EDF-98FF-DD5D-A838-E4ED28C8D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468" y="5774091"/>
            <a:ext cx="1083909" cy="10839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45A68-E05C-2EDF-26BD-3CA206658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991F8-E14C-D11F-C177-206331F9D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562" y="54223"/>
            <a:ext cx="8350370" cy="1602788"/>
          </a:xfrm>
        </p:spPr>
        <p:txBody>
          <a:bodyPr>
            <a:normAutofit/>
          </a:bodyPr>
          <a:lstStyle/>
          <a:p>
            <a:pPr algn="ctr"/>
            <a:r>
              <a:rPr sz="4800" b="1" dirty="0"/>
              <a:t>WHY THIS MATTERS!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DD30-ADDE-4BD5-1A53-C510AF6A2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62" y="1747834"/>
            <a:ext cx="8384876" cy="4802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SLPS High – Performing school </a:t>
            </a:r>
            <a:r>
              <a:rPr lang="en-US" sz="2800" dirty="0"/>
              <a:t>– no matter the name – expects:</a:t>
            </a:r>
          </a:p>
          <a:p>
            <a:pPr lvl="1"/>
            <a:r>
              <a:rPr lang="en-US" sz="3200" b="1" dirty="0"/>
              <a:t>Silent</a:t>
            </a:r>
            <a:r>
              <a:rPr lang="en-US" sz="3200" dirty="0"/>
              <a:t>, </a:t>
            </a:r>
            <a:r>
              <a:rPr lang="en-US" sz="3200" b="1" dirty="0"/>
              <a:t>purposeful</a:t>
            </a:r>
            <a:r>
              <a:rPr lang="en-US" sz="3200" dirty="0"/>
              <a:t> hallway transitions</a:t>
            </a:r>
          </a:p>
          <a:p>
            <a:pPr lvl="1"/>
            <a:r>
              <a:rPr lang="en-US" sz="3200" b="1" dirty="0"/>
              <a:t>Full preparedness </a:t>
            </a:r>
            <a:r>
              <a:rPr lang="en-US" sz="3200" dirty="0"/>
              <a:t>every period</a:t>
            </a:r>
          </a:p>
          <a:p>
            <a:pPr lvl="1"/>
            <a:r>
              <a:rPr lang="en-US" sz="3200" b="1" dirty="0"/>
              <a:t>Respect</a:t>
            </a:r>
            <a:r>
              <a:rPr lang="en-US" sz="3200" dirty="0"/>
              <a:t> for uniform and school property</a:t>
            </a:r>
          </a:p>
          <a:p>
            <a:pPr lvl="1"/>
            <a:r>
              <a:rPr lang="en-US" sz="3200" b="1" dirty="0"/>
              <a:t>Positive communication </a:t>
            </a:r>
            <a:r>
              <a:rPr lang="en-US" sz="3200" dirty="0"/>
              <a:t>and conflict – free behavior</a:t>
            </a:r>
          </a:p>
          <a:p>
            <a:pPr lvl="1"/>
            <a:r>
              <a:rPr lang="en-US" sz="3200" b="1" dirty="0"/>
              <a:t>Responsibility</a:t>
            </a:r>
            <a:r>
              <a:rPr lang="en-US" sz="3200" dirty="0"/>
              <a:t> for materials and devices (iPad)</a:t>
            </a:r>
          </a:p>
          <a:p>
            <a:pPr lvl="1"/>
            <a:r>
              <a:rPr lang="en-US" sz="3200" b="1" dirty="0"/>
              <a:t>On – time </a:t>
            </a:r>
            <a:r>
              <a:rPr lang="en-US" sz="3200" dirty="0"/>
              <a:t>arrival to EVERY class. </a:t>
            </a:r>
          </a:p>
          <a:p>
            <a:pPr lvl="1"/>
            <a:endParaRPr sz="2200" dirty="0"/>
          </a:p>
        </p:txBody>
      </p:sp>
      <p:pic>
        <p:nvPicPr>
          <p:cNvPr id="1026" name="Picture 2" descr="26+ Thousand Dolphin Logos Royalty-Free Images, Stock Photos &amp; Pictures |  Shutterstock">
            <a:extLst>
              <a:ext uri="{FF2B5EF4-FFF2-40B4-BE49-F238E27FC236}">
                <a16:creationId xmlns:a16="http://schemas.microsoft.com/office/drawing/2014/main" id="{0C244C47-810A-DE16-9611-E673B6BE5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468" y="5926301"/>
            <a:ext cx="931699" cy="9316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31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12124-375A-9E10-2236-996792B2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2" y="965367"/>
            <a:ext cx="8724276" cy="20796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Starting December 1</a:t>
            </a:r>
            <a:r>
              <a:rPr lang="en-US" sz="6000" b="1" baseline="30000" dirty="0"/>
              <a:t>st</a:t>
            </a:r>
            <a:r>
              <a:rPr lang="en-US" sz="6000" b="1" dirty="0"/>
              <a:t>, 2025</a:t>
            </a:r>
            <a:br>
              <a:rPr lang="en-US" sz="6000" b="1" dirty="0"/>
            </a:br>
            <a:r>
              <a:rPr lang="en-US" sz="6000" b="1" dirty="0"/>
              <a:t>What to Expect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7FD58-CC82-AEBE-6274-C9A83B030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5" y="2834157"/>
            <a:ext cx="8319541" cy="3476702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/>
              <a:t>Hallway Behavior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Locker Usage and Times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Class Time Standards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Uniform Standards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Behavior Expectations &amp; Professionalism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Consequence Ladder</a:t>
            </a:r>
          </a:p>
        </p:txBody>
      </p:sp>
      <p:pic>
        <p:nvPicPr>
          <p:cNvPr id="5" name="Picture 2" descr="26+ Thousand Dolphin Logos Royalty-Free Images, Stock Photos &amp; Pictures |  Shutterstock">
            <a:extLst>
              <a:ext uri="{FF2B5EF4-FFF2-40B4-BE49-F238E27FC236}">
                <a16:creationId xmlns:a16="http://schemas.microsoft.com/office/drawing/2014/main" id="{62B5376B-F3AC-B799-C432-B0E268829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468" y="5845009"/>
            <a:ext cx="931699" cy="9316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13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477415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Hallway Expectations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7772400" y="1213416"/>
            <a:ext cx="914400" cy="914400"/>
          </a:xfrm>
          <a:prstGeom prst="star5">
            <a:avLst/>
          </a:prstGeom>
          <a:solidFill>
            <a:srgbClr val="FFD700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469E7D6-024C-5D43-4068-4C637A2CD715}"/>
              </a:ext>
            </a:extLst>
          </p:cNvPr>
          <p:cNvSpPr txBox="1">
            <a:spLocks/>
          </p:cNvSpPr>
          <p:nvPr/>
        </p:nvSpPr>
        <p:spPr>
          <a:xfrm>
            <a:off x="457200" y="1824266"/>
            <a:ext cx="8384876" cy="48028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en-US" sz="3200" dirty="0"/>
              <a:t>Students are expected to:</a:t>
            </a:r>
          </a:p>
          <a:p>
            <a:pPr lvl="1"/>
            <a:r>
              <a:rPr lang="en-US" sz="3200" b="1" dirty="0"/>
              <a:t>Travel using a voice level of 0 – 1 </a:t>
            </a:r>
          </a:p>
          <a:p>
            <a:pPr lvl="1"/>
            <a:r>
              <a:rPr lang="en-US" sz="3200" b="1" dirty="0"/>
              <a:t>Not leave at the bell unless directed by the teacher. </a:t>
            </a:r>
          </a:p>
          <a:p>
            <a:pPr lvl="1"/>
            <a:r>
              <a:rPr lang="en-US" sz="3200" b="1" dirty="0"/>
              <a:t>Go directly to their next class period (</a:t>
            </a:r>
            <a:r>
              <a:rPr lang="en-US" sz="3200" b="1" dirty="0">
                <a:solidFill>
                  <a:srgbClr val="FF0000"/>
                </a:solidFill>
              </a:rPr>
              <a:t>no visits</a:t>
            </a:r>
            <a:r>
              <a:rPr lang="en-US" sz="3200" b="1" dirty="0"/>
              <a:t>)</a:t>
            </a:r>
            <a:endParaRPr lang="en-US" sz="3200" dirty="0"/>
          </a:p>
          <a:p>
            <a:pPr lvl="1"/>
            <a:r>
              <a:rPr lang="en-US" sz="3200" b="1" dirty="0"/>
              <a:t>No wander or loiter, or eat /share food in the halls</a:t>
            </a:r>
          </a:p>
          <a:p>
            <a:pPr lvl="1"/>
            <a:r>
              <a:rPr lang="en-US" sz="3200" b="1" dirty="0"/>
              <a:t>Behave in a professional and mature manner. </a:t>
            </a:r>
            <a:endParaRPr lang="en-US" sz="3200" dirty="0"/>
          </a:p>
          <a:p>
            <a:pPr lvl="1"/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D537B-EBB3-A7A5-F435-218992B33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9980B-82CB-02DD-80C8-0FDD23178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7415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Locker Expectations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C753028C-8EE6-950D-5AA6-C3E41B2F0531}"/>
              </a:ext>
            </a:extLst>
          </p:cNvPr>
          <p:cNvSpPr/>
          <p:nvPr/>
        </p:nvSpPr>
        <p:spPr>
          <a:xfrm>
            <a:off x="7772400" y="1213416"/>
            <a:ext cx="914400" cy="914400"/>
          </a:xfrm>
          <a:prstGeom prst="star5">
            <a:avLst/>
          </a:prstGeom>
          <a:solidFill>
            <a:srgbClr val="FFD700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A85862-3391-83BC-4154-BD0E3C451874}"/>
              </a:ext>
            </a:extLst>
          </p:cNvPr>
          <p:cNvSpPr txBox="1">
            <a:spLocks/>
          </p:cNvSpPr>
          <p:nvPr/>
        </p:nvSpPr>
        <p:spPr>
          <a:xfrm>
            <a:off x="457200" y="1824266"/>
            <a:ext cx="8384876" cy="48028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en-US" sz="3200" dirty="0"/>
              <a:t>Students are expected to:</a:t>
            </a:r>
          </a:p>
          <a:p>
            <a:pPr lvl="1"/>
            <a:r>
              <a:rPr lang="en-US" sz="3200" b="1" dirty="0"/>
              <a:t>Place their items (</a:t>
            </a:r>
            <a:r>
              <a:rPr lang="en-US" sz="3200" b="1" u="sng" dirty="0"/>
              <a:t>bookbag/purse</a:t>
            </a:r>
            <a:r>
              <a:rPr lang="en-US" sz="3200" b="1" dirty="0"/>
              <a:t>) inside the locker for the whole school day.</a:t>
            </a:r>
          </a:p>
          <a:p>
            <a:pPr lvl="1"/>
            <a:r>
              <a:rPr lang="en-US" sz="3200" b="1" dirty="0"/>
              <a:t>Use their lockers during </a:t>
            </a:r>
          </a:p>
          <a:p>
            <a:pPr lvl="2"/>
            <a:r>
              <a:rPr lang="en-US" sz="3000" b="1" dirty="0"/>
              <a:t>Morning transition</a:t>
            </a:r>
          </a:p>
          <a:p>
            <a:pPr lvl="2"/>
            <a:r>
              <a:rPr lang="en-US" sz="3000" b="1" dirty="0"/>
              <a:t>Lunch transition (before &amp; after)</a:t>
            </a:r>
          </a:p>
          <a:p>
            <a:pPr lvl="2"/>
            <a:r>
              <a:rPr lang="en-US" sz="3000" b="1" dirty="0"/>
              <a:t>Evening transition (before &amp; after P6). </a:t>
            </a:r>
          </a:p>
          <a:p>
            <a:pPr lvl="2"/>
            <a:endParaRPr lang="en-US" sz="3000" b="1" dirty="0"/>
          </a:p>
          <a:p>
            <a:pPr marL="0" indent="0">
              <a:buNone/>
            </a:pPr>
            <a:r>
              <a:rPr lang="en-US" sz="3400" b="1" dirty="0"/>
              <a:t>Violating this expectation will be a </a:t>
            </a:r>
            <a:r>
              <a:rPr lang="en-US" sz="3400" b="1" dirty="0">
                <a:solidFill>
                  <a:srgbClr val="FF0000"/>
                </a:solidFill>
              </a:rPr>
              <a:t>consequence</a:t>
            </a:r>
            <a:r>
              <a:rPr lang="en-US" sz="3400" b="1" dirty="0"/>
              <a:t>. 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71386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B6A9A-E1C5-AA03-5279-8A0618318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35C9C-5ED8-F484-C6CE-0680E411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7415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Class Time Expectations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FCE9EE58-AAAA-A9B8-6172-571D60C94B62}"/>
              </a:ext>
            </a:extLst>
          </p:cNvPr>
          <p:cNvSpPr/>
          <p:nvPr/>
        </p:nvSpPr>
        <p:spPr>
          <a:xfrm>
            <a:off x="7772400" y="1213416"/>
            <a:ext cx="914400" cy="914400"/>
          </a:xfrm>
          <a:prstGeom prst="star5">
            <a:avLst/>
          </a:prstGeom>
          <a:solidFill>
            <a:srgbClr val="FFD700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DA1D63A-2ED2-3013-EFBC-1A66179391BF}"/>
              </a:ext>
            </a:extLst>
          </p:cNvPr>
          <p:cNvSpPr txBox="1">
            <a:spLocks/>
          </p:cNvSpPr>
          <p:nvPr/>
        </p:nvSpPr>
        <p:spPr>
          <a:xfrm>
            <a:off x="327804" y="1824266"/>
            <a:ext cx="8514272" cy="48028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en-US" sz="3200" dirty="0"/>
              <a:t>Students are expected to:</a:t>
            </a:r>
          </a:p>
          <a:p>
            <a:pPr lvl="1"/>
            <a:r>
              <a:rPr lang="en-US" sz="3200" b="1" dirty="0"/>
              <a:t>Not eat or drink in class – </a:t>
            </a:r>
            <a:r>
              <a:rPr lang="en-US" sz="3200" b="1" dirty="0">
                <a:solidFill>
                  <a:srgbClr val="0070C0"/>
                </a:solidFill>
              </a:rPr>
              <a:t>Exception ONLY for P1 due to morning busses</a:t>
            </a:r>
          </a:p>
          <a:p>
            <a:pPr lvl="1"/>
            <a:r>
              <a:rPr lang="en-US" sz="3200" b="1" dirty="0"/>
              <a:t>Use the bathroom only during transition, unless for an emergency. </a:t>
            </a:r>
          </a:p>
          <a:p>
            <a:pPr lvl="1"/>
            <a:r>
              <a:rPr lang="en-US" sz="3000" b="1" dirty="0"/>
              <a:t>Arrive on time with a charged iPad every day and for every period. </a:t>
            </a:r>
          </a:p>
          <a:p>
            <a:pPr lvl="1"/>
            <a:r>
              <a:rPr lang="en-US" sz="3000" b="1" dirty="0"/>
              <a:t>All materials present and ready for instruction.</a:t>
            </a:r>
          </a:p>
          <a:p>
            <a:pPr lvl="1"/>
            <a:r>
              <a:rPr lang="en-US" sz="3000" b="1" dirty="0"/>
              <a:t>Have no excuses for their actions. </a:t>
            </a:r>
          </a:p>
          <a:p>
            <a:pPr lvl="2"/>
            <a:endParaRPr lang="en-US" sz="3000" b="1" dirty="0"/>
          </a:p>
          <a:p>
            <a:pPr marL="0" indent="0">
              <a:buNone/>
            </a:pPr>
            <a:r>
              <a:rPr lang="en-US" sz="3400" b="1" dirty="0"/>
              <a:t>Violating this expectation will be a </a:t>
            </a:r>
            <a:r>
              <a:rPr lang="en-US" sz="3400" b="1" dirty="0">
                <a:solidFill>
                  <a:srgbClr val="FF0000"/>
                </a:solidFill>
              </a:rPr>
              <a:t>consequence</a:t>
            </a:r>
            <a:r>
              <a:rPr lang="en-US" sz="3400" b="1" dirty="0"/>
              <a:t>. 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0400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C270-59E3-9425-CADF-6279941E6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AE267-D66E-8154-1F9D-BFC83EBD1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77415"/>
            <a:ext cx="7680960" cy="914401"/>
          </a:xfrm>
        </p:spPr>
        <p:txBody>
          <a:bodyPr>
            <a:normAutofit/>
          </a:bodyPr>
          <a:lstStyle/>
          <a:p>
            <a:pPr algn="ctr"/>
            <a:r>
              <a:rPr sz="5400" b="1" dirty="0"/>
              <a:t>Uniform Expectations</a:t>
            </a:r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DCC7E9DD-8981-6C66-EB8B-82E4E6C1AE4E}"/>
              </a:ext>
            </a:extLst>
          </p:cNvPr>
          <p:cNvSpPr/>
          <p:nvPr/>
        </p:nvSpPr>
        <p:spPr>
          <a:xfrm>
            <a:off x="7772400" y="1213416"/>
            <a:ext cx="914400" cy="914400"/>
          </a:xfrm>
          <a:prstGeom prst="star5">
            <a:avLst/>
          </a:prstGeom>
          <a:solidFill>
            <a:srgbClr val="FFD700"/>
          </a:solidFill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CF8719-03DF-837B-3994-E5072BC6DE64}"/>
              </a:ext>
            </a:extLst>
          </p:cNvPr>
          <p:cNvSpPr txBox="1">
            <a:spLocks/>
          </p:cNvSpPr>
          <p:nvPr/>
        </p:nvSpPr>
        <p:spPr>
          <a:xfrm>
            <a:off x="327804" y="1824266"/>
            <a:ext cx="8514272" cy="48028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en-US" sz="3200" dirty="0"/>
              <a:t>Students are expected to be in:</a:t>
            </a:r>
          </a:p>
          <a:p>
            <a:pPr lvl="1"/>
            <a:r>
              <a:rPr lang="en-US" sz="2800" b="1" dirty="0"/>
              <a:t>Full uniform every day</a:t>
            </a:r>
          </a:p>
          <a:p>
            <a:pPr lvl="2"/>
            <a:r>
              <a:rPr lang="en-US" sz="2600" b="1" dirty="0"/>
              <a:t>Navy Blue or Burgundy polo shirt</a:t>
            </a:r>
          </a:p>
          <a:p>
            <a:pPr lvl="3"/>
            <a:r>
              <a:rPr lang="en-US" sz="2600" b="1" dirty="0"/>
              <a:t>White or Grey polo shirt (until Jan. 1</a:t>
            </a:r>
            <a:r>
              <a:rPr lang="en-US" sz="2600" b="1" baseline="30000" dirty="0"/>
              <a:t>st</a:t>
            </a:r>
            <a:r>
              <a:rPr lang="en-US" sz="2600" b="1" dirty="0"/>
              <a:t>, 2026)</a:t>
            </a:r>
          </a:p>
          <a:p>
            <a:pPr lvl="2"/>
            <a:r>
              <a:rPr lang="en-US" sz="2600" b="1" dirty="0"/>
              <a:t>Black or Navy Blue uniform pants </a:t>
            </a:r>
          </a:p>
          <a:p>
            <a:pPr lvl="3"/>
            <a:r>
              <a:rPr lang="en-US" sz="2600" b="1" dirty="0"/>
              <a:t>No side pockets</a:t>
            </a:r>
          </a:p>
          <a:p>
            <a:pPr lvl="3"/>
            <a:r>
              <a:rPr lang="en-US" sz="2600" b="1" dirty="0"/>
              <a:t>No cargo pants</a:t>
            </a:r>
          </a:p>
          <a:p>
            <a:pPr lvl="3"/>
            <a:r>
              <a:rPr lang="en-US" sz="2600" b="1" dirty="0"/>
              <a:t>No jeans</a:t>
            </a:r>
          </a:p>
          <a:p>
            <a:pPr marL="822960" lvl="3" indent="0">
              <a:buNone/>
            </a:pPr>
            <a:endParaRPr lang="en-US" sz="2600" b="1" dirty="0"/>
          </a:p>
          <a:p>
            <a:pPr marL="0" indent="0" algn="ctr">
              <a:buNone/>
            </a:pPr>
            <a:r>
              <a:rPr lang="en-US" sz="2800" b="1" dirty="0"/>
              <a:t>Violating this expectation will be a </a:t>
            </a:r>
            <a:r>
              <a:rPr lang="en-US" sz="2800" b="1" dirty="0">
                <a:solidFill>
                  <a:srgbClr val="FF0000"/>
                </a:solidFill>
              </a:rPr>
              <a:t>consequence</a:t>
            </a:r>
            <a:r>
              <a:rPr lang="en-US" sz="2800" b="1" dirty="0"/>
              <a:t>. 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83528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</TotalTime>
  <Words>1027</Words>
  <Application>Microsoft Office PowerPoint</Application>
  <PresentationFormat>On-screen Show (4:3)</PresentationFormat>
  <Paragraphs>159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Garamond</vt:lpstr>
      <vt:lpstr>Savon</vt:lpstr>
      <vt:lpstr>8th Grade Mission (2025 – 2026)</vt:lpstr>
      <vt:lpstr>High School Ready Expectations</vt:lpstr>
      <vt:lpstr>Universal Daily Expectations</vt:lpstr>
      <vt:lpstr>WHY THIS MATTERS!</vt:lpstr>
      <vt:lpstr>Starting December 1st, 2025 What to Expect</vt:lpstr>
      <vt:lpstr>Hallway Expectations</vt:lpstr>
      <vt:lpstr>Locker Expectations</vt:lpstr>
      <vt:lpstr>Class Time Expectations</vt:lpstr>
      <vt:lpstr>Uniform Expectations</vt:lpstr>
      <vt:lpstr>Uniform Expectations</vt:lpstr>
      <vt:lpstr>PowerPoint Presentation</vt:lpstr>
      <vt:lpstr>Behavior Expectations</vt:lpstr>
      <vt:lpstr>Consequence Ladder</vt:lpstr>
      <vt:lpstr>What Counts as a "Violation"</vt:lpstr>
      <vt:lpstr>Level 1 – Warning + Reteach</vt:lpstr>
      <vt:lpstr>Level 2 – Parent Contact</vt:lpstr>
      <vt:lpstr>Level 3 – Lunch Detention</vt:lpstr>
      <vt:lpstr>Level 4 – P.A.M.</vt:lpstr>
      <vt:lpstr>Level 5 – ADMIN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Jerri Peal</dc:creator>
  <cp:keywords/>
  <dc:description>generated using python-pptx</dc:description>
  <cp:lastModifiedBy>Peal, Geraldine</cp:lastModifiedBy>
  <cp:revision>2</cp:revision>
  <dcterms:created xsi:type="dcterms:W3CDTF">2013-01-27T09:14:16Z</dcterms:created>
  <dcterms:modified xsi:type="dcterms:W3CDTF">2025-11-21T12:46:28Z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42f8b2-88d4-454a-ae0a-d915e44763d2_Enabled">
    <vt:lpwstr>true</vt:lpwstr>
  </property>
  <property fmtid="{D5CDD505-2E9C-101B-9397-08002B2CF9AE}" pid="3" name="MSIP_Label_f442f8b2-88d4-454a-ae0a-d915e44763d2_SetDate">
    <vt:lpwstr>2025-11-20T21:24:10Z</vt:lpwstr>
  </property>
  <property fmtid="{D5CDD505-2E9C-101B-9397-08002B2CF9AE}" pid="4" name="MSIP_Label_f442f8b2-88d4-454a-ae0a-d915e44763d2_Method">
    <vt:lpwstr>Standard</vt:lpwstr>
  </property>
  <property fmtid="{D5CDD505-2E9C-101B-9397-08002B2CF9AE}" pid="5" name="MSIP_Label_f442f8b2-88d4-454a-ae0a-d915e44763d2_Name">
    <vt:lpwstr>defa4170-0d19-0005-0003-bc88714345d2</vt:lpwstr>
  </property>
  <property fmtid="{D5CDD505-2E9C-101B-9397-08002B2CF9AE}" pid="6" name="MSIP_Label_f442f8b2-88d4-454a-ae0a-d915e44763d2_SiteId">
    <vt:lpwstr>08e33d6b-a654-486a-80e3-20b190ae22d7</vt:lpwstr>
  </property>
  <property fmtid="{D5CDD505-2E9C-101B-9397-08002B2CF9AE}" pid="7" name="MSIP_Label_f442f8b2-88d4-454a-ae0a-d915e44763d2_ActionId">
    <vt:lpwstr>1c4052cf-8bb1-40fb-906c-9317e6abadd8</vt:lpwstr>
  </property>
  <property fmtid="{D5CDD505-2E9C-101B-9397-08002B2CF9AE}" pid="8" name="MSIP_Label_f442f8b2-88d4-454a-ae0a-d915e44763d2_ContentBits">
    <vt:lpwstr>0</vt:lpwstr>
  </property>
  <property fmtid="{D5CDD505-2E9C-101B-9397-08002B2CF9AE}" pid="9" name="MSIP_Label_f442f8b2-88d4-454a-ae0a-d915e44763d2_Tag">
    <vt:lpwstr>10, 3, 0, 1</vt:lpwstr>
  </property>
</Properties>
</file>