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316" r:id="rId4"/>
    <p:sldId id="301" r:id="rId5"/>
    <p:sldId id="258" r:id="rId6"/>
    <p:sldId id="305" r:id="rId7"/>
    <p:sldId id="257" r:id="rId8"/>
    <p:sldId id="285" r:id="rId9"/>
    <p:sldId id="317" r:id="rId10"/>
    <p:sldId id="287" r:id="rId11"/>
    <p:sldId id="274" r:id="rId12"/>
    <p:sldId id="286" r:id="rId13"/>
    <p:sldId id="308" r:id="rId14"/>
    <p:sldId id="310" r:id="rId15"/>
    <p:sldId id="315" r:id="rId16"/>
    <p:sldId id="318" r:id="rId17"/>
    <p:sldId id="264" r:id="rId18"/>
    <p:sldId id="319" r:id="rId19"/>
    <p:sldId id="271" r:id="rId20"/>
    <p:sldId id="276" r:id="rId21"/>
    <p:sldId id="277" r:id="rId22"/>
    <p:sldId id="29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81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D54392F-ACFA-41EE-97C7-D3B82849F5FC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9E7BAFB1-1753-4841-A0BF-5888E599D4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6B73970-3C27-4E65-BC84-F572F78A1F0E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E20AF7D-954E-4410-B779-EB6726516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0AF7D-954E-4410-B779-EB6726516C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AB00AA-8316-4E61-81D2-717B85831DF4}" type="datetimeFigureOut">
              <a:rPr lang="en-US" smtClean="0"/>
              <a:pPr/>
              <a:t>12/4/2012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135EAF-359C-40F9-9257-F2C0EA6157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0"/>
            <a:ext cx="6400800" cy="35814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Homeless Awareness: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SLPS </a:t>
            </a:r>
            <a:r>
              <a:rPr lang="en-US" sz="3200" smtClean="0"/>
              <a:t>Superintendent’s Clergy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Breakfast on the Bayou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029200"/>
            <a:ext cx="6400800" cy="1447800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90000"/>
              </a:lnSpc>
            </a:pPr>
            <a:endParaRPr lang="en-US" sz="2000" dirty="0" smtClean="0">
              <a:latin typeface="Gill Sans MT" pitchFamily="34" charset="0"/>
            </a:endParaRPr>
          </a:p>
          <a:p>
            <a:pPr algn="r">
              <a:lnSpc>
                <a:spcPct val="90000"/>
              </a:lnSpc>
            </a:pPr>
            <a:endParaRPr lang="en-US" sz="2000" dirty="0" smtClean="0">
              <a:latin typeface="Gill Sans MT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2500" dirty="0" smtClean="0">
                <a:latin typeface="Gill Sans MT" pitchFamily="34" charset="0"/>
              </a:rPr>
              <a:t>December 6, 2012</a:t>
            </a:r>
          </a:p>
          <a:p>
            <a:r>
              <a:rPr lang="en-US" dirty="0" smtClean="0"/>
              <a:t>					</a:t>
            </a:r>
          </a:p>
          <a:p>
            <a:pPr algn="r"/>
            <a:r>
              <a:rPr lang="en-US" dirty="0" smtClean="0"/>
              <a:t>			</a:t>
            </a:r>
            <a:r>
              <a:rPr lang="en-US" sz="2200" dirty="0" smtClean="0"/>
              <a:t>Homeless Awareness:  Clergy Breakfast</a:t>
            </a:r>
          </a:p>
          <a:p>
            <a:pPr algn="r"/>
            <a:r>
              <a:rPr lang="en-US" sz="2200" dirty="0" smtClean="0"/>
              <a:t>					St. Louis, Missouri </a:t>
            </a:r>
            <a:endParaRPr lang="en-US" sz="2200" dirty="0"/>
          </a:p>
        </p:txBody>
      </p:sp>
      <p:pic>
        <p:nvPicPr>
          <p:cNvPr id="1026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1371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cap="all" dirty="0" smtClean="0">
                <a:solidFill>
                  <a:schemeClr val="tx1"/>
                </a:solidFill>
                <a:latin typeface="+mn-lt"/>
              </a:rPr>
              <a:t>What is homelessness?</a:t>
            </a:r>
            <a:endParaRPr lang="en-US" sz="36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entury Schoolbook" pitchFamily="18" charset="0"/>
              </a:rPr>
              <a:t>For the purposes of the McKinney-Vento Homeless Assistance Act, homelessness is described as…</a:t>
            </a:r>
          </a:p>
          <a:p>
            <a:endParaRPr lang="en-US" sz="3200" dirty="0">
              <a:latin typeface="Century Schoolbook" pitchFamily="18" charset="0"/>
            </a:endParaRPr>
          </a:p>
          <a:p>
            <a:r>
              <a:rPr lang="en-US" sz="3600" b="1" dirty="0">
                <a:latin typeface="Century Schoolbook" pitchFamily="18" charset="0"/>
              </a:rPr>
              <a:t>“Children who lack a fixed, regular, and adequate nighttime residence.”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09600" y="5486400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entury Schoolbook" pitchFamily="18" charset="0"/>
              </a:rPr>
              <a:t>http://www.dese.mo.gov/divimprove/fedprog/discretionarygrants</a:t>
            </a:r>
          </a:p>
          <a:p>
            <a:endParaRPr lang="en-US" sz="1400">
              <a:latin typeface="Century Schoolbook" pitchFamily="18" charset="0"/>
            </a:endParaRPr>
          </a:p>
        </p:txBody>
      </p:sp>
      <p:pic>
        <p:nvPicPr>
          <p:cNvPr id="5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382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 non-judgmental Eye;  </a:t>
            </a:r>
            <a:br>
              <a:rPr lang="en-US" dirty="0" smtClean="0"/>
            </a:br>
            <a:r>
              <a:rPr lang="en-US" dirty="0" smtClean="0"/>
              <a:t> Can you tell that I am  homeless? </a:t>
            </a:r>
            <a:endParaRPr lang="en-US" dirty="0"/>
          </a:p>
        </p:txBody>
      </p:sp>
      <p:pic>
        <p:nvPicPr>
          <p:cNvPr id="4" name="Content Placeholder 3" descr="children participat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6477000" cy="4038600"/>
          </a:xfrm>
        </p:spPr>
      </p:pic>
      <p:pic>
        <p:nvPicPr>
          <p:cNvPr id="5" name="Picture 2" descr="SL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3810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School Challenges 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81000" y="12954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Enrollment requirements – they may not have: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+mj-lt"/>
                <a:cs typeface="Times New Roman" pitchFamily="18" charset="0"/>
              </a:rPr>
              <a:t>School or immunization records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+mj-lt"/>
                <a:cs typeface="Times New Roman" pitchFamily="18" charset="0"/>
              </a:rPr>
              <a:t>Proof of residence or guardianship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+mj-lt"/>
                <a:cs typeface="Times New Roman" pitchFamily="18" charset="0"/>
              </a:rPr>
              <a:t>Other records needed for enrollment</a:t>
            </a:r>
          </a:p>
          <a:p>
            <a:pPr lvl="1">
              <a:buFont typeface="Arial" charset="0"/>
              <a:buChar char="•"/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They have high mobility.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latin typeface="+mj-lt"/>
                <a:cs typeface="Times New Roman" pitchFamily="18" charset="0"/>
              </a:rPr>
              <a:t>Creates a lack of school stability and educational continuity</a:t>
            </a:r>
          </a:p>
          <a:p>
            <a:pPr lvl="1">
              <a:buFont typeface="Arial" charset="0"/>
              <a:buChar char="•"/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Lack of transportation, school supplies, clothing, etc.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They may experience poor health, fatigue, and hunger.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+mj-lt"/>
                <a:cs typeface="Times New Roman" pitchFamily="18" charset="0"/>
              </a:rPr>
              <a:t>They often face prejudice and misunderstanding.</a:t>
            </a:r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685800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781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Environmental Challenges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Unsheltered</a:t>
            </a:r>
          </a:p>
          <a:p>
            <a:r>
              <a:rPr lang="en-US" dirty="0" smtClean="0"/>
              <a:t>Lack necessary utilities</a:t>
            </a:r>
          </a:p>
          <a:p>
            <a:r>
              <a:rPr lang="en-US" dirty="0" smtClean="0"/>
              <a:t>Secured employment</a:t>
            </a:r>
          </a:p>
          <a:p>
            <a:r>
              <a:rPr lang="en-US" dirty="0" smtClean="0"/>
              <a:t>Family violence/safety (shelters and/or home)</a:t>
            </a:r>
          </a:p>
          <a:p>
            <a:r>
              <a:rPr lang="en-US" dirty="0" smtClean="0"/>
              <a:t>Unable to secure or maintain supplies, uniforms</a:t>
            </a:r>
          </a:p>
          <a:p>
            <a:r>
              <a:rPr lang="en-US" dirty="0" smtClean="0"/>
              <a:t>Limited to no access to internet or a place to study, complete homework assignments…</a:t>
            </a:r>
          </a:p>
          <a:p>
            <a:r>
              <a:rPr lang="en-US" dirty="0" smtClean="0"/>
              <a:t>Family’s value of education</a:t>
            </a:r>
          </a:p>
          <a:p>
            <a:r>
              <a:rPr lang="en-US" dirty="0" smtClean="0"/>
              <a:t>Inadequate housing</a:t>
            </a:r>
          </a:p>
          <a:p>
            <a:r>
              <a:rPr lang="en-US" dirty="0" smtClean="0"/>
              <a:t>Poor diet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7818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Psychosocial and Emotional Challenges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Cognitive/learning disability</a:t>
            </a:r>
          </a:p>
          <a:p>
            <a:r>
              <a:rPr lang="en-US" dirty="0" smtClean="0"/>
              <a:t>Mental health status of parent and/or student</a:t>
            </a:r>
          </a:p>
          <a:p>
            <a:r>
              <a:rPr lang="en-US" dirty="0" smtClean="0"/>
              <a:t>Anxiety/ worry</a:t>
            </a:r>
          </a:p>
          <a:p>
            <a:r>
              <a:rPr lang="en-US" dirty="0" smtClean="0"/>
              <a:t>Abuse (emotional, sexual, physical and/or verbal)</a:t>
            </a:r>
          </a:p>
          <a:p>
            <a:r>
              <a:rPr lang="en-US" dirty="0" smtClean="0"/>
              <a:t>Angry (disruptive)</a:t>
            </a:r>
          </a:p>
          <a:p>
            <a:r>
              <a:rPr lang="en-US" dirty="0" smtClean="0"/>
              <a:t>Role (within family)</a:t>
            </a:r>
          </a:p>
          <a:p>
            <a:r>
              <a:rPr lang="en-US" dirty="0" smtClean="0"/>
              <a:t>Development (gestation chemicals), appearance and/or birth defects</a:t>
            </a:r>
          </a:p>
          <a:p>
            <a:r>
              <a:rPr lang="en-US" dirty="0" smtClean="0"/>
              <a:t>Foster care </a:t>
            </a:r>
          </a:p>
          <a:p>
            <a:r>
              <a:rPr lang="en-US" dirty="0" smtClean="0"/>
              <a:t>Self worth</a:t>
            </a:r>
          </a:p>
          <a:p>
            <a:r>
              <a:rPr lang="en-US" dirty="0" smtClean="0"/>
              <a:t>Family secrets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Homelessness:</a:t>
            </a:r>
            <a:br>
              <a:rPr lang="en-US" dirty="0" smtClean="0"/>
            </a:br>
            <a:r>
              <a:rPr lang="en-US" dirty="0" smtClean="0"/>
              <a:t>How Can The Clergy Help?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Referrals can be made to ensure that SLPS services resemble four major themes:</a:t>
            </a:r>
          </a:p>
          <a:p>
            <a:endParaRPr lang="en-US" dirty="0" smtClean="0"/>
          </a:p>
          <a:p>
            <a:r>
              <a:rPr lang="en-US" dirty="0" smtClean="0"/>
              <a:t>School Access</a:t>
            </a:r>
          </a:p>
          <a:p>
            <a:r>
              <a:rPr lang="en-US" dirty="0" smtClean="0"/>
              <a:t>School Stability</a:t>
            </a:r>
          </a:p>
          <a:p>
            <a:r>
              <a:rPr lang="en-US" dirty="0" smtClean="0"/>
              <a:t>Support for Academic Success</a:t>
            </a:r>
          </a:p>
          <a:p>
            <a:r>
              <a:rPr lang="en-US" dirty="0" smtClean="0"/>
              <a:t>Child Centered and Child’s Best Interest</a:t>
            </a:r>
          </a:p>
          <a:p>
            <a:endParaRPr lang="en-US" dirty="0" smtClean="0"/>
          </a:p>
          <a:p>
            <a:r>
              <a:rPr lang="en-US" dirty="0" smtClean="0"/>
              <a:t>Let’s collaborate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Available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After-school programs w/educational emphasis</a:t>
            </a:r>
          </a:p>
          <a:p>
            <a:r>
              <a:rPr lang="en-US" dirty="0" smtClean="0"/>
              <a:t>Outreach services</a:t>
            </a:r>
          </a:p>
          <a:p>
            <a:r>
              <a:rPr lang="en-US" dirty="0" smtClean="0"/>
              <a:t>Basic needs</a:t>
            </a:r>
          </a:p>
          <a:p>
            <a:r>
              <a:rPr lang="en-US" dirty="0" smtClean="0"/>
              <a:t>Counseling services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Parental involvement (parenting classes and support groups)</a:t>
            </a:r>
          </a:p>
          <a:p>
            <a:r>
              <a:rPr lang="en-US" dirty="0" smtClean="0"/>
              <a:t>Medical and dental </a:t>
            </a:r>
            <a:r>
              <a:rPr lang="en-US" dirty="0" smtClean="0"/>
              <a:t>referrals</a:t>
            </a:r>
          </a:p>
          <a:p>
            <a:r>
              <a:rPr lang="en-US" dirty="0" smtClean="0"/>
              <a:t>Birth Certificates</a:t>
            </a:r>
            <a:endParaRPr lang="en-US" dirty="0" smtClean="0"/>
          </a:p>
          <a:p>
            <a:r>
              <a:rPr lang="en-US" dirty="0" smtClean="0"/>
              <a:t>Job Readiness Classes</a:t>
            </a:r>
          </a:p>
          <a:p>
            <a:r>
              <a:rPr lang="en-US" dirty="0" smtClean="0"/>
              <a:t>School and Hygienic Supplies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Cross coordinate, collaborate and engage by . . 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Conducting workshops with staff, district employees, parents/guardians, students, community agencies, churches, shelter staff, deputy juvenile officers (DJO), division of family services (DFS) workers about federal policies as it relates to homelessness.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Utilizing school secretaries, custodians counselors and principals as a resource to identify and refer students to your office.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Involve the students’ support network in their educational plan by exhausting Title dollars.</a:t>
            </a:r>
            <a:endParaRPr lang="en-US" dirty="0"/>
          </a:p>
        </p:txBody>
      </p:sp>
      <p:pic>
        <p:nvPicPr>
          <p:cNvPr id="6146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Win-Win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Assess needs</a:t>
            </a:r>
          </a:p>
          <a:p>
            <a:r>
              <a:rPr lang="en-US" dirty="0" smtClean="0"/>
              <a:t>Address needs in a comprehensive and integrated fashion</a:t>
            </a:r>
          </a:p>
          <a:p>
            <a:r>
              <a:rPr lang="en-US" dirty="0" smtClean="0"/>
              <a:t>Review resources</a:t>
            </a:r>
          </a:p>
          <a:p>
            <a:r>
              <a:rPr lang="en-US" dirty="0" smtClean="0"/>
              <a:t>Communicate and collaborate</a:t>
            </a:r>
            <a:endParaRPr lang="en-US" dirty="0"/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Students and parents feel welcomed when they enter my office because…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respect their privacy</a:t>
            </a:r>
          </a:p>
          <a:p>
            <a:r>
              <a:rPr lang="en-US" dirty="0" smtClean="0"/>
              <a:t>I express interest and ask questions when they speak</a:t>
            </a:r>
          </a:p>
          <a:p>
            <a:r>
              <a:rPr lang="en-US" dirty="0" smtClean="0"/>
              <a:t>I invite them into my office</a:t>
            </a:r>
          </a:p>
          <a:p>
            <a:r>
              <a:rPr lang="en-US" dirty="0" smtClean="0"/>
              <a:t>I do shirk at their physical appearance or body odor</a:t>
            </a:r>
          </a:p>
          <a:p>
            <a:r>
              <a:rPr lang="en-US" dirty="0" smtClean="0"/>
              <a:t>I offer academic  support (school and/or hygienic supplies, tutoring, uniforms, coats, shoes…)</a:t>
            </a:r>
          </a:p>
          <a:p>
            <a:r>
              <a:rPr lang="en-US" dirty="0" smtClean="0"/>
              <a:t>I advocate on their behalf  when barriers are created and/or challenging behaviors are exhibited in the classroom.</a:t>
            </a:r>
          </a:p>
          <a:p>
            <a:r>
              <a:rPr lang="en-US" dirty="0" smtClean="0"/>
              <a:t>I ask questions when I am unfamiliar with their language </a:t>
            </a:r>
          </a:p>
          <a:p>
            <a:r>
              <a:rPr lang="en-US" dirty="0" smtClean="0"/>
              <a:t>I offer praise and encouragement </a:t>
            </a:r>
          </a:p>
          <a:p>
            <a:endParaRPr lang="en-US" dirty="0"/>
          </a:p>
        </p:txBody>
      </p:sp>
      <p:pic>
        <p:nvPicPr>
          <p:cNvPr id="307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7010400" cy="4648200"/>
          </a:xfrm>
        </p:spPr>
        <p:txBody>
          <a:bodyPr anchor="ctr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700" dirty="0" smtClean="0">
                <a:latin typeface="Gill Sans MT" pitchFamily="34" charset="0"/>
              </a:rPr>
              <a:t>Deidra  C. Thomas-Murray, MSW, LMSW</a:t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700" dirty="0" smtClean="0">
                <a:latin typeface="Gill Sans MT" pitchFamily="34" charset="0"/>
              </a:rPr>
              <a:t>Homeless Coordinator and Foster Care Liaison</a:t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700" dirty="0" smtClean="0">
                <a:latin typeface="Gill Sans MT" pitchFamily="34" charset="0"/>
              </a:rPr>
              <a:t/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700" dirty="0" smtClean="0">
                <a:latin typeface="Gill Sans MT" pitchFamily="34" charset="0"/>
              </a:rPr>
              <a:t>Kelvin R. Adams, Ph.D. </a:t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700" dirty="0" smtClean="0">
                <a:latin typeface="Gill Sans MT" pitchFamily="34" charset="0"/>
              </a:rPr>
              <a:t>Superintendent</a:t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700" dirty="0" smtClean="0">
                <a:latin typeface="Gill Sans MT" pitchFamily="34" charset="0"/>
              </a:rPr>
              <a:t/>
            </a:r>
            <a:br>
              <a:rPr lang="en-US" sz="27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St. Louis Public School District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Students-In-Transition Office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801 N. 11</a:t>
            </a:r>
            <a:r>
              <a:rPr lang="en-US" sz="2000" baseline="30000" dirty="0" smtClean="0">
                <a:latin typeface="Gill Sans MT" pitchFamily="34" charset="0"/>
              </a:rPr>
              <a:t>Th</a:t>
            </a:r>
            <a:r>
              <a:rPr lang="en-US" sz="2000" dirty="0" smtClean="0">
                <a:latin typeface="Gill Sans MT" pitchFamily="34" charset="0"/>
              </a:rPr>
              <a:t> Street.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St. Louis, MO 63101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(314) 345-4501</a:t>
            </a:r>
            <a:br>
              <a:rPr lang="en-US" sz="2000" dirty="0" smtClean="0">
                <a:latin typeface="Gill Sans MT" pitchFamily="34" charset="0"/>
              </a:rPr>
            </a:br>
            <a:r>
              <a:rPr lang="en-US" sz="2000" dirty="0" smtClean="0">
                <a:latin typeface="Gill Sans MT" pitchFamily="34" charset="0"/>
              </a:rPr>
              <a:t>deidra.thomas-murray@slps.org</a:t>
            </a:r>
            <a:r>
              <a:rPr lang="en-US" sz="3200" dirty="0" smtClean="0">
                <a:latin typeface="Gill Sans MT" pitchFamily="34" charset="0"/>
              </a:rPr>
              <a:t/>
            </a:r>
            <a:br>
              <a:rPr lang="en-US" sz="3200" dirty="0" smtClean="0">
                <a:latin typeface="Gill Sans MT" pitchFamily="34" charset="0"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86400"/>
            <a:ext cx="45719" cy="7620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endParaRPr lang="en-US" sz="4300" dirty="0" smtClean="0">
              <a:latin typeface="Gill Sans MT" pitchFamily="34" charset="0"/>
            </a:endParaRPr>
          </a:p>
          <a:p>
            <a:pPr algn="r">
              <a:lnSpc>
                <a:spcPct val="90000"/>
              </a:lnSpc>
            </a:pPr>
            <a:endParaRPr lang="en-US" sz="4300" dirty="0" smtClean="0">
              <a:latin typeface="Gill Sans MT" pitchFamily="34" charset="0"/>
            </a:endParaRPr>
          </a:p>
          <a:p>
            <a:pPr algn="r">
              <a:lnSpc>
                <a:spcPct val="90000"/>
              </a:lnSpc>
            </a:pPr>
            <a:endParaRPr lang="en-US" sz="4300" dirty="0" smtClean="0">
              <a:latin typeface="Gill Sans MT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dirty="0" smtClean="0"/>
              <a:t>Make A Difference Today</a:t>
            </a:r>
            <a:endParaRPr lang="en-US" dirty="0"/>
          </a:p>
        </p:txBody>
      </p:sp>
      <p:pic>
        <p:nvPicPr>
          <p:cNvPr id="1027" name="Picture 3" descr="C:\Documents and Settings\dthomas-6280\My Documents\My Pictures\Kayla and Jai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447800"/>
            <a:ext cx="5892800" cy="4419600"/>
          </a:xfrm>
          <a:prstGeom prst="rect">
            <a:avLst/>
          </a:prstGeom>
          <a:noFill/>
        </p:spPr>
      </p:pic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/>
            <a:r>
              <a:rPr lang="en-US" dirty="0" smtClean="0"/>
              <a:t>Makes A Difference Tomorrow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1600200"/>
          </a:xfrm>
        </p:spPr>
        <p:txBody>
          <a:bodyPr/>
          <a:lstStyle/>
          <a:p>
            <a:r>
              <a:rPr lang="en-US" dirty="0" smtClean="0"/>
              <a:t>THE ONLY THING CONSTANT IS CHANGE! Change your way of thinking and providing support services to students.</a:t>
            </a:r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31" descr="C:\Documents and Settings\dthomas-6280\Local Settings\Temporary Internet Files\Content.IE5\1169WKQ3\MP9004485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6172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Act of Kindness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A single act of kindness,</a:t>
            </a:r>
          </a:p>
          <a:p>
            <a:pPr algn="ctr">
              <a:buNone/>
            </a:pPr>
            <a:r>
              <a:rPr lang="en-US" dirty="0" smtClean="0"/>
              <a:t>Like a stone thrown in a pond,</a:t>
            </a:r>
          </a:p>
          <a:p>
            <a:pPr algn="ctr">
              <a:buNone/>
            </a:pPr>
            <a:r>
              <a:rPr lang="en-US" dirty="0" smtClean="0"/>
              <a:t>Sends rings of ripples outward</a:t>
            </a:r>
          </a:p>
          <a:p>
            <a:pPr algn="ctr">
              <a:buNone/>
            </a:pPr>
            <a:r>
              <a:rPr lang="en-US" dirty="0" smtClean="0"/>
              <a:t>That travel far beyond;</a:t>
            </a:r>
          </a:p>
          <a:p>
            <a:pPr algn="ctr">
              <a:buNone/>
            </a:pPr>
            <a:r>
              <a:rPr lang="en-US" dirty="0" smtClean="0"/>
              <a:t>And joining other ripples</a:t>
            </a:r>
          </a:p>
          <a:p>
            <a:pPr algn="ctr">
              <a:buNone/>
            </a:pPr>
            <a:r>
              <a:rPr lang="en-US" dirty="0" smtClean="0"/>
              <a:t>Flow outward to the sea;</a:t>
            </a:r>
          </a:p>
          <a:p>
            <a:pPr algn="ctr">
              <a:buNone/>
            </a:pPr>
            <a:r>
              <a:rPr lang="en-US" dirty="0" smtClean="0"/>
              <a:t>A single act of kindness</a:t>
            </a:r>
          </a:p>
          <a:p>
            <a:pPr algn="ctr">
              <a:buNone/>
            </a:pPr>
            <a:r>
              <a:rPr lang="en-US" dirty="0" smtClean="0"/>
              <a:t>Affects eternity.</a:t>
            </a:r>
          </a:p>
          <a:p>
            <a:pPr algn="ctr">
              <a:buNone/>
            </a:pPr>
            <a:r>
              <a:rPr lang="en-US" dirty="0" smtClean="0"/>
              <a:t>					</a:t>
            </a:r>
          </a:p>
          <a:p>
            <a:pPr algn="r">
              <a:buNone/>
            </a:pPr>
            <a:r>
              <a:rPr lang="en-US" dirty="0" smtClean="0"/>
              <a:t>Author unknown</a:t>
            </a:r>
          </a:p>
          <a:p>
            <a:endParaRPr lang="en-US" dirty="0"/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762000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Students-In-Transition Team</a:t>
            </a:r>
            <a:br>
              <a:rPr lang="en-US" dirty="0" smtClean="0"/>
            </a:br>
            <a:r>
              <a:rPr lang="en-US" dirty="0" smtClean="0"/>
              <a:t>314-345-5750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Derica A. Granger, Specialist – 314-345-4404</a:t>
            </a:r>
          </a:p>
          <a:p>
            <a:r>
              <a:rPr lang="en-US" dirty="0" smtClean="0"/>
              <a:t>Elizabeth Bauer, Case Manager – 314-345-4491</a:t>
            </a:r>
          </a:p>
          <a:p>
            <a:r>
              <a:rPr lang="en-US" dirty="0" smtClean="0"/>
              <a:t>Monica Sykes, Data Specialist – 134-345-2401</a:t>
            </a:r>
          </a:p>
          <a:p>
            <a:r>
              <a:rPr lang="en-US" dirty="0" smtClean="0"/>
              <a:t>Ervin Yarbough, Outreach – 314-345-4428</a:t>
            </a:r>
          </a:p>
          <a:p>
            <a:r>
              <a:rPr lang="en-US" dirty="0" smtClean="0"/>
              <a:t>Robert Glaspy, Outreach – 314-345-2297</a:t>
            </a:r>
          </a:p>
          <a:p>
            <a:r>
              <a:rPr lang="en-US" dirty="0" smtClean="0"/>
              <a:t>Pierre J. Moton, Social Work Intern – 345-4500</a:t>
            </a:r>
          </a:p>
          <a:p>
            <a:r>
              <a:rPr lang="en-US" dirty="0" smtClean="0"/>
              <a:t>Sylnice Williams, Instr. Par Support  – 345-5750</a:t>
            </a:r>
          </a:p>
          <a:p>
            <a:r>
              <a:rPr lang="en-US" dirty="0" err="1" smtClean="0"/>
              <a:t>Kalesha</a:t>
            </a:r>
            <a:r>
              <a:rPr lang="en-US" dirty="0" smtClean="0"/>
              <a:t> Wade, Attendance Monitor – 345-5750</a:t>
            </a:r>
          </a:p>
          <a:p>
            <a:r>
              <a:rPr lang="en-US" dirty="0" smtClean="0"/>
              <a:t>Fannie Rodgers – Clinical Social Worker</a:t>
            </a:r>
          </a:p>
          <a:p>
            <a:r>
              <a:rPr lang="en-US" dirty="0" smtClean="0"/>
              <a:t>Bryan Evans – Clinical Social </a:t>
            </a:r>
            <a:r>
              <a:rPr lang="en-US" dirty="0" smtClean="0"/>
              <a:t>Worker – 345-2233</a:t>
            </a:r>
            <a:endParaRPr lang="en-US" dirty="0" smtClean="0"/>
          </a:p>
          <a:p>
            <a:r>
              <a:rPr lang="en-US" dirty="0" smtClean="0"/>
              <a:t> SLPS’ entire district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934200" cy="1020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Generation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1200" dirty="0" smtClean="0"/>
              <a:t>Composed By: Lawrence Smith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200" dirty="0" smtClean="0"/>
              <a:t>When He looks into our eyes, what will he see?</a:t>
            </a:r>
          </a:p>
          <a:p>
            <a:pPr>
              <a:buNone/>
            </a:pPr>
            <a:r>
              <a:rPr lang="en-US" sz="1200" dirty="0" smtClean="0"/>
              <a:t>Love that glows unselfishly?</a:t>
            </a:r>
          </a:p>
          <a:p>
            <a:pPr>
              <a:buNone/>
            </a:pPr>
            <a:r>
              <a:rPr lang="en-US" sz="1200" dirty="0" smtClean="0"/>
              <a:t>Will we truly love each other brotherly?</a:t>
            </a:r>
          </a:p>
          <a:p>
            <a:pPr>
              <a:buNone/>
            </a:pPr>
            <a:r>
              <a:rPr lang="en-US" sz="1200" dirty="0" smtClean="0"/>
              <a:t>Can you see your brother in me?</a:t>
            </a:r>
          </a:p>
          <a:p>
            <a:pPr>
              <a:buNone/>
            </a:pPr>
            <a:r>
              <a:rPr lang="en-US" sz="1200" dirty="0" smtClean="0"/>
              <a:t>One for all, and all for one </a:t>
            </a:r>
          </a:p>
          <a:p>
            <a:pPr>
              <a:buNone/>
            </a:pPr>
            <a:r>
              <a:rPr lang="en-US" sz="1200" dirty="0" smtClean="0"/>
              <a:t>Oh can it be?</a:t>
            </a:r>
          </a:p>
          <a:p>
            <a:pPr>
              <a:buNone/>
            </a:pPr>
            <a:r>
              <a:rPr lang="en-US" sz="1200" dirty="0" smtClean="0"/>
              <a:t>Is it just a mystery?</a:t>
            </a:r>
          </a:p>
          <a:p>
            <a:pPr>
              <a:buNone/>
            </a:pPr>
            <a:r>
              <a:rPr lang="en-US" sz="1200" dirty="0" smtClean="0"/>
              <a:t> </a:t>
            </a:r>
          </a:p>
          <a:p>
            <a:pPr>
              <a:buNone/>
            </a:pPr>
            <a:r>
              <a:rPr lang="en-US" sz="1200" dirty="0" smtClean="0"/>
              <a:t>New Generation</a:t>
            </a:r>
          </a:p>
          <a:p>
            <a:pPr>
              <a:buNone/>
            </a:pPr>
            <a:r>
              <a:rPr lang="en-US" sz="1200" dirty="0" smtClean="0"/>
              <a:t>Magic Imagination</a:t>
            </a:r>
          </a:p>
          <a:p>
            <a:pPr>
              <a:buNone/>
            </a:pPr>
            <a:r>
              <a:rPr lang="en-US" sz="1200" dirty="0" smtClean="0"/>
              <a:t>We are the ones to be free</a:t>
            </a:r>
          </a:p>
          <a:p>
            <a:pPr>
              <a:buNone/>
            </a:pPr>
            <a:r>
              <a:rPr lang="en-US" sz="1200" dirty="0" smtClean="0"/>
              <a:t>New Generation</a:t>
            </a:r>
          </a:p>
          <a:p>
            <a:pPr>
              <a:buNone/>
            </a:pPr>
            <a:r>
              <a:rPr lang="en-US" sz="1200" dirty="0" smtClean="0"/>
              <a:t>No Hesitation</a:t>
            </a:r>
          </a:p>
          <a:p>
            <a:pPr>
              <a:buNone/>
            </a:pPr>
            <a:r>
              <a:rPr lang="en-US" sz="1200" dirty="0" smtClean="0"/>
              <a:t>We are the ones be free</a:t>
            </a:r>
          </a:p>
          <a:p>
            <a:pPr>
              <a:buNone/>
            </a:pPr>
            <a:r>
              <a:rPr lang="en-US" sz="1200" dirty="0" smtClean="0"/>
              <a:t> </a:t>
            </a:r>
          </a:p>
          <a:p>
            <a:pPr>
              <a:buNone/>
            </a:pPr>
            <a:r>
              <a:rPr lang="en-US" sz="1200" dirty="0" smtClean="0"/>
              <a:t>If we truly love one another just one whole year</a:t>
            </a:r>
          </a:p>
          <a:p>
            <a:pPr>
              <a:buNone/>
            </a:pPr>
            <a:r>
              <a:rPr lang="en-US" sz="1200" dirty="0" smtClean="0"/>
              <a:t>Love can cast away all fears.</a:t>
            </a:r>
          </a:p>
          <a:p>
            <a:pPr>
              <a:buNone/>
            </a:pPr>
            <a:r>
              <a:rPr lang="en-US" sz="1200" dirty="0" smtClean="0"/>
              <a:t>We can have a world my friend that’s full of cheer</a:t>
            </a:r>
          </a:p>
          <a:p>
            <a:pPr>
              <a:buNone/>
            </a:pPr>
            <a:r>
              <a:rPr lang="en-US" sz="1200" dirty="0" smtClean="0"/>
              <a:t>If we only lend an ear.</a:t>
            </a:r>
          </a:p>
          <a:p>
            <a:pPr>
              <a:buNone/>
            </a:pPr>
            <a:r>
              <a:rPr lang="en-US" sz="1200" dirty="0" smtClean="0"/>
              <a:t>One for all, and all for one</a:t>
            </a:r>
          </a:p>
          <a:p>
            <a:pPr>
              <a:buNone/>
            </a:pPr>
            <a:r>
              <a:rPr lang="en-US" sz="1200" dirty="0" smtClean="0"/>
              <a:t>Oh can it be?</a:t>
            </a:r>
          </a:p>
          <a:p>
            <a:pPr>
              <a:buNone/>
            </a:pPr>
            <a:r>
              <a:rPr lang="en-US" sz="1200" dirty="0" smtClean="0"/>
              <a:t>Is it just a mystery?</a:t>
            </a:r>
            <a:endParaRPr lang="en-US" sz="1200" dirty="0"/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7620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 </a:t>
            </a:r>
            <a:br>
              <a:rPr lang="en-US" sz="3200" b="1" dirty="0" smtClean="0"/>
            </a:br>
            <a:r>
              <a:rPr lang="en-US" sz="3200" b="1" dirty="0" smtClean="0"/>
              <a:t>St. Louis Public Schools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152"/>
          </a:xfrm>
        </p:spPr>
        <p:txBody>
          <a:bodyPr/>
          <a:lstStyle/>
          <a:p>
            <a:r>
              <a:rPr lang="en-US" dirty="0" smtClean="0"/>
              <a:t>Discussion about SLPS’ program; how the program evolved through identification of homeless students, routinely conducting needs assessments, planning &amp; development, creating an operational manual and program description </a:t>
            </a:r>
          </a:p>
          <a:p>
            <a:r>
              <a:rPr lang="en-US" dirty="0" smtClean="0"/>
              <a:t>Growth and progress of SLPS’ program.</a:t>
            </a:r>
          </a:p>
          <a:p>
            <a:endParaRPr lang="en-US" dirty="0" smtClean="0"/>
          </a:p>
        </p:txBody>
      </p:sp>
      <p:pic>
        <p:nvPicPr>
          <p:cNvPr id="4098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Saint Louis Public Schools…</a:t>
            </a:r>
            <a:br>
              <a:rPr lang="en-US" dirty="0" smtClean="0"/>
            </a:br>
            <a:r>
              <a:rPr lang="en-US" dirty="0" smtClean="0"/>
              <a:t>Where the homeless feel at home</a:t>
            </a:r>
            <a:endParaRPr lang="en-US" dirty="0"/>
          </a:p>
        </p:txBody>
      </p:sp>
      <p:pic>
        <p:nvPicPr>
          <p:cNvPr id="1026" name="Picture 2" descr="C:\Documents and Settings\dthomas-6280\My Documents\My Pictures\Sleeping Beauti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  <p:pic>
        <p:nvPicPr>
          <p:cNvPr id="5" name="Picture 2" descr="SL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620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Overview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696200" cy="5483352"/>
          </a:xfrm>
        </p:spPr>
        <p:txBody>
          <a:bodyPr>
            <a:normAutofit fontScale="25000" lnSpcReduction="20000"/>
          </a:bodyPr>
          <a:lstStyle/>
          <a:p>
            <a:pPr lvl="1">
              <a:buNone/>
            </a:pPr>
            <a:endParaRPr lang="en-US" sz="2400" b="1" dirty="0" smtClean="0"/>
          </a:p>
          <a:p>
            <a:pPr lvl="1"/>
            <a:r>
              <a:rPr lang="en-US" sz="7200" b="1" dirty="0" smtClean="0"/>
              <a:t>McKinney-Vento and Title I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Definition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School </a:t>
            </a:r>
            <a:r>
              <a:rPr lang="en-US" sz="7200" b="1" dirty="0" smtClean="0"/>
              <a:t>Challenges…</a:t>
            </a:r>
          </a:p>
          <a:p>
            <a:pPr lvl="1">
              <a:buNone/>
            </a:pPr>
            <a:r>
              <a:rPr lang="en-US" sz="7200" b="1" dirty="0" smtClean="0"/>
              <a:t>Environmental,</a:t>
            </a:r>
          </a:p>
          <a:p>
            <a:pPr lvl="1">
              <a:buNone/>
            </a:pPr>
            <a:r>
              <a:rPr lang="en-US" sz="7200" b="1" dirty="0" smtClean="0"/>
              <a:t>Psychosocial and Emotional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Vignette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Clergy’s </a:t>
            </a:r>
            <a:r>
              <a:rPr lang="en-US" sz="7200" b="1" dirty="0" smtClean="0"/>
              <a:t>Role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Leveraging Resources</a:t>
            </a:r>
            <a:endParaRPr lang="en-US" sz="7200" b="1" dirty="0" smtClean="0"/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Cross Collaborate </a:t>
            </a:r>
          </a:p>
          <a:p>
            <a:pPr lvl="1"/>
            <a:r>
              <a:rPr lang="en-US" sz="7200" b="1" dirty="0" smtClean="0"/>
              <a:t>Homeless and Title I</a:t>
            </a:r>
          </a:p>
          <a:p>
            <a:pPr lvl="1"/>
            <a:endParaRPr lang="en-US" sz="7200" b="1" dirty="0" smtClean="0"/>
          </a:p>
          <a:p>
            <a:pPr lvl="1"/>
            <a:r>
              <a:rPr lang="en-US" sz="7200" b="1" dirty="0" smtClean="0"/>
              <a:t>Coordinate, Collaborate and Engage</a:t>
            </a:r>
          </a:p>
          <a:p>
            <a:pPr lvl="1"/>
            <a:endParaRPr lang="en-US" sz="7200" b="1" dirty="0" smtClean="0"/>
          </a:p>
          <a:p>
            <a:pPr lvl="1">
              <a:buNone/>
            </a:pPr>
            <a:endParaRPr lang="en-US" sz="5100" b="1" dirty="0" smtClean="0"/>
          </a:p>
          <a:p>
            <a:pPr lvl="1">
              <a:buNone/>
            </a:pPr>
            <a:endParaRPr lang="en-US" sz="2000" b="1" dirty="0" smtClean="0"/>
          </a:p>
          <a:p>
            <a:pPr lvl="1"/>
            <a:endParaRPr lang="en-US" sz="5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pPr lvl="1">
              <a:buNone/>
            </a:pPr>
            <a:endParaRPr lang="en-US" sz="2400" b="1" dirty="0" smtClean="0"/>
          </a:p>
        </p:txBody>
      </p:sp>
      <p:pic>
        <p:nvPicPr>
          <p:cNvPr id="2050" name="Picture 2" descr="SL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350"/>
            <a:ext cx="857250" cy="857250"/>
          </a:xfrm>
          <a:prstGeom prst="rect">
            <a:avLst/>
          </a:prstGeom>
          <a:noFill/>
        </p:spPr>
      </p:pic>
      <p:pic>
        <p:nvPicPr>
          <p:cNvPr id="6150" name="Picture 6" descr="C:\Documents and Settings\dthomas-6280\Local Settings\Temporary Internet Files\Content.IE5\9CU6TM9X\MP9004089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600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McKinney-Vento Homeless Act Reauthorized 2002 by the No Child Left Behind Act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0"/>
            <a:ext cx="7467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Main themes:</a:t>
            </a:r>
          </a:p>
          <a:p>
            <a:pPr lvl="1"/>
            <a:r>
              <a:rPr lang="en-US" dirty="0" smtClean="0"/>
              <a:t>Support for academic success</a:t>
            </a:r>
          </a:p>
          <a:p>
            <a:pPr lvl="1"/>
            <a:r>
              <a:rPr lang="en-US" dirty="0" smtClean="0"/>
              <a:t>Child-centered and best interest of the student</a:t>
            </a:r>
          </a:p>
          <a:p>
            <a:pPr lvl="1"/>
            <a:r>
              <a:rPr lang="en-US" dirty="0" smtClean="0"/>
              <a:t>School stability</a:t>
            </a:r>
          </a:p>
          <a:p>
            <a:pPr lvl="1"/>
            <a:r>
              <a:rPr lang="en-US" dirty="0" smtClean="0"/>
              <a:t>School access</a:t>
            </a:r>
          </a:p>
        </p:txBody>
      </p:sp>
      <p:pic>
        <p:nvPicPr>
          <p:cNvPr id="9218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</p:spPr>
      </p:pic>
      <p:pic>
        <p:nvPicPr>
          <p:cNvPr id="1027" name="Picture 3" descr="C:\Documents and Settings\jlinder0375\Desktop\MP900426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3532132" cy="271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Title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Children and youth who are homeless are automatically eligible for Title I, Part A, services, whether or not they attend a Title I school or meet the academic standards required of other children </a:t>
            </a:r>
            <a:r>
              <a:rPr lang="en-US" smtClean="0"/>
              <a:t>for eligibility.</a:t>
            </a:r>
            <a:endParaRPr lang="en-US" dirty="0"/>
          </a:p>
        </p:txBody>
      </p:sp>
      <p:pic>
        <p:nvPicPr>
          <p:cNvPr id="4" name="Picture 2" descr="SL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9489</TotalTime>
  <Words>773</Words>
  <Application>Microsoft Office PowerPoint</Application>
  <PresentationFormat>On-screen Show (4:3)</PresentationFormat>
  <Paragraphs>189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 Homeless Awareness:  SLPS Superintendent’s Clergy  Breakfast on the Bayou   </vt:lpstr>
      <vt:lpstr>Deidra  C. Thomas-Murray, MSW, LMSW Homeless Coordinator and Foster Care Liaison  Kelvin R. Adams, Ph.D.  Superintendent  St. Louis Public School District Students-In-Transition Office 801 N. 11Th Street. St. Louis, MO 63101 (314) 345-4501 deidra.thomas-murray@slps.org </vt:lpstr>
      <vt:lpstr>Students-In-Transition Team 314-345-5750</vt:lpstr>
      <vt:lpstr>New Generation    Composed By: Lawrence Smith</vt:lpstr>
      <vt:lpstr>Background  St. Louis Public Schools</vt:lpstr>
      <vt:lpstr>      Saint Louis Public Schools… Where the homeless feel at home</vt:lpstr>
      <vt:lpstr> Overview  </vt:lpstr>
      <vt:lpstr>McKinney-Vento Homeless Act Reauthorized 2002 by the No Child Left Behind Act</vt:lpstr>
      <vt:lpstr>Title I</vt:lpstr>
      <vt:lpstr>What is homelessness?</vt:lpstr>
      <vt:lpstr> Use a non-judgmental Eye;    Can you tell that I am  homeless? </vt:lpstr>
      <vt:lpstr>Slide 12</vt:lpstr>
      <vt:lpstr>Environmental Challenges</vt:lpstr>
      <vt:lpstr>Psychosocial and Emotional Challenges</vt:lpstr>
      <vt:lpstr>Homelessness: How Can The Clergy Help? </vt:lpstr>
      <vt:lpstr>Available Service</vt:lpstr>
      <vt:lpstr>Cross coordinate, collaborate and engage by . . .</vt:lpstr>
      <vt:lpstr>Create Win-Win Situations</vt:lpstr>
      <vt:lpstr>Students and parents feel welcomed when they enter my office because…</vt:lpstr>
      <vt:lpstr>Make A Difference Today</vt:lpstr>
      <vt:lpstr>Makes A Difference Tomorrow </vt:lpstr>
      <vt:lpstr>An Act of Kindness </vt:lpstr>
    </vt:vector>
  </TitlesOfParts>
  <Company>SLPS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Students-in-transition at-a-glance</dc:title>
  <dc:creator>dthomas-6280</dc:creator>
  <cp:lastModifiedBy>dthomas-6280</cp:lastModifiedBy>
  <cp:revision>815</cp:revision>
  <dcterms:created xsi:type="dcterms:W3CDTF">2010-10-05T19:30:56Z</dcterms:created>
  <dcterms:modified xsi:type="dcterms:W3CDTF">2012-12-04T22:23:13Z</dcterms:modified>
</cp:coreProperties>
</file>